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36"/>
  </p:notesMasterIdLst>
  <p:sldIdLst>
    <p:sldId id="256" r:id="rId2"/>
    <p:sldId id="269" r:id="rId3"/>
    <p:sldId id="285" r:id="rId4"/>
    <p:sldId id="280" r:id="rId5"/>
    <p:sldId id="264" r:id="rId6"/>
    <p:sldId id="284" r:id="rId7"/>
    <p:sldId id="282" r:id="rId8"/>
    <p:sldId id="287" r:id="rId9"/>
    <p:sldId id="289" r:id="rId10"/>
    <p:sldId id="290" r:id="rId11"/>
    <p:sldId id="288" r:id="rId12"/>
    <p:sldId id="293" r:id="rId13"/>
    <p:sldId id="266" r:id="rId14"/>
    <p:sldId id="267" r:id="rId15"/>
    <p:sldId id="268" r:id="rId16"/>
    <p:sldId id="295" r:id="rId17"/>
    <p:sldId id="273" r:id="rId18"/>
    <p:sldId id="294" r:id="rId19"/>
    <p:sldId id="292" r:id="rId20"/>
    <p:sldId id="270" r:id="rId21"/>
    <p:sldId id="291" r:id="rId22"/>
    <p:sldId id="286" r:id="rId23"/>
    <p:sldId id="278" r:id="rId24"/>
    <p:sldId id="277" r:id="rId25"/>
    <p:sldId id="279" r:id="rId26"/>
    <p:sldId id="298" r:id="rId27"/>
    <p:sldId id="281" r:id="rId28"/>
    <p:sldId id="296" r:id="rId29"/>
    <p:sldId id="297" r:id="rId30"/>
    <p:sldId id="257" r:id="rId31"/>
    <p:sldId id="274" r:id="rId32"/>
    <p:sldId id="275" r:id="rId33"/>
    <p:sldId id="258" r:id="rId34"/>
    <p:sldId id="261" r:id="rId35"/>
  </p:sldIdLst>
  <p:sldSz cx="9144000" cy="6858000" type="screen4x3"/>
  <p:notesSz cx="6858000" cy="9144000"/>
  <p:defaultTex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5900" autoAdjust="0"/>
  </p:normalViewPr>
  <p:slideViewPr>
    <p:cSldViewPr>
      <p:cViewPr>
        <p:scale>
          <a:sx n="80" d="100"/>
          <a:sy n="80" d="100"/>
        </p:scale>
        <p:origin x="-2430" y="-432"/>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charts/_rels/chart1.xml.rels><?xml version="1.0" encoding="UTF-8" standalone="yes"?>
<Relationships xmlns="http://schemas.openxmlformats.org/package/2006/relationships"><Relationship Id="rId1" Type="http://schemas.openxmlformats.org/officeDocument/2006/relationships/oleObject" Target="file:///C:\Users\EWA\Uniwersytet%20Jagiello&#324;ski\OneDrive%20-%20Uniwersytet%20Jagiello&#324;ski\PREZENTACJE\Fundamental%20Applied%20Subatomic%20Physics\3rd%20Sympozjum\PubMed%20tumor%20Spheroids.csv"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2800" b="0">
                <a:solidFill>
                  <a:schemeClr val="accent6">
                    <a:lumMod val="50000"/>
                  </a:schemeClr>
                </a:solidFill>
                <a:latin typeface="+mj-lt"/>
              </a:defRPr>
            </a:pPr>
            <a:r>
              <a:rPr lang="pl-PL" sz="2800" b="0">
                <a:solidFill>
                  <a:schemeClr val="accent6">
                    <a:lumMod val="50000"/>
                  </a:schemeClr>
                </a:solidFill>
                <a:latin typeface="+mj-lt"/>
              </a:rPr>
              <a:t>PubMed publications</a:t>
            </a:r>
          </a:p>
        </c:rich>
      </c:tx>
      <c:layout>
        <c:manualLayout>
          <c:xMode val="edge"/>
          <c:yMode val="edge"/>
          <c:x val="0.2539321357285429"/>
          <c:y val="4.1759880686055184E-2"/>
        </c:manualLayout>
      </c:layout>
      <c:overlay val="0"/>
    </c:title>
    <c:autoTitleDeleted val="0"/>
    <c:view3D>
      <c:rotX val="15"/>
      <c:rotY val="20"/>
      <c:rAngAx val="1"/>
    </c:view3D>
    <c:floor>
      <c:thickness val="0"/>
    </c:floor>
    <c:sideWall>
      <c:thickness val="0"/>
    </c:sideWall>
    <c:backWall>
      <c:thickness val="0"/>
    </c:backWall>
    <c:plotArea>
      <c:layout/>
      <c:bar3DChart>
        <c:barDir val="col"/>
        <c:grouping val="clustered"/>
        <c:varyColors val="0"/>
        <c:ser>
          <c:idx val="1"/>
          <c:order val="0"/>
          <c:tx>
            <c:strRef>
              <c:f>'PubMed tumor Spheroids'!$B$2</c:f>
              <c:strCache>
                <c:ptCount val="1"/>
                <c:pt idx="0">
                  <c:v> tumor spheroids</c:v>
                </c:pt>
              </c:strCache>
            </c:strRef>
          </c:tx>
          <c:invertIfNegative val="0"/>
          <c:cat>
            <c:numRef>
              <c:f>'PubMed tumor Spheroids'!$A$3:$A$55</c:f>
              <c:numCache>
                <c:formatCode>General</c:formatCode>
                <c:ptCount val="53"/>
                <c:pt idx="0">
                  <c:v>1967</c:v>
                </c:pt>
                <c:pt idx="1">
                  <c:v>1968</c:v>
                </c:pt>
                <c:pt idx="2">
                  <c:v>1969</c:v>
                </c:pt>
                <c:pt idx="3">
                  <c:v>1970</c:v>
                </c:pt>
                <c:pt idx="4">
                  <c:v>1971</c:v>
                </c:pt>
                <c:pt idx="5">
                  <c:v>1972</c:v>
                </c:pt>
                <c:pt idx="6">
                  <c:v>1973</c:v>
                </c:pt>
                <c:pt idx="7">
                  <c:v>1974</c:v>
                </c:pt>
                <c:pt idx="8">
                  <c:v>1975</c:v>
                </c:pt>
                <c:pt idx="9">
                  <c:v>1976</c:v>
                </c:pt>
                <c:pt idx="10">
                  <c:v>1977</c:v>
                </c:pt>
                <c:pt idx="11">
                  <c:v>1978</c:v>
                </c:pt>
                <c:pt idx="12">
                  <c:v>1979</c:v>
                </c:pt>
                <c:pt idx="13">
                  <c:v>1980</c:v>
                </c:pt>
                <c:pt idx="14">
                  <c:v>1981</c:v>
                </c:pt>
                <c:pt idx="15">
                  <c:v>1982</c:v>
                </c:pt>
                <c:pt idx="16">
                  <c:v>1983</c:v>
                </c:pt>
                <c:pt idx="17">
                  <c:v>1984</c:v>
                </c:pt>
                <c:pt idx="18">
                  <c:v>1985</c:v>
                </c:pt>
                <c:pt idx="19">
                  <c:v>1986</c:v>
                </c:pt>
                <c:pt idx="20">
                  <c:v>1987</c:v>
                </c:pt>
                <c:pt idx="21">
                  <c:v>1988</c:v>
                </c:pt>
                <c:pt idx="22">
                  <c:v>1989</c:v>
                </c:pt>
                <c:pt idx="23">
                  <c:v>1990</c:v>
                </c:pt>
                <c:pt idx="24">
                  <c:v>1991</c:v>
                </c:pt>
                <c:pt idx="25">
                  <c:v>1992</c:v>
                </c:pt>
                <c:pt idx="26">
                  <c:v>1993</c:v>
                </c:pt>
                <c:pt idx="27">
                  <c:v>1994</c:v>
                </c:pt>
                <c:pt idx="28">
                  <c:v>1995</c:v>
                </c:pt>
                <c:pt idx="29">
                  <c:v>1996</c:v>
                </c:pt>
                <c:pt idx="30">
                  <c:v>1997</c:v>
                </c:pt>
                <c:pt idx="31">
                  <c:v>1998</c:v>
                </c:pt>
                <c:pt idx="32">
                  <c:v>1999</c:v>
                </c:pt>
                <c:pt idx="33">
                  <c:v>2000</c:v>
                </c:pt>
                <c:pt idx="34">
                  <c:v>2001</c:v>
                </c:pt>
                <c:pt idx="35">
                  <c:v>2002</c:v>
                </c:pt>
                <c:pt idx="36">
                  <c:v>2003</c:v>
                </c:pt>
                <c:pt idx="37">
                  <c:v>2004</c:v>
                </c:pt>
                <c:pt idx="38">
                  <c:v>2005</c:v>
                </c:pt>
                <c:pt idx="39">
                  <c:v>2006</c:v>
                </c:pt>
                <c:pt idx="40">
                  <c:v>2007</c:v>
                </c:pt>
                <c:pt idx="41">
                  <c:v>2008</c:v>
                </c:pt>
                <c:pt idx="42">
                  <c:v>2009</c:v>
                </c:pt>
                <c:pt idx="43">
                  <c:v>2010</c:v>
                </c:pt>
                <c:pt idx="44">
                  <c:v>2011</c:v>
                </c:pt>
                <c:pt idx="45">
                  <c:v>2012</c:v>
                </c:pt>
                <c:pt idx="46">
                  <c:v>2013</c:v>
                </c:pt>
                <c:pt idx="47">
                  <c:v>2014</c:v>
                </c:pt>
                <c:pt idx="48">
                  <c:v>2015</c:v>
                </c:pt>
                <c:pt idx="49">
                  <c:v>2016</c:v>
                </c:pt>
                <c:pt idx="50">
                  <c:v>2017</c:v>
                </c:pt>
                <c:pt idx="51">
                  <c:v>2018</c:v>
                </c:pt>
                <c:pt idx="52">
                  <c:v>2019</c:v>
                </c:pt>
              </c:numCache>
            </c:numRef>
          </c:cat>
          <c:val>
            <c:numRef>
              <c:f>'PubMed tumor Spheroids'!$B$3:$B$55</c:f>
              <c:numCache>
                <c:formatCode>General</c:formatCode>
                <c:ptCount val="53"/>
                <c:pt idx="3">
                  <c:v>2</c:v>
                </c:pt>
                <c:pt idx="4">
                  <c:v>1</c:v>
                </c:pt>
                <c:pt idx="5">
                  <c:v>1</c:v>
                </c:pt>
                <c:pt idx="6">
                  <c:v>2</c:v>
                </c:pt>
                <c:pt idx="7">
                  <c:v>1</c:v>
                </c:pt>
                <c:pt idx="8">
                  <c:v>5</c:v>
                </c:pt>
                <c:pt idx="9">
                  <c:v>4</c:v>
                </c:pt>
                <c:pt idx="10">
                  <c:v>4</c:v>
                </c:pt>
                <c:pt idx="11">
                  <c:v>11</c:v>
                </c:pt>
                <c:pt idx="12">
                  <c:v>9</c:v>
                </c:pt>
                <c:pt idx="13">
                  <c:v>18</c:v>
                </c:pt>
                <c:pt idx="14">
                  <c:v>21</c:v>
                </c:pt>
                <c:pt idx="15">
                  <c:v>21</c:v>
                </c:pt>
                <c:pt idx="16">
                  <c:v>28</c:v>
                </c:pt>
                <c:pt idx="17">
                  <c:v>41</c:v>
                </c:pt>
                <c:pt idx="18">
                  <c:v>32</c:v>
                </c:pt>
                <c:pt idx="19">
                  <c:v>56</c:v>
                </c:pt>
                <c:pt idx="20">
                  <c:v>5</c:v>
                </c:pt>
                <c:pt idx="21">
                  <c:v>38</c:v>
                </c:pt>
                <c:pt idx="22">
                  <c:v>52</c:v>
                </c:pt>
                <c:pt idx="23">
                  <c:v>53</c:v>
                </c:pt>
                <c:pt idx="24">
                  <c:v>51</c:v>
                </c:pt>
                <c:pt idx="25">
                  <c:v>64</c:v>
                </c:pt>
                <c:pt idx="26">
                  <c:v>5</c:v>
                </c:pt>
                <c:pt idx="27">
                  <c:v>65</c:v>
                </c:pt>
                <c:pt idx="28">
                  <c:v>55</c:v>
                </c:pt>
                <c:pt idx="29">
                  <c:v>62</c:v>
                </c:pt>
                <c:pt idx="30">
                  <c:v>68</c:v>
                </c:pt>
                <c:pt idx="31">
                  <c:v>72</c:v>
                </c:pt>
                <c:pt idx="32">
                  <c:v>6</c:v>
                </c:pt>
                <c:pt idx="33">
                  <c:v>55</c:v>
                </c:pt>
                <c:pt idx="34">
                  <c:v>67</c:v>
                </c:pt>
                <c:pt idx="35">
                  <c:v>73</c:v>
                </c:pt>
                <c:pt idx="36">
                  <c:v>72</c:v>
                </c:pt>
                <c:pt idx="37">
                  <c:v>87</c:v>
                </c:pt>
                <c:pt idx="38">
                  <c:v>93</c:v>
                </c:pt>
                <c:pt idx="39">
                  <c:v>83</c:v>
                </c:pt>
                <c:pt idx="40">
                  <c:v>117</c:v>
                </c:pt>
                <c:pt idx="41">
                  <c:v>142</c:v>
                </c:pt>
                <c:pt idx="42">
                  <c:v>14</c:v>
                </c:pt>
                <c:pt idx="43">
                  <c:v>195</c:v>
                </c:pt>
                <c:pt idx="44">
                  <c:v>224</c:v>
                </c:pt>
                <c:pt idx="45">
                  <c:v>296</c:v>
                </c:pt>
                <c:pt idx="46">
                  <c:v>386</c:v>
                </c:pt>
                <c:pt idx="47">
                  <c:v>385</c:v>
                </c:pt>
                <c:pt idx="48">
                  <c:v>474</c:v>
                </c:pt>
                <c:pt idx="49">
                  <c:v>571</c:v>
                </c:pt>
                <c:pt idx="50">
                  <c:v>549</c:v>
                </c:pt>
                <c:pt idx="51">
                  <c:v>554</c:v>
                </c:pt>
                <c:pt idx="52">
                  <c:v>293</c:v>
                </c:pt>
              </c:numCache>
            </c:numRef>
          </c:val>
        </c:ser>
        <c:ser>
          <c:idx val="2"/>
          <c:order val="1"/>
          <c:tx>
            <c:strRef>
              <c:f>'PubMed tumor Spheroids'!$C$2</c:f>
              <c:strCache>
                <c:ptCount val="1"/>
                <c:pt idx="0">
                  <c:v>spheroids</c:v>
                </c:pt>
              </c:strCache>
            </c:strRef>
          </c:tx>
          <c:invertIfNegative val="0"/>
          <c:cat>
            <c:numRef>
              <c:f>'PubMed tumor Spheroids'!$A$3:$A$55</c:f>
              <c:numCache>
                <c:formatCode>General</c:formatCode>
                <c:ptCount val="53"/>
                <c:pt idx="0">
                  <c:v>1967</c:v>
                </c:pt>
                <c:pt idx="1">
                  <c:v>1968</c:v>
                </c:pt>
                <c:pt idx="2">
                  <c:v>1969</c:v>
                </c:pt>
                <c:pt idx="3">
                  <c:v>1970</c:v>
                </c:pt>
                <c:pt idx="4">
                  <c:v>1971</c:v>
                </c:pt>
                <c:pt idx="5">
                  <c:v>1972</c:v>
                </c:pt>
                <c:pt idx="6">
                  <c:v>1973</c:v>
                </c:pt>
                <c:pt idx="7">
                  <c:v>1974</c:v>
                </c:pt>
                <c:pt idx="8">
                  <c:v>1975</c:v>
                </c:pt>
                <c:pt idx="9">
                  <c:v>1976</c:v>
                </c:pt>
                <c:pt idx="10">
                  <c:v>1977</c:v>
                </c:pt>
                <c:pt idx="11">
                  <c:v>1978</c:v>
                </c:pt>
                <c:pt idx="12">
                  <c:v>1979</c:v>
                </c:pt>
                <c:pt idx="13">
                  <c:v>1980</c:v>
                </c:pt>
                <c:pt idx="14">
                  <c:v>1981</c:v>
                </c:pt>
                <c:pt idx="15">
                  <c:v>1982</c:v>
                </c:pt>
                <c:pt idx="16">
                  <c:v>1983</c:v>
                </c:pt>
                <c:pt idx="17">
                  <c:v>1984</c:v>
                </c:pt>
                <c:pt idx="18">
                  <c:v>1985</c:v>
                </c:pt>
                <c:pt idx="19">
                  <c:v>1986</c:v>
                </c:pt>
                <c:pt idx="20">
                  <c:v>1987</c:v>
                </c:pt>
                <c:pt idx="21">
                  <c:v>1988</c:v>
                </c:pt>
                <c:pt idx="22">
                  <c:v>1989</c:v>
                </c:pt>
                <c:pt idx="23">
                  <c:v>1990</c:v>
                </c:pt>
                <c:pt idx="24">
                  <c:v>1991</c:v>
                </c:pt>
                <c:pt idx="25">
                  <c:v>1992</c:v>
                </c:pt>
                <c:pt idx="26">
                  <c:v>1993</c:v>
                </c:pt>
                <c:pt idx="27">
                  <c:v>1994</c:v>
                </c:pt>
                <c:pt idx="28">
                  <c:v>1995</c:v>
                </c:pt>
                <c:pt idx="29">
                  <c:v>1996</c:v>
                </c:pt>
                <c:pt idx="30">
                  <c:v>1997</c:v>
                </c:pt>
                <c:pt idx="31">
                  <c:v>1998</c:v>
                </c:pt>
                <c:pt idx="32">
                  <c:v>1999</c:v>
                </c:pt>
                <c:pt idx="33">
                  <c:v>2000</c:v>
                </c:pt>
                <c:pt idx="34">
                  <c:v>2001</c:v>
                </c:pt>
                <c:pt idx="35">
                  <c:v>2002</c:v>
                </c:pt>
                <c:pt idx="36">
                  <c:v>2003</c:v>
                </c:pt>
                <c:pt idx="37">
                  <c:v>2004</c:v>
                </c:pt>
                <c:pt idx="38">
                  <c:v>2005</c:v>
                </c:pt>
                <c:pt idx="39">
                  <c:v>2006</c:v>
                </c:pt>
                <c:pt idx="40">
                  <c:v>2007</c:v>
                </c:pt>
                <c:pt idx="41">
                  <c:v>2008</c:v>
                </c:pt>
                <c:pt idx="42">
                  <c:v>2009</c:v>
                </c:pt>
                <c:pt idx="43">
                  <c:v>2010</c:v>
                </c:pt>
                <c:pt idx="44">
                  <c:v>2011</c:v>
                </c:pt>
                <c:pt idx="45">
                  <c:v>2012</c:v>
                </c:pt>
                <c:pt idx="46">
                  <c:v>2013</c:v>
                </c:pt>
                <c:pt idx="47">
                  <c:v>2014</c:v>
                </c:pt>
                <c:pt idx="48">
                  <c:v>2015</c:v>
                </c:pt>
                <c:pt idx="49">
                  <c:v>2016</c:v>
                </c:pt>
                <c:pt idx="50">
                  <c:v>2017</c:v>
                </c:pt>
                <c:pt idx="51">
                  <c:v>2018</c:v>
                </c:pt>
                <c:pt idx="52">
                  <c:v>2019</c:v>
                </c:pt>
              </c:numCache>
            </c:numRef>
          </c:cat>
          <c:val>
            <c:numRef>
              <c:f>'PubMed tumor Spheroids'!$C$3:$C$55</c:f>
              <c:numCache>
                <c:formatCode>General</c:formatCode>
                <c:ptCount val="53"/>
                <c:pt idx="0">
                  <c:v>2</c:v>
                </c:pt>
                <c:pt idx="2">
                  <c:v>1</c:v>
                </c:pt>
                <c:pt idx="3">
                  <c:v>1</c:v>
                </c:pt>
                <c:pt idx="4">
                  <c:v>1</c:v>
                </c:pt>
                <c:pt idx="6">
                  <c:v>1</c:v>
                </c:pt>
                <c:pt idx="8">
                  <c:v>3</c:v>
                </c:pt>
                <c:pt idx="9">
                  <c:v>4</c:v>
                </c:pt>
                <c:pt idx="10">
                  <c:v>4</c:v>
                </c:pt>
                <c:pt idx="11">
                  <c:v>8</c:v>
                </c:pt>
                <c:pt idx="12">
                  <c:v>6</c:v>
                </c:pt>
                <c:pt idx="13">
                  <c:v>7</c:v>
                </c:pt>
                <c:pt idx="14">
                  <c:v>14</c:v>
                </c:pt>
                <c:pt idx="15">
                  <c:v>9</c:v>
                </c:pt>
                <c:pt idx="16">
                  <c:v>17</c:v>
                </c:pt>
                <c:pt idx="17">
                  <c:v>17</c:v>
                </c:pt>
                <c:pt idx="18">
                  <c:v>2</c:v>
                </c:pt>
                <c:pt idx="19">
                  <c:v>32</c:v>
                </c:pt>
                <c:pt idx="20">
                  <c:v>34</c:v>
                </c:pt>
                <c:pt idx="21">
                  <c:v>2</c:v>
                </c:pt>
                <c:pt idx="22">
                  <c:v>32</c:v>
                </c:pt>
                <c:pt idx="23">
                  <c:v>28</c:v>
                </c:pt>
                <c:pt idx="24">
                  <c:v>29</c:v>
                </c:pt>
                <c:pt idx="25">
                  <c:v>41</c:v>
                </c:pt>
                <c:pt idx="26">
                  <c:v>34</c:v>
                </c:pt>
                <c:pt idx="27">
                  <c:v>33</c:v>
                </c:pt>
                <c:pt idx="28">
                  <c:v>38</c:v>
                </c:pt>
                <c:pt idx="29">
                  <c:v>34</c:v>
                </c:pt>
                <c:pt idx="30">
                  <c:v>48</c:v>
                </c:pt>
                <c:pt idx="31">
                  <c:v>47</c:v>
                </c:pt>
                <c:pt idx="32">
                  <c:v>44</c:v>
                </c:pt>
                <c:pt idx="33">
                  <c:v>41</c:v>
                </c:pt>
                <c:pt idx="34">
                  <c:v>51</c:v>
                </c:pt>
                <c:pt idx="35">
                  <c:v>63</c:v>
                </c:pt>
                <c:pt idx="36">
                  <c:v>76</c:v>
                </c:pt>
                <c:pt idx="37">
                  <c:v>74</c:v>
                </c:pt>
                <c:pt idx="38">
                  <c:v>99</c:v>
                </c:pt>
                <c:pt idx="39">
                  <c:v>98</c:v>
                </c:pt>
                <c:pt idx="40">
                  <c:v>115</c:v>
                </c:pt>
                <c:pt idx="41">
                  <c:v>122</c:v>
                </c:pt>
                <c:pt idx="42">
                  <c:v>14</c:v>
                </c:pt>
                <c:pt idx="43">
                  <c:v>183</c:v>
                </c:pt>
                <c:pt idx="44">
                  <c:v>165</c:v>
                </c:pt>
                <c:pt idx="45">
                  <c:v>23</c:v>
                </c:pt>
                <c:pt idx="46">
                  <c:v>328</c:v>
                </c:pt>
                <c:pt idx="47">
                  <c:v>279</c:v>
                </c:pt>
                <c:pt idx="48">
                  <c:v>369</c:v>
                </c:pt>
                <c:pt idx="49">
                  <c:v>436</c:v>
                </c:pt>
                <c:pt idx="50">
                  <c:v>461</c:v>
                </c:pt>
                <c:pt idx="51">
                  <c:v>484</c:v>
                </c:pt>
                <c:pt idx="52">
                  <c:v>218</c:v>
                </c:pt>
              </c:numCache>
            </c:numRef>
          </c:val>
        </c:ser>
        <c:ser>
          <c:idx val="3"/>
          <c:order val="2"/>
          <c:tx>
            <c:strRef>
              <c:f>'PubMed tumor Spheroids'!$D$2</c:f>
              <c:strCache>
                <c:ptCount val="1"/>
                <c:pt idx="0">
                  <c:v>spheroids radiotherapy</c:v>
                </c:pt>
              </c:strCache>
            </c:strRef>
          </c:tx>
          <c:invertIfNegative val="0"/>
          <c:cat>
            <c:numRef>
              <c:f>'PubMed tumor Spheroids'!$A$3:$A$55</c:f>
              <c:numCache>
                <c:formatCode>General</c:formatCode>
                <c:ptCount val="53"/>
                <c:pt idx="0">
                  <c:v>1967</c:v>
                </c:pt>
                <c:pt idx="1">
                  <c:v>1968</c:v>
                </c:pt>
                <c:pt idx="2">
                  <c:v>1969</c:v>
                </c:pt>
                <c:pt idx="3">
                  <c:v>1970</c:v>
                </c:pt>
                <c:pt idx="4">
                  <c:v>1971</c:v>
                </c:pt>
                <c:pt idx="5">
                  <c:v>1972</c:v>
                </c:pt>
                <c:pt idx="6">
                  <c:v>1973</c:v>
                </c:pt>
                <c:pt idx="7">
                  <c:v>1974</c:v>
                </c:pt>
                <c:pt idx="8">
                  <c:v>1975</c:v>
                </c:pt>
                <c:pt idx="9">
                  <c:v>1976</c:v>
                </c:pt>
                <c:pt idx="10">
                  <c:v>1977</c:v>
                </c:pt>
                <c:pt idx="11">
                  <c:v>1978</c:v>
                </c:pt>
                <c:pt idx="12">
                  <c:v>1979</c:v>
                </c:pt>
                <c:pt idx="13">
                  <c:v>1980</c:v>
                </c:pt>
                <c:pt idx="14">
                  <c:v>1981</c:v>
                </c:pt>
                <c:pt idx="15">
                  <c:v>1982</c:v>
                </c:pt>
                <c:pt idx="16">
                  <c:v>1983</c:v>
                </c:pt>
                <c:pt idx="17">
                  <c:v>1984</c:v>
                </c:pt>
                <c:pt idx="18">
                  <c:v>1985</c:v>
                </c:pt>
                <c:pt idx="19">
                  <c:v>1986</c:v>
                </c:pt>
                <c:pt idx="20">
                  <c:v>1987</c:v>
                </c:pt>
                <c:pt idx="21">
                  <c:v>1988</c:v>
                </c:pt>
                <c:pt idx="22">
                  <c:v>1989</c:v>
                </c:pt>
                <c:pt idx="23">
                  <c:v>1990</c:v>
                </c:pt>
                <c:pt idx="24">
                  <c:v>1991</c:v>
                </c:pt>
                <c:pt idx="25">
                  <c:v>1992</c:v>
                </c:pt>
                <c:pt idx="26">
                  <c:v>1993</c:v>
                </c:pt>
                <c:pt idx="27">
                  <c:v>1994</c:v>
                </c:pt>
                <c:pt idx="28">
                  <c:v>1995</c:v>
                </c:pt>
                <c:pt idx="29">
                  <c:v>1996</c:v>
                </c:pt>
                <c:pt idx="30">
                  <c:v>1997</c:v>
                </c:pt>
                <c:pt idx="31">
                  <c:v>1998</c:v>
                </c:pt>
                <c:pt idx="32">
                  <c:v>1999</c:v>
                </c:pt>
                <c:pt idx="33">
                  <c:v>2000</c:v>
                </c:pt>
                <c:pt idx="34">
                  <c:v>2001</c:v>
                </c:pt>
                <c:pt idx="35">
                  <c:v>2002</c:v>
                </c:pt>
                <c:pt idx="36">
                  <c:v>2003</c:v>
                </c:pt>
                <c:pt idx="37">
                  <c:v>2004</c:v>
                </c:pt>
                <c:pt idx="38">
                  <c:v>2005</c:v>
                </c:pt>
                <c:pt idx="39">
                  <c:v>2006</c:v>
                </c:pt>
                <c:pt idx="40">
                  <c:v>2007</c:v>
                </c:pt>
                <c:pt idx="41">
                  <c:v>2008</c:v>
                </c:pt>
                <c:pt idx="42">
                  <c:v>2009</c:v>
                </c:pt>
                <c:pt idx="43">
                  <c:v>2010</c:v>
                </c:pt>
                <c:pt idx="44">
                  <c:v>2011</c:v>
                </c:pt>
                <c:pt idx="45">
                  <c:v>2012</c:v>
                </c:pt>
                <c:pt idx="46">
                  <c:v>2013</c:v>
                </c:pt>
                <c:pt idx="47">
                  <c:v>2014</c:v>
                </c:pt>
                <c:pt idx="48">
                  <c:v>2015</c:v>
                </c:pt>
                <c:pt idx="49">
                  <c:v>2016</c:v>
                </c:pt>
                <c:pt idx="50">
                  <c:v>2017</c:v>
                </c:pt>
                <c:pt idx="51">
                  <c:v>2018</c:v>
                </c:pt>
                <c:pt idx="52">
                  <c:v>2019</c:v>
                </c:pt>
              </c:numCache>
            </c:numRef>
          </c:cat>
          <c:val>
            <c:numRef>
              <c:f>'PubMed tumor Spheroids'!$D$3:$D$55</c:f>
              <c:numCache>
                <c:formatCode>General</c:formatCode>
                <c:ptCount val="53"/>
                <c:pt idx="2">
                  <c:v>1</c:v>
                </c:pt>
                <c:pt idx="3">
                  <c:v>1</c:v>
                </c:pt>
                <c:pt idx="7">
                  <c:v>1</c:v>
                </c:pt>
                <c:pt idx="8">
                  <c:v>1</c:v>
                </c:pt>
                <c:pt idx="9">
                  <c:v>1</c:v>
                </c:pt>
                <c:pt idx="10">
                  <c:v>1</c:v>
                </c:pt>
                <c:pt idx="11">
                  <c:v>2</c:v>
                </c:pt>
                <c:pt idx="12">
                  <c:v>1</c:v>
                </c:pt>
                <c:pt idx="13">
                  <c:v>2</c:v>
                </c:pt>
                <c:pt idx="14">
                  <c:v>6</c:v>
                </c:pt>
                <c:pt idx="16">
                  <c:v>3</c:v>
                </c:pt>
                <c:pt idx="17">
                  <c:v>1</c:v>
                </c:pt>
                <c:pt idx="18">
                  <c:v>3</c:v>
                </c:pt>
                <c:pt idx="19">
                  <c:v>11</c:v>
                </c:pt>
                <c:pt idx="20">
                  <c:v>12</c:v>
                </c:pt>
                <c:pt idx="21">
                  <c:v>6</c:v>
                </c:pt>
                <c:pt idx="22">
                  <c:v>16</c:v>
                </c:pt>
                <c:pt idx="23">
                  <c:v>9</c:v>
                </c:pt>
                <c:pt idx="24">
                  <c:v>14</c:v>
                </c:pt>
                <c:pt idx="25">
                  <c:v>14</c:v>
                </c:pt>
                <c:pt idx="26">
                  <c:v>9</c:v>
                </c:pt>
                <c:pt idx="27">
                  <c:v>5</c:v>
                </c:pt>
                <c:pt idx="28">
                  <c:v>13</c:v>
                </c:pt>
                <c:pt idx="29">
                  <c:v>7</c:v>
                </c:pt>
                <c:pt idx="30">
                  <c:v>9</c:v>
                </c:pt>
                <c:pt idx="31">
                  <c:v>9</c:v>
                </c:pt>
                <c:pt idx="32">
                  <c:v>6</c:v>
                </c:pt>
                <c:pt idx="33">
                  <c:v>6</c:v>
                </c:pt>
                <c:pt idx="34">
                  <c:v>7</c:v>
                </c:pt>
                <c:pt idx="35">
                  <c:v>6</c:v>
                </c:pt>
                <c:pt idx="36">
                  <c:v>7</c:v>
                </c:pt>
                <c:pt idx="37">
                  <c:v>9</c:v>
                </c:pt>
                <c:pt idx="38">
                  <c:v>5</c:v>
                </c:pt>
                <c:pt idx="39">
                  <c:v>12</c:v>
                </c:pt>
                <c:pt idx="40">
                  <c:v>8</c:v>
                </c:pt>
                <c:pt idx="41">
                  <c:v>5</c:v>
                </c:pt>
                <c:pt idx="42">
                  <c:v>6</c:v>
                </c:pt>
                <c:pt idx="43">
                  <c:v>6</c:v>
                </c:pt>
                <c:pt idx="44">
                  <c:v>5</c:v>
                </c:pt>
                <c:pt idx="45">
                  <c:v>11</c:v>
                </c:pt>
                <c:pt idx="46">
                  <c:v>23</c:v>
                </c:pt>
                <c:pt idx="47">
                  <c:v>19</c:v>
                </c:pt>
                <c:pt idx="48">
                  <c:v>2</c:v>
                </c:pt>
                <c:pt idx="49">
                  <c:v>26</c:v>
                </c:pt>
                <c:pt idx="50">
                  <c:v>22</c:v>
                </c:pt>
                <c:pt idx="51">
                  <c:v>27</c:v>
                </c:pt>
                <c:pt idx="52">
                  <c:v>9</c:v>
                </c:pt>
              </c:numCache>
            </c:numRef>
          </c:val>
        </c:ser>
        <c:dLbls>
          <c:showLegendKey val="0"/>
          <c:showVal val="0"/>
          <c:showCatName val="0"/>
          <c:showSerName val="0"/>
          <c:showPercent val="0"/>
          <c:showBubbleSize val="0"/>
        </c:dLbls>
        <c:gapWidth val="75"/>
        <c:shape val="box"/>
        <c:axId val="132242432"/>
        <c:axId val="132244224"/>
        <c:axId val="0"/>
      </c:bar3DChart>
      <c:catAx>
        <c:axId val="132242432"/>
        <c:scaling>
          <c:orientation val="minMax"/>
        </c:scaling>
        <c:delete val="0"/>
        <c:axPos val="b"/>
        <c:numFmt formatCode="General" sourceLinked="1"/>
        <c:majorTickMark val="none"/>
        <c:minorTickMark val="none"/>
        <c:tickLblPos val="nextTo"/>
        <c:txPr>
          <a:bodyPr/>
          <a:lstStyle/>
          <a:p>
            <a:pPr>
              <a:defRPr sz="1600"/>
            </a:pPr>
            <a:endParaRPr lang="pl-PL"/>
          </a:p>
        </c:txPr>
        <c:crossAx val="132244224"/>
        <c:crosses val="autoZero"/>
        <c:auto val="1"/>
        <c:lblAlgn val="ctr"/>
        <c:lblOffset val="100"/>
        <c:noMultiLvlLbl val="0"/>
      </c:catAx>
      <c:valAx>
        <c:axId val="132244224"/>
        <c:scaling>
          <c:orientation val="minMax"/>
        </c:scaling>
        <c:delete val="0"/>
        <c:axPos val="l"/>
        <c:majorGridlines/>
        <c:numFmt formatCode="General" sourceLinked="1"/>
        <c:majorTickMark val="none"/>
        <c:minorTickMark val="none"/>
        <c:tickLblPos val="nextTo"/>
        <c:spPr>
          <a:ln w="9525">
            <a:noFill/>
          </a:ln>
        </c:spPr>
        <c:txPr>
          <a:bodyPr/>
          <a:lstStyle/>
          <a:p>
            <a:pPr>
              <a:defRPr sz="1800"/>
            </a:pPr>
            <a:endParaRPr lang="pl-PL"/>
          </a:p>
        </c:txPr>
        <c:crossAx val="132242432"/>
        <c:crosses val="autoZero"/>
        <c:crossBetween val="between"/>
      </c:valAx>
    </c:plotArea>
    <c:legend>
      <c:legendPos val="b"/>
      <c:layout/>
      <c:overlay val="0"/>
      <c:txPr>
        <a:bodyPr/>
        <a:lstStyle/>
        <a:p>
          <a:pPr>
            <a:defRPr sz="1800">
              <a:solidFill>
                <a:schemeClr val="accent6">
                  <a:lumMod val="50000"/>
                </a:schemeClr>
              </a:solidFill>
              <a:latin typeface="+mj-lt"/>
            </a:defRPr>
          </a:pPr>
          <a:endParaRPr lang="pl-PL"/>
        </a:p>
      </c:txPr>
    </c:legend>
    <c:plotVisOnly val="1"/>
    <c:dispBlanksAs val="gap"/>
    <c:showDLblsOverMax val="0"/>
  </c:chart>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nagłówka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pl-PL"/>
          </a:p>
        </p:txBody>
      </p:sp>
      <p:sp>
        <p:nvSpPr>
          <p:cNvPr id="3" name="Symbol zastępczy daty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48A3790-D147-4F6C-A087-2186A58C233D}" type="datetimeFigureOut">
              <a:rPr lang="pl-PL" smtClean="0"/>
              <a:t>26.06.2019</a:t>
            </a:fld>
            <a:endParaRPr lang="pl-PL"/>
          </a:p>
        </p:txBody>
      </p:sp>
      <p:sp>
        <p:nvSpPr>
          <p:cNvPr id="4" name="Symbol zastępczy obrazu slajdu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pl-PL"/>
          </a:p>
        </p:txBody>
      </p:sp>
      <p:sp>
        <p:nvSpPr>
          <p:cNvPr id="5" name="Symbol zastępczy notatek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6" name="Symbol zastępczy stopki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pl-PL"/>
          </a:p>
        </p:txBody>
      </p:sp>
      <p:sp>
        <p:nvSpPr>
          <p:cNvPr id="7" name="Symbol zastępczy numeru slajd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F847563-974A-4C21-B639-C4F3706C8EE7}" type="slidenum">
              <a:rPr lang="pl-PL" smtClean="0"/>
              <a:t>‹#›</a:t>
            </a:fld>
            <a:endParaRPr lang="pl-PL"/>
          </a:p>
        </p:txBody>
      </p:sp>
    </p:spTree>
    <p:extLst>
      <p:ext uri="{BB962C8B-B14F-4D97-AF65-F5344CB8AC3E}">
        <p14:creationId xmlns:p14="http://schemas.microsoft.com/office/powerpoint/2010/main" val="24461037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en.wikipedia.org/wiki/Monoclonal_antibody" TargetMode="External"/><Relationship Id="rId7" Type="http://schemas.openxmlformats.org/officeDocument/2006/relationships/hyperlink" Target="https://en.wikipedia.org/wiki/Ipilimumab#cite_note-:4-3" TargetMode="External"/><Relationship Id="rId2" Type="http://schemas.openxmlformats.org/officeDocument/2006/relationships/slide" Target="../slides/slide17.xml"/><Relationship Id="rId1" Type="http://schemas.openxmlformats.org/officeDocument/2006/relationships/notesMaster" Target="../notesMasters/notesMaster1.xml"/><Relationship Id="rId6" Type="http://schemas.openxmlformats.org/officeDocument/2006/relationships/hyperlink" Target="https://en.wikipedia.org/wiki/Cytotoxic_T_lymphocytes" TargetMode="External"/><Relationship Id="rId5" Type="http://schemas.openxmlformats.org/officeDocument/2006/relationships/hyperlink" Target="https://en.wikipedia.org/wiki/CTLA-4" TargetMode="External"/><Relationship Id="rId4" Type="http://schemas.openxmlformats.org/officeDocument/2006/relationships/hyperlink" Target="https://en.wikipedia.org/wiki/Immune_system"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Results obtained from 3D cell spheroids can be better translated </a:t>
            </a:r>
            <a:r>
              <a:rPr lang="en-US" i="1" dirty="0" smtClean="0"/>
              <a:t>to in vivo</a:t>
            </a:r>
            <a:r>
              <a:rPr lang="en-US" dirty="0" smtClean="0"/>
              <a:t> animal studies or clinical trials. In this presentation I will tell about technical issues related to spheroid generation, comparison of molecular properties of spheroids with simple 2D cell couture techniques and application of spheroids in radiobiology. Most of results will be related with melanoma cancer diagnostic and treatment.</a:t>
            </a:r>
            <a:endParaRPr lang="pl-PL" dirty="0" smtClean="0"/>
          </a:p>
        </p:txBody>
      </p:sp>
      <p:sp>
        <p:nvSpPr>
          <p:cNvPr id="4" name="Symbol zastępczy numeru slajdu 3"/>
          <p:cNvSpPr>
            <a:spLocks noGrp="1"/>
          </p:cNvSpPr>
          <p:nvPr>
            <p:ph type="sldNum" sz="quarter" idx="10"/>
          </p:nvPr>
        </p:nvSpPr>
        <p:spPr/>
        <p:txBody>
          <a:bodyPr/>
          <a:lstStyle/>
          <a:p>
            <a:fld id="{9F847563-974A-4C21-B639-C4F3706C8EE7}" type="slidenum">
              <a:rPr lang="pl-PL" smtClean="0"/>
              <a:t>2</a:t>
            </a:fld>
            <a:endParaRPr lang="pl-PL"/>
          </a:p>
        </p:txBody>
      </p:sp>
    </p:spTree>
    <p:extLst>
      <p:ext uri="{BB962C8B-B14F-4D97-AF65-F5344CB8AC3E}">
        <p14:creationId xmlns:p14="http://schemas.microsoft.com/office/powerpoint/2010/main" val="36981300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4034" name="Google Shape;130;g3fee113e72_1_33:notes"/>
          <p:cNvSpPr>
            <a:spLocks noGrp="1" noRot="1" noChangeAspect="1" noTextEdit="1"/>
          </p:cNvSpPr>
          <p:nvPr>
            <p:ph type="sldImg" idx="2"/>
          </p:nvPr>
        </p:nvSpPr>
        <p:spPr bwMode="auto">
          <a:custGeom>
            <a:avLst/>
            <a:gdLst>
              <a:gd name="T0" fmla="*/ 0 w 120000"/>
              <a:gd name="T1" fmla="*/ 0 h 120000"/>
              <a:gd name="T2" fmla="*/ 2147483647 w 120000"/>
              <a:gd name="T3" fmla="*/ 0 h 120000"/>
              <a:gd name="T4" fmla="*/ 2147483647 w 120000"/>
              <a:gd name="T5" fmla="*/ 2147483647 h 120000"/>
              <a:gd name="T6" fmla="*/ 0 w 120000"/>
              <a:gd name="T7" fmla="*/ 2147483647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44035" name="Google Shape;131;g3fee113e72_1_33:note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pPr eaLnBrk="1" hangingPunct="1">
              <a:spcBef>
                <a:spcPct val="0"/>
              </a:spcBef>
            </a:pPr>
            <a:r>
              <a:rPr lang="pl-PL" altLang="pl-PL" smtClean="0"/>
              <a:t>Source: https://www.mycancergenome.org/content/disease/melanoma/</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9F847563-974A-4C21-B639-C4F3706C8EE7}" type="slidenum">
              <a:rPr lang="pl-PL" smtClean="0"/>
              <a:t>4</a:t>
            </a:fld>
            <a:endParaRPr lang="pl-PL"/>
          </a:p>
        </p:txBody>
      </p:sp>
    </p:spTree>
    <p:extLst>
      <p:ext uri="{BB962C8B-B14F-4D97-AF65-F5344CB8AC3E}">
        <p14:creationId xmlns:p14="http://schemas.microsoft.com/office/powerpoint/2010/main" val="8714444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en-US" sz="1200" b="0" i="0" kern="1200" dirty="0" smtClean="0">
                <a:solidFill>
                  <a:schemeClr val="tx1"/>
                </a:solidFill>
                <a:effectLst/>
                <a:latin typeface="+mn-lt"/>
                <a:ea typeface="+mn-ea"/>
                <a:cs typeface="+mn-cs"/>
              </a:rPr>
              <a:t> Poly-Lysine enhances electrostatic interaction between negatively-charged ions of the cell membrane and positively-charged surface ions of attachment factors on the culture surface. When adsorbed to the culture surface, it increases the number of positively-charged sites available for cell binding.</a:t>
            </a:r>
            <a:endParaRPr lang="pl-PL" sz="1200" b="0" i="0" kern="1200" dirty="0" smtClean="0">
              <a:solidFill>
                <a:schemeClr val="tx1"/>
              </a:solidFill>
              <a:effectLst/>
              <a:latin typeface="+mn-lt"/>
              <a:ea typeface="+mn-ea"/>
              <a:cs typeface="+mn-cs"/>
            </a:endParaRPr>
          </a:p>
          <a:p>
            <a:r>
              <a:rPr lang="pl-PL" sz="1200" b="0" i="0" kern="1200" dirty="0" smtClean="0">
                <a:solidFill>
                  <a:schemeClr val="tx1"/>
                </a:solidFill>
                <a:effectLst/>
                <a:latin typeface="+mn-lt"/>
                <a:ea typeface="+mn-ea"/>
                <a:cs typeface="+mn-cs"/>
              </a:rPr>
              <a:t>T</a:t>
            </a:r>
            <a:r>
              <a:rPr lang="en-US" sz="1200" b="0" i="0" kern="1200" dirty="0" err="1" smtClean="0">
                <a:solidFill>
                  <a:schemeClr val="tx1"/>
                </a:solidFill>
                <a:effectLst/>
                <a:latin typeface="+mn-lt"/>
                <a:ea typeface="+mn-ea"/>
                <a:cs typeface="+mn-cs"/>
              </a:rPr>
              <a:t>hermoresponsive</a:t>
            </a:r>
            <a:r>
              <a:rPr lang="en-US" sz="1200" b="0" i="0" kern="1200" dirty="0" smtClean="0">
                <a:solidFill>
                  <a:schemeClr val="tx1"/>
                </a:solidFill>
                <a:effectLst/>
                <a:latin typeface="+mn-lt"/>
                <a:ea typeface="+mn-ea"/>
                <a:cs typeface="+mn-cs"/>
              </a:rPr>
              <a:t> polymer poly(N-</a:t>
            </a:r>
            <a:r>
              <a:rPr lang="en-US" sz="1200" b="0" i="0" kern="1200" dirty="0" err="1" smtClean="0">
                <a:solidFill>
                  <a:schemeClr val="tx1"/>
                </a:solidFill>
                <a:effectLst/>
                <a:latin typeface="+mn-lt"/>
                <a:ea typeface="+mn-ea"/>
                <a:cs typeface="+mn-cs"/>
              </a:rPr>
              <a:t>isopropylacrylamide</a:t>
            </a:r>
            <a:r>
              <a:rPr lang="en-US" sz="1200" b="0" i="0" kern="1200" dirty="0" smtClean="0">
                <a:solidFill>
                  <a:schemeClr val="tx1"/>
                </a:solidFill>
                <a:effectLst/>
                <a:latin typeface="+mn-lt"/>
                <a:ea typeface="+mn-ea"/>
                <a:cs typeface="+mn-cs"/>
              </a:rPr>
              <a:t>)(PNIPAM) is very important because of its well defined structure and property specially its temperature response is closed to human body and can be </a:t>
            </a:r>
            <a:r>
              <a:rPr lang="en-US" sz="1200" b="0" i="0" kern="1200" dirty="0" err="1" smtClean="0">
                <a:solidFill>
                  <a:schemeClr val="tx1"/>
                </a:solidFill>
                <a:effectLst/>
                <a:latin typeface="+mn-lt"/>
                <a:ea typeface="+mn-ea"/>
                <a:cs typeface="+mn-cs"/>
              </a:rPr>
              <a:t>finetuned</a:t>
            </a:r>
            <a:r>
              <a:rPr lang="en-US" sz="1200" b="0" i="0" kern="1200" dirty="0" smtClean="0">
                <a:solidFill>
                  <a:schemeClr val="tx1"/>
                </a:solidFill>
                <a:effectLst/>
                <a:latin typeface="+mn-lt"/>
                <a:ea typeface="+mn-ea"/>
                <a:cs typeface="+mn-cs"/>
              </a:rPr>
              <a:t> as well. </a:t>
            </a:r>
            <a:endParaRPr lang="pl-PL" dirty="0"/>
          </a:p>
        </p:txBody>
      </p:sp>
      <p:sp>
        <p:nvSpPr>
          <p:cNvPr id="4" name="Symbol zastępczy numeru slajdu 3"/>
          <p:cNvSpPr>
            <a:spLocks noGrp="1"/>
          </p:cNvSpPr>
          <p:nvPr>
            <p:ph type="sldNum" sz="quarter" idx="10"/>
          </p:nvPr>
        </p:nvSpPr>
        <p:spPr/>
        <p:txBody>
          <a:bodyPr/>
          <a:lstStyle/>
          <a:p>
            <a:fld id="{9F847563-974A-4C21-B639-C4F3706C8EE7}" type="slidenum">
              <a:rPr lang="pl-PL" smtClean="0"/>
              <a:t>7</a:t>
            </a:fld>
            <a:endParaRPr lang="pl-PL"/>
          </a:p>
        </p:txBody>
      </p:sp>
    </p:spTree>
    <p:extLst>
      <p:ext uri="{BB962C8B-B14F-4D97-AF65-F5344CB8AC3E}">
        <p14:creationId xmlns:p14="http://schemas.microsoft.com/office/powerpoint/2010/main" val="1772370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ymbol zastępczy obrazu slajd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Symbol zastępczy notatek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pl-PL" altLang="pl-PL" smtClean="0"/>
          </a:p>
        </p:txBody>
      </p:sp>
      <p:sp>
        <p:nvSpPr>
          <p:cNvPr id="46084" name="Symbol zastępczy numeru slajdu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07B4A75A-40CB-421B-819B-CF36A0408032}" type="slidenum">
              <a:rPr lang="pl-PL" altLang="pl-PL" smtClean="0">
                <a:latin typeface="Arial" pitchFamily="34" charset="0"/>
              </a:rPr>
              <a:pPr eaLnBrk="1" hangingPunct="1">
                <a:spcBef>
                  <a:spcPct val="0"/>
                </a:spcBef>
              </a:pPr>
              <a:t>16</a:t>
            </a:fld>
            <a:endParaRPr lang="pl-PL" altLang="pl-PL" smtClean="0">
              <a:latin typeface="Arial"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pl-PL" sz="1200" b="1" i="0" kern="1200" dirty="0" err="1" smtClean="0">
                <a:solidFill>
                  <a:schemeClr val="tx1"/>
                </a:solidFill>
                <a:effectLst/>
                <a:latin typeface="+mn-lt"/>
                <a:ea typeface="+mn-ea"/>
                <a:cs typeface="+mn-cs"/>
              </a:rPr>
              <a:t>Ipilimumab</a:t>
            </a:r>
            <a:r>
              <a:rPr lang="pl-PL" sz="1200" b="0" i="0" kern="1200" dirty="0" smtClean="0">
                <a:solidFill>
                  <a:schemeClr val="tx1"/>
                </a:solidFill>
                <a:effectLst/>
                <a:latin typeface="+mn-lt"/>
                <a:ea typeface="+mn-ea"/>
                <a:cs typeface="+mn-cs"/>
              </a:rPr>
              <a:t> (trade </a:t>
            </a:r>
            <a:r>
              <a:rPr lang="pl-PL" sz="1200" b="0" i="0" kern="1200" dirty="0" err="1" smtClean="0">
                <a:solidFill>
                  <a:schemeClr val="tx1"/>
                </a:solidFill>
                <a:effectLst/>
                <a:latin typeface="+mn-lt"/>
                <a:ea typeface="+mn-ea"/>
                <a:cs typeface="+mn-cs"/>
              </a:rPr>
              <a:t>name</a:t>
            </a:r>
            <a:r>
              <a:rPr lang="pl-PL" sz="1200" b="0" i="0" kern="1200" dirty="0" smtClean="0">
                <a:solidFill>
                  <a:schemeClr val="tx1"/>
                </a:solidFill>
                <a:effectLst/>
                <a:latin typeface="+mn-lt"/>
                <a:ea typeface="+mn-ea"/>
                <a:cs typeface="+mn-cs"/>
              </a:rPr>
              <a:t> </a:t>
            </a:r>
            <a:r>
              <a:rPr lang="pl-PL" sz="1200" b="1" i="0" kern="1200" dirty="0" err="1" smtClean="0">
                <a:solidFill>
                  <a:schemeClr val="tx1"/>
                </a:solidFill>
                <a:effectLst/>
                <a:latin typeface="+mn-lt"/>
                <a:ea typeface="+mn-ea"/>
                <a:cs typeface="+mn-cs"/>
              </a:rPr>
              <a:t>Yervoy</a:t>
            </a:r>
            <a:r>
              <a:rPr lang="pl-PL" sz="1200" b="0" i="0" kern="1200" dirty="0" smtClean="0">
                <a:solidFill>
                  <a:schemeClr val="tx1"/>
                </a:solidFill>
                <a:effectLst/>
                <a:latin typeface="+mn-lt"/>
                <a:ea typeface="+mn-ea"/>
                <a:cs typeface="+mn-cs"/>
              </a:rPr>
              <a:t>) </a:t>
            </a:r>
            <a:r>
              <a:rPr lang="pl-PL" sz="1200" b="0" i="0" kern="1200" dirty="0" err="1" smtClean="0">
                <a:solidFill>
                  <a:schemeClr val="tx1"/>
                </a:solidFill>
                <a:effectLst/>
                <a:latin typeface="+mn-lt"/>
                <a:ea typeface="+mn-ea"/>
                <a:cs typeface="+mn-cs"/>
              </a:rPr>
              <a:t>is</a:t>
            </a:r>
            <a:r>
              <a:rPr lang="pl-PL" sz="1200" b="0" i="0" kern="1200" dirty="0" smtClean="0">
                <a:solidFill>
                  <a:schemeClr val="tx1"/>
                </a:solidFill>
                <a:effectLst/>
                <a:latin typeface="+mn-lt"/>
                <a:ea typeface="+mn-ea"/>
                <a:cs typeface="+mn-cs"/>
              </a:rPr>
              <a:t> a </a:t>
            </a:r>
            <a:r>
              <a:rPr lang="pl-PL" sz="1200" b="0" i="0" u="none" strike="noStrike" kern="1200" dirty="0" err="1" smtClean="0">
                <a:solidFill>
                  <a:schemeClr val="tx1"/>
                </a:solidFill>
                <a:effectLst/>
                <a:latin typeface="+mn-lt"/>
                <a:ea typeface="+mn-ea"/>
                <a:cs typeface="+mn-cs"/>
                <a:hlinkClick r:id="rId3" tooltip="Monoclonal antibody"/>
              </a:rPr>
              <a:t>monoclonal</a:t>
            </a:r>
            <a:r>
              <a:rPr lang="pl-PL" sz="1200" b="0" i="0" u="none" strike="noStrike" kern="1200" dirty="0" smtClean="0">
                <a:solidFill>
                  <a:schemeClr val="tx1"/>
                </a:solidFill>
                <a:effectLst/>
                <a:latin typeface="+mn-lt"/>
                <a:ea typeface="+mn-ea"/>
                <a:cs typeface="+mn-cs"/>
                <a:hlinkClick r:id="rId3" tooltip="Monoclonal antibody"/>
              </a:rPr>
              <a:t> </a:t>
            </a:r>
            <a:r>
              <a:rPr lang="pl-PL" sz="1200" b="0" i="0" u="none" strike="noStrike" kern="1200" dirty="0" err="1" smtClean="0">
                <a:solidFill>
                  <a:schemeClr val="tx1"/>
                </a:solidFill>
                <a:effectLst/>
                <a:latin typeface="+mn-lt"/>
                <a:ea typeface="+mn-ea"/>
                <a:cs typeface="+mn-cs"/>
                <a:hlinkClick r:id="rId3" tooltip="Monoclonal antibody"/>
              </a:rPr>
              <a:t>antibody</a:t>
            </a:r>
            <a:r>
              <a:rPr lang="pl-PL" sz="1200" b="0" i="0" kern="1200" dirty="0" smtClean="0">
                <a:solidFill>
                  <a:schemeClr val="tx1"/>
                </a:solidFill>
                <a:effectLst/>
                <a:latin typeface="+mn-lt"/>
                <a:ea typeface="+mn-ea"/>
                <a:cs typeface="+mn-cs"/>
              </a:rPr>
              <a:t> </a:t>
            </a:r>
            <a:r>
              <a:rPr lang="pl-PL" sz="1200" b="0" i="0" kern="1200" dirty="0" err="1" smtClean="0">
                <a:solidFill>
                  <a:schemeClr val="tx1"/>
                </a:solidFill>
                <a:effectLst/>
                <a:latin typeface="+mn-lt"/>
                <a:ea typeface="+mn-ea"/>
                <a:cs typeface="+mn-cs"/>
              </a:rPr>
              <a:t>that</a:t>
            </a:r>
            <a:r>
              <a:rPr lang="pl-PL" sz="1200" b="0" i="0" kern="1200" dirty="0" smtClean="0">
                <a:solidFill>
                  <a:schemeClr val="tx1"/>
                </a:solidFill>
                <a:effectLst/>
                <a:latin typeface="+mn-lt"/>
                <a:ea typeface="+mn-ea"/>
                <a:cs typeface="+mn-cs"/>
              </a:rPr>
              <a:t> </a:t>
            </a:r>
            <a:r>
              <a:rPr lang="pl-PL" sz="1200" b="0" i="0" kern="1200" dirty="0" err="1" smtClean="0">
                <a:solidFill>
                  <a:schemeClr val="tx1"/>
                </a:solidFill>
                <a:effectLst/>
                <a:latin typeface="+mn-lt"/>
                <a:ea typeface="+mn-ea"/>
                <a:cs typeface="+mn-cs"/>
              </a:rPr>
              <a:t>works</a:t>
            </a:r>
            <a:r>
              <a:rPr lang="pl-PL" sz="1200" b="0" i="0" kern="1200" dirty="0" smtClean="0">
                <a:solidFill>
                  <a:schemeClr val="tx1"/>
                </a:solidFill>
                <a:effectLst/>
                <a:latin typeface="+mn-lt"/>
                <a:ea typeface="+mn-ea"/>
                <a:cs typeface="+mn-cs"/>
              </a:rPr>
              <a:t> to </a:t>
            </a:r>
            <a:r>
              <a:rPr lang="pl-PL" sz="1200" b="0" i="0" kern="1200" dirty="0" err="1" smtClean="0">
                <a:solidFill>
                  <a:schemeClr val="tx1"/>
                </a:solidFill>
                <a:effectLst/>
                <a:latin typeface="+mn-lt"/>
                <a:ea typeface="+mn-ea"/>
                <a:cs typeface="+mn-cs"/>
              </a:rPr>
              <a:t>activate</a:t>
            </a:r>
            <a:r>
              <a:rPr lang="pl-PL" sz="1200" b="0" i="0" kern="1200" dirty="0" smtClean="0">
                <a:solidFill>
                  <a:schemeClr val="tx1"/>
                </a:solidFill>
                <a:effectLst/>
                <a:latin typeface="+mn-lt"/>
                <a:ea typeface="+mn-ea"/>
                <a:cs typeface="+mn-cs"/>
              </a:rPr>
              <a:t> the </a:t>
            </a:r>
            <a:r>
              <a:rPr lang="pl-PL" sz="1200" b="0" i="0" u="none" strike="noStrike" kern="1200" dirty="0" err="1" smtClean="0">
                <a:solidFill>
                  <a:schemeClr val="tx1"/>
                </a:solidFill>
                <a:effectLst/>
                <a:latin typeface="+mn-lt"/>
                <a:ea typeface="+mn-ea"/>
                <a:cs typeface="+mn-cs"/>
                <a:hlinkClick r:id="rId4" tooltip="Immune system"/>
              </a:rPr>
              <a:t>immune</a:t>
            </a:r>
            <a:r>
              <a:rPr lang="pl-PL" sz="1200" b="0" i="0" u="none" strike="noStrike" kern="1200" dirty="0" smtClean="0">
                <a:solidFill>
                  <a:schemeClr val="tx1"/>
                </a:solidFill>
                <a:effectLst/>
                <a:latin typeface="+mn-lt"/>
                <a:ea typeface="+mn-ea"/>
                <a:cs typeface="+mn-cs"/>
                <a:hlinkClick r:id="rId4" tooltip="Immune system"/>
              </a:rPr>
              <a:t> system</a:t>
            </a:r>
            <a:r>
              <a:rPr lang="pl-PL" sz="1200" b="0" i="0" kern="1200" dirty="0" smtClean="0">
                <a:solidFill>
                  <a:schemeClr val="tx1"/>
                </a:solidFill>
                <a:effectLst/>
                <a:latin typeface="+mn-lt"/>
                <a:ea typeface="+mn-ea"/>
                <a:cs typeface="+mn-cs"/>
              </a:rPr>
              <a:t> by </a:t>
            </a:r>
            <a:r>
              <a:rPr lang="pl-PL" sz="1200" b="0" i="0" kern="1200" dirty="0" err="1" smtClean="0">
                <a:solidFill>
                  <a:schemeClr val="tx1"/>
                </a:solidFill>
                <a:effectLst/>
                <a:latin typeface="+mn-lt"/>
                <a:ea typeface="+mn-ea"/>
                <a:cs typeface="+mn-cs"/>
              </a:rPr>
              <a:t>targeting</a:t>
            </a:r>
            <a:r>
              <a:rPr lang="pl-PL" sz="1200" b="0" i="0" kern="1200" dirty="0" smtClean="0">
                <a:solidFill>
                  <a:schemeClr val="tx1"/>
                </a:solidFill>
                <a:effectLst/>
                <a:latin typeface="+mn-lt"/>
                <a:ea typeface="+mn-ea"/>
                <a:cs typeface="+mn-cs"/>
              </a:rPr>
              <a:t> </a:t>
            </a:r>
            <a:r>
              <a:rPr lang="pl-PL" sz="1200" b="0" i="0" u="none" strike="noStrike" kern="1200" dirty="0" smtClean="0">
                <a:solidFill>
                  <a:schemeClr val="tx1"/>
                </a:solidFill>
                <a:effectLst/>
                <a:latin typeface="+mn-lt"/>
                <a:ea typeface="+mn-ea"/>
                <a:cs typeface="+mn-cs"/>
                <a:hlinkClick r:id="rId5" tooltip="CTLA-4"/>
              </a:rPr>
              <a:t>CTLA-4</a:t>
            </a:r>
            <a:r>
              <a:rPr lang="pl-PL" sz="1200" b="0" i="0" kern="1200" dirty="0" smtClean="0">
                <a:solidFill>
                  <a:schemeClr val="tx1"/>
                </a:solidFill>
                <a:effectLst/>
                <a:latin typeface="+mn-lt"/>
                <a:ea typeface="+mn-ea"/>
                <a:cs typeface="+mn-cs"/>
              </a:rPr>
              <a:t>, a protein receptor </a:t>
            </a:r>
            <a:r>
              <a:rPr lang="pl-PL" sz="1200" b="0" i="0" kern="1200" dirty="0" err="1" smtClean="0">
                <a:solidFill>
                  <a:schemeClr val="tx1"/>
                </a:solidFill>
                <a:effectLst/>
                <a:latin typeface="+mn-lt"/>
                <a:ea typeface="+mn-ea"/>
                <a:cs typeface="+mn-cs"/>
              </a:rPr>
              <a:t>that</a:t>
            </a:r>
            <a:r>
              <a:rPr lang="pl-PL" sz="1200" b="0" i="0" kern="1200" dirty="0" smtClean="0">
                <a:solidFill>
                  <a:schemeClr val="tx1"/>
                </a:solidFill>
                <a:effectLst/>
                <a:latin typeface="+mn-lt"/>
                <a:ea typeface="+mn-ea"/>
                <a:cs typeface="+mn-cs"/>
              </a:rPr>
              <a:t> </a:t>
            </a:r>
            <a:r>
              <a:rPr lang="pl-PL" sz="1200" b="0" i="0" kern="1200" dirty="0" err="1" smtClean="0">
                <a:solidFill>
                  <a:schemeClr val="tx1"/>
                </a:solidFill>
                <a:effectLst/>
                <a:latin typeface="+mn-lt"/>
                <a:ea typeface="+mn-ea"/>
                <a:cs typeface="+mn-cs"/>
              </a:rPr>
              <a:t>downregulates</a:t>
            </a:r>
            <a:r>
              <a:rPr lang="pl-PL" sz="1200" b="0" i="0" kern="1200" dirty="0" smtClean="0">
                <a:solidFill>
                  <a:schemeClr val="tx1"/>
                </a:solidFill>
                <a:effectLst/>
                <a:latin typeface="+mn-lt"/>
                <a:ea typeface="+mn-ea"/>
                <a:cs typeface="+mn-cs"/>
              </a:rPr>
              <a:t> the </a:t>
            </a:r>
            <a:r>
              <a:rPr lang="pl-PL" sz="1200" b="0" i="0" kern="1200" dirty="0" err="1" smtClean="0">
                <a:solidFill>
                  <a:schemeClr val="tx1"/>
                </a:solidFill>
                <a:effectLst/>
                <a:latin typeface="+mn-lt"/>
                <a:ea typeface="+mn-ea"/>
                <a:cs typeface="+mn-cs"/>
              </a:rPr>
              <a:t>immune</a:t>
            </a:r>
            <a:r>
              <a:rPr lang="pl-PL" sz="1200" b="0" i="0" kern="1200" dirty="0" smtClean="0">
                <a:solidFill>
                  <a:schemeClr val="tx1"/>
                </a:solidFill>
                <a:effectLst/>
                <a:latin typeface="+mn-lt"/>
                <a:ea typeface="+mn-ea"/>
                <a:cs typeface="+mn-cs"/>
              </a:rPr>
              <a:t> system.</a:t>
            </a:r>
          </a:p>
          <a:p>
            <a:r>
              <a:rPr lang="pl-PL" sz="1200" b="0" i="0" u="none" strike="noStrike" kern="1200" dirty="0" err="1" smtClean="0">
                <a:solidFill>
                  <a:schemeClr val="tx1"/>
                </a:solidFill>
                <a:effectLst/>
                <a:latin typeface="+mn-lt"/>
                <a:ea typeface="+mn-ea"/>
                <a:cs typeface="+mn-cs"/>
                <a:hlinkClick r:id="rId6" tooltip="Cytotoxic T lymphocytes"/>
              </a:rPr>
              <a:t>Cytotoxic</a:t>
            </a:r>
            <a:r>
              <a:rPr lang="pl-PL" sz="1200" b="0" i="0" u="none" strike="noStrike" kern="1200" dirty="0" smtClean="0">
                <a:solidFill>
                  <a:schemeClr val="tx1"/>
                </a:solidFill>
                <a:effectLst/>
                <a:latin typeface="+mn-lt"/>
                <a:ea typeface="+mn-ea"/>
                <a:cs typeface="+mn-cs"/>
                <a:hlinkClick r:id="rId6" tooltip="Cytotoxic T lymphocytes"/>
              </a:rPr>
              <a:t> T </a:t>
            </a:r>
            <a:r>
              <a:rPr lang="pl-PL" sz="1200" b="0" i="0" u="none" strike="noStrike" kern="1200" dirty="0" err="1" smtClean="0">
                <a:solidFill>
                  <a:schemeClr val="tx1"/>
                </a:solidFill>
                <a:effectLst/>
                <a:latin typeface="+mn-lt"/>
                <a:ea typeface="+mn-ea"/>
                <a:cs typeface="+mn-cs"/>
                <a:hlinkClick r:id="rId6" tooltip="Cytotoxic T lymphocytes"/>
              </a:rPr>
              <a:t>lymphocytes</a:t>
            </a:r>
            <a:r>
              <a:rPr lang="pl-PL" sz="1200" b="0" i="0" kern="1200" dirty="0" smtClean="0">
                <a:solidFill>
                  <a:schemeClr val="tx1"/>
                </a:solidFill>
                <a:effectLst/>
                <a:latin typeface="+mn-lt"/>
                <a:ea typeface="+mn-ea"/>
                <a:cs typeface="+mn-cs"/>
              </a:rPr>
              <a:t> (</a:t>
            </a:r>
            <a:r>
              <a:rPr lang="pl-PL" sz="1200" b="0" i="0" kern="1200" dirty="0" err="1" smtClean="0">
                <a:solidFill>
                  <a:schemeClr val="tx1"/>
                </a:solidFill>
                <a:effectLst/>
                <a:latin typeface="+mn-lt"/>
                <a:ea typeface="+mn-ea"/>
                <a:cs typeface="+mn-cs"/>
              </a:rPr>
              <a:t>CTLs</a:t>
            </a:r>
            <a:r>
              <a:rPr lang="pl-PL" sz="1200" b="0" i="0" kern="1200" dirty="0" smtClean="0">
                <a:solidFill>
                  <a:schemeClr val="tx1"/>
                </a:solidFill>
                <a:effectLst/>
                <a:latin typeface="+mn-lt"/>
                <a:ea typeface="+mn-ea"/>
                <a:cs typeface="+mn-cs"/>
              </a:rPr>
              <a:t>) </a:t>
            </a:r>
            <a:r>
              <a:rPr lang="pl-PL" sz="1200" b="0" i="0" kern="1200" dirty="0" err="1" smtClean="0">
                <a:solidFill>
                  <a:schemeClr val="tx1"/>
                </a:solidFill>
                <a:effectLst/>
                <a:latin typeface="+mn-lt"/>
                <a:ea typeface="+mn-ea"/>
                <a:cs typeface="+mn-cs"/>
              </a:rPr>
              <a:t>can</a:t>
            </a:r>
            <a:r>
              <a:rPr lang="pl-PL" sz="1200" b="0" i="0" kern="1200" dirty="0" smtClean="0">
                <a:solidFill>
                  <a:schemeClr val="tx1"/>
                </a:solidFill>
                <a:effectLst/>
                <a:latin typeface="+mn-lt"/>
                <a:ea typeface="+mn-ea"/>
                <a:cs typeface="+mn-cs"/>
              </a:rPr>
              <a:t> </a:t>
            </a:r>
            <a:r>
              <a:rPr lang="pl-PL" sz="1200" b="0" i="0" kern="1200" dirty="0" err="1" smtClean="0">
                <a:solidFill>
                  <a:schemeClr val="tx1"/>
                </a:solidFill>
                <a:effectLst/>
                <a:latin typeface="+mn-lt"/>
                <a:ea typeface="+mn-ea"/>
                <a:cs typeface="+mn-cs"/>
              </a:rPr>
              <a:t>recognize</a:t>
            </a:r>
            <a:r>
              <a:rPr lang="pl-PL" sz="1200" b="0" i="0" kern="1200" dirty="0" smtClean="0">
                <a:solidFill>
                  <a:schemeClr val="tx1"/>
                </a:solidFill>
                <a:effectLst/>
                <a:latin typeface="+mn-lt"/>
                <a:ea typeface="+mn-ea"/>
                <a:cs typeface="+mn-cs"/>
              </a:rPr>
              <a:t> and </a:t>
            </a:r>
            <a:r>
              <a:rPr lang="pl-PL" sz="1200" b="0" i="0" kern="1200" dirty="0" err="1" smtClean="0">
                <a:solidFill>
                  <a:schemeClr val="tx1"/>
                </a:solidFill>
                <a:effectLst/>
                <a:latin typeface="+mn-lt"/>
                <a:ea typeface="+mn-ea"/>
                <a:cs typeface="+mn-cs"/>
              </a:rPr>
              <a:t>destroy</a:t>
            </a:r>
            <a:r>
              <a:rPr lang="pl-PL" sz="1200" b="0" i="0" kern="1200" dirty="0" smtClean="0">
                <a:solidFill>
                  <a:schemeClr val="tx1"/>
                </a:solidFill>
                <a:effectLst/>
                <a:latin typeface="+mn-lt"/>
                <a:ea typeface="+mn-ea"/>
                <a:cs typeface="+mn-cs"/>
              </a:rPr>
              <a:t> </a:t>
            </a:r>
            <a:r>
              <a:rPr lang="pl-PL" sz="1200" b="0" i="0" kern="1200" dirty="0" err="1" smtClean="0">
                <a:solidFill>
                  <a:schemeClr val="tx1"/>
                </a:solidFill>
                <a:effectLst/>
                <a:latin typeface="+mn-lt"/>
                <a:ea typeface="+mn-ea"/>
                <a:cs typeface="+mn-cs"/>
              </a:rPr>
              <a:t>cancer</a:t>
            </a:r>
            <a:r>
              <a:rPr lang="pl-PL" sz="1200" b="0" i="0" kern="1200" dirty="0" smtClean="0">
                <a:solidFill>
                  <a:schemeClr val="tx1"/>
                </a:solidFill>
                <a:effectLst/>
                <a:latin typeface="+mn-lt"/>
                <a:ea typeface="+mn-ea"/>
                <a:cs typeface="+mn-cs"/>
              </a:rPr>
              <a:t> </a:t>
            </a:r>
            <a:r>
              <a:rPr lang="pl-PL" sz="1200" b="0" i="0" kern="1200" dirty="0" err="1" smtClean="0">
                <a:solidFill>
                  <a:schemeClr val="tx1"/>
                </a:solidFill>
                <a:effectLst/>
                <a:latin typeface="+mn-lt"/>
                <a:ea typeface="+mn-ea"/>
                <a:cs typeface="+mn-cs"/>
              </a:rPr>
              <a:t>cells</a:t>
            </a:r>
            <a:r>
              <a:rPr lang="pl-PL" sz="1200" b="0" i="0" kern="1200" dirty="0" smtClean="0">
                <a:solidFill>
                  <a:schemeClr val="tx1"/>
                </a:solidFill>
                <a:effectLst/>
                <a:latin typeface="+mn-lt"/>
                <a:ea typeface="+mn-ea"/>
                <a:cs typeface="+mn-cs"/>
              </a:rPr>
              <a:t>. </a:t>
            </a:r>
            <a:r>
              <a:rPr lang="pl-PL" sz="1200" b="0" i="0" kern="1200" dirty="0" err="1" smtClean="0">
                <a:solidFill>
                  <a:schemeClr val="tx1"/>
                </a:solidFill>
                <a:effectLst/>
                <a:latin typeface="+mn-lt"/>
                <a:ea typeface="+mn-ea"/>
                <a:cs typeface="+mn-cs"/>
              </a:rPr>
              <a:t>However</a:t>
            </a:r>
            <a:r>
              <a:rPr lang="pl-PL" sz="1200" b="0" i="0" kern="1200" dirty="0" smtClean="0">
                <a:solidFill>
                  <a:schemeClr val="tx1"/>
                </a:solidFill>
                <a:effectLst/>
                <a:latin typeface="+mn-lt"/>
                <a:ea typeface="+mn-ea"/>
                <a:cs typeface="+mn-cs"/>
              </a:rPr>
              <a:t>, </a:t>
            </a:r>
            <a:r>
              <a:rPr lang="pl-PL" sz="1200" b="0" i="0" kern="1200" dirty="0" err="1" smtClean="0">
                <a:solidFill>
                  <a:schemeClr val="tx1"/>
                </a:solidFill>
                <a:effectLst/>
                <a:latin typeface="+mn-lt"/>
                <a:ea typeface="+mn-ea"/>
                <a:cs typeface="+mn-cs"/>
              </a:rPr>
              <a:t>an</a:t>
            </a:r>
            <a:r>
              <a:rPr lang="pl-PL" sz="1200" b="0" i="0" kern="1200" dirty="0" smtClean="0">
                <a:solidFill>
                  <a:schemeClr val="tx1"/>
                </a:solidFill>
                <a:effectLst/>
                <a:latin typeface="+mn-lt"/>
                <a:ea typeface="+mn-ea"/>
                <a:cs typeface="+mn-cs"/>
              </a:rPr>
              <a:t> inhibitory </a:t>
            </a:r>
            <a:r>
              <a:rPr lang="pl-PL" sz="1200" b="0" i="0" kern="1200" dirty="0" err="1" smtClean="0">
                <a:solidFill>
                  <a:schemeClr val="tx1"/>
                </a:solidFill>
                <a:effectLst/>
                <a:latin typeface="+mn-lt"/>
                <a:ea typeface="+mn-ea"/>
                <a:cs typeface="+mn-cs"/>
              </a:rPr>
              <a:t>mechanism</a:t>
            </a:r>
            <a:r>
              <a:rPr lang="pl-PL" sz="1200" b="0" i="0" kern="1200" dirty="0" smtClean="0">
                <a:solidFill>
                  <a:schemeClr val="tx1"/>
                </a:solidFill>
                <a:effectLst/>
                <a:latin typeface="+mn-lt"/>
                <a:ea typeface="+mn-ea"/>
                <a:cs typeface="+mn-cs"/>
              </a:rPr>
              <a:t> </a:t>
            </a:r>
            <a:r>
              <a:rPr lang="pl-PL" sz="1200" b="0" i="0" kern="1200" dirty="0" err="1" smtClean="0">
                <a:solidFill>
                  <a:schemeClr val="tx1"/>
                </a:solidFill>
                <a:effectLst/>
                <a:latin typeface="+mn-lt"/>
                <a:ea typeface="+mn-ea"/>
                <a:cs typeface="+mn-cs"/>
              </a:rPr>
              <a:t>interrupts</a:t>
            </a:r>
            <a:r>
              <a:rPr lang="pl-PL" sz="1200" b="0" i="0" kern="1200" dirty="0" smtClean="0">
                <a:solidFill>
                  <a:schemeClr val="tx1"/>
                </a:solidFill>
                <a:effectLst/>
                <a:latin typeface="+mn-lt"/>
                <a:ea typeface="+mn-ea"/>
                <a:cs typeface="+mn-cs"/>
              </a:rPr>
              <a:t> </a:t>
            </a:r>
            <a:r>
              <a:rPr lang="pl-PL" sz="1200" b="0" i="0" kern="1200" dirty="0" err="1" smtClean="0">
                <a:solidFill>
                  <a:schemeClr val="tx1"/>
                </a:solidFill>
                <a:effectLst/>
                <a:latin typeface="+mn-lt"/>
                <a:ea typeface="+mn-ea"/>
                <a:cs typeface="+mn-cs"/>
              </a:rPr>
              <a:t>this</a:t>
            </a:r>
            <a:r>
              <a:rPr lang="pl-PL" sz="1200" b="0" i="0" kern="1200" dirty="0" smtClean="0">
                <a:solidFill>
                  <a:schemeClr val="tx1"/>
                </a:solidFill>
                <a:effectLst/>
                <a:latin typeface="+mn-lt"/>
                <a:ea typeface="+mn-ea"/>
                <a:cs typeface="+mn-cs"/>
              </a:rPr>
              <a:t> </a:t>
            </a:r>
            <a:r>
              <a:rPr lang="pl-PL" sz="1200" b="0" i="0" kern="1200" dirty="0" err="1" smtClean="0">
                <a:solidFill>
                  <a:schemeClr val="tx1"/>
                </a:solidFill>
                <a:effectLst/>
                <a:latin typeface="+mn-lt"/>
                <a:ea typeface="+mn-ea"/>
                <a:cs typeface="+mn-cs"/>
              </a:rPr>
              <a:t>destruction</a:t>
            </a:r>
            <a:r>
              <a:rPr lang="pl-PL" sz="1200" b="0" i="0" kern="1200" dirty="0" smtClean="0">
                <a:solidFill>
                  <a:schemeClr val="tx1"/>
                </a:solidFill>
                <a:effectLst/>
                <a:latin typeface="+mn-lt"/>
                <a:ea typeface="+mn-ea"/>
                <a:cs typeface="+mn-cs"/>
              </a:rPr>
              <a:t>.</a:t>
            </a:r>
            <a:r>
              <a:rPr lang="pl-PL" sz="1200" b="0" i="0" u="none" strike="noStrike" kern="1200" baseline="30000" dirty="0" smtClean="0">
                <a:solidFill>
                  <a:schemeClr val="tx1"/>
                </a:solidFill>
                <a:effectLst/>
                <a:latin typeface="+mn-lt"/>
                <a:ea typeface="+mn-ea"/>
                <a:cs typeface="+mn-cs"/>
                <a:hlinkClick r:id="rId7"/>
              </a:rPr>
              <a:t>[3]</a:t>
            </a:r>
            <a:r>
              <a:rPr lang="pl-PL" sz="1200" b="0" i="0" kern="1200" dirty="0" smtClean="0">
                <a:solidFill>
                  <a:schemeClr val="tx1"/>
                </a:solidFill>
                <a:effectLst/>
                <a:latin typeface="+mn-lt"/>
                <a:ea typeface="+mn-ea"/>
                <a:cs typeface="+mn-cs"/>
              </a:rPr>
              <a:t> </a:t>
            </a:r>
            <a:r>
              <a:rPr lang="pl-PL" sz="1200" b="0" i="0" kern="1200" dirty="0" err="1" smtClean="0">
                <a:solidFill>
                  <a:schemeClr val="tx1"/>
                </a:solidFill>
                <a:effectLst/>
                <a:latin typeface="+mn-lt"/>
                <a:ea typeface="+mn-ea"/>
                <a:cs typeface="+mn-cs"/>
              </a:rPr>
              <a:t>Ipilimumab</a:t>
            </a:r>
            <a:r>
              <a:rPr lang="pl-PL" sz="1200" b="0" i="0" kern="1200" dirty="0" smtClean="0">
                <a:solidFill>
                  <a:schemeClr val="tx1"/>
                </a:solidFill>
                <a:effectLst/>
                <a:latin typeface="+mn-lt"/>
                <a:ea typeface="+mn-ea"/>
                <a:cs typeface="+mn-cs"/>
              </a:rPr>
              <a:t> </a:t>
            </a:r>
            <a:r>
              <a:rPr lang="pl-PL" sz="1200" b="0" i="0" kern="1200" dirty="0" err="1" smtClean="0">
                <a:solidFill>
                  <a:schemeClr val="tx1"/>
                </a:solidFill>
                <a:effectLst/>
                <a:latin typeface="+mn-lt"/>
                <a:ea typeface="+mn-ea"/>
                <a:cs typeface="+mn-cs"/>
              </a:rPr>
              <a:t>turns</a:t>
            </a:r>
            <a:r>
              <a:rPr lang="pl-PL" sz="1200" b="0" i="0" kern="1200" dirty="0" smtClean="0">
                <a:solidFill>
                  <a:schemeClr val="tx1"/>
                </a:solidFill>
                <a:effectLst/>
                <a:latin typeface="+mn-lt"/>
                <a:ea typeface="+mn-ea"/>
                <a:cs typeface="+mn-cs"/>
              </a:rPr>
              <a:t> off </a:t>
            </a:r>
            <a:r>
              <a:rPr lang="pl-PL" sz="1200" b="0" i="0" kern="1200" dirty="0" err="1" smtClean="0">
                <a:solidFill>
                  <a:schemeClr val="tx1"/>
                </a:solidFill>
                <a:effectLst/>
                <a:latin typeface="+mn-lt"/>
                <a:ea typeface="+mn-ea"/>
                <a:cs typeface="+mn-cs"/>
              </a:rPr>
              <a:t>this</a:t>
            </a:r>
            <a:r>
              <a:rPr lang="pl-PL" sz="1200" b="0" i="0" kern="1200" dirty="0" smtClean="0">
                <a:solidFill>
                  <a:schemeClr val="tx1"/>
                </a:solidFill>
                <a:effectLst/>
                <a:latin typeface="+mn-lt"/>
                <a:ea typeface="+mn-ea"/>
                <a:cs typeface="+mn-cs"/>
              </a:rPr>
              <a:t> inhibitory </a:t>
            </a:r>
            <a:r>
              <a:rPr lang="pl-PL" sz="1200" b="0" i="0" kern="1200" dirty="0" err="1" smtClean="0">
                <a:solidFill>
                  <a:schemeClr val="tx1"/>
                </a:solidFill>
                <a:effectLst/>
                <a:latin typeface="+mn-lt"/>
                <a:ea typeface="+mn-ea"/>
                <a:cs typeface="+mn-cs"/>
              </a:rPr>
              <a:t>mechanism</a:t>
            </a:r>
            <a:r>
              <a:rPr lang="pl-PL" sz="1200" b="0" i="0" kern="1200" dirty="0" smtClean="0">
                <a:solidFill>
                  <a:schemeClr val="tx1"/>
                </a:solidFill>
                <a:effectLst/>
                <a:latin typeface="+mn-lt"/>
                <a:ea typeface="+mn-ea"/>
                <a:cs typeface="+mn-cs"/>
              </a:rPr>
              <a:t> and </a:t>
            </a:r>
            <a:r>
              <a:rPr lang="pl-PL" sz="1200" b="0" i="0" kern="1200" dirty="0" err="1" smtClean="0">
                <a:solidFill>
                  <a:schemeClr val="tx1"/>
                </a:solidFill>
                <a:effectLst/>
                <a:latin typeface="+mn-lt"/>
                <a:ea typeface="+mn-ea"/>
                <a:cs typeface="+mn-cs"/>
              </a:rPr>
              <a:t>allows</a:t>
            </a:r>
            <a:r>
              <a:rPr lang="pl-PL" sz="1200" b="0" i="0" kern="1200" dirty="0" smtClean="0">
                <a:solidFill>
                  <a:schemeClr val="tx1"/>
                </a:solidFill>
                <a:effectLst/>
                <a:latin typeface="+mn-lt"/>
                <a:ea typeface="+mn-ea"/>
                <a:cs typeface="+mn-cs"/>
              </a:rPr>
              <a:t> </a:t>
            </a:r>
            <a:r>
              <a:rPr lang="pl-PL" sz="1200" b="0" i="0" kern="1200" dirty="0" err="1" smtClean="0">
                <a:solidFill>
                  <a:schemeClr val="tx1"/>
                </a:solidFill>
                <a:effectLst/>
                <a:latin typeface="+mn-lt"/>
                <a:ea typeface="+mn-ea"/>
                <a:cs typeface="+mn-cs"/>
              </a:rPr>
              <a:t>CTLs</a:t>
            </a:r>
            <a:r>
              <a:rPr lang="pl-PL" sz="1200" b="0" i="0" kern="1200" dirty="0" smtClean="0">
                <a:solidFill>
                  <a:schemeClr val="tx1"/>
                </a:solidFill>
                <a:effectLst/>
                <a:latin typeface="+mn-lt"/>
                <a:ea typeface="+mn-ea"/>
                <a:cs typeface="+mn-cs"/>
              </a:rPr>
              <a:t> to </a:t>
            </a:r>
            <a:r>
              <a:rPr lang="pl-PL" sz="1200" b="0" i="0" kern="1200" dirty="0" err="1" smtClean="0">
                <a:solidFill>
                  <a:schemeClr val="tx1"/>
                </a:solidFill>
                <a:effectLst/>
                <a:latin typeface="+mn-lt"/>
                <a:ea typeface="+mn-ea"/>
                <a:cs typeface="+mn-cs"/>
              </a:rPr>
              <a:t>function</a:t>
            </a:r>
            <a:r>
              <a:rPr lang="pl-PL" sz="1200" b="0" i="0" kern="1200" dirty="0" smtClean="0">
                <a:solidFill>
                  <a:schemeClr val="tx1"/>
                </a:solidFill>
                <a:effectLst/>
                <a:latin typeface="+mn-lt"/>
                <a:ea typeface="+mn-ea"/>
                <a:cs typeface="+mn-cs"/>
              </a:rPr>
              <a:t>.</a:t>
            </a:r>
          </a:p>
        </p:txBody>
      </p:sp>
      <p:sp>
        <p:nvSpPr>
          <p:cNvPr id="4" name="Symbol zastępczy numeru slajdu 3"/>
          <p:cNvSpPr>
            <a:spLocks noGrp="1"/>
          </p:cNvSpPr>
          <p:nvPr>
            <p:ph type="sldNum" sz="quarter" idx="10"/>
          </p:nvPr>
        </p:nvSpPr>
        <p:spPr/>
        <p:txBody>
          <a:bodyPr/>
          <a:lstStyle/>
          <a:p>
            <a:fld id="{9F847563-974A-4C21-B639-C4F3706C8EE7}" type="slidenum">
              <a:rPr lang="pl-PL" smtClean="0"/>
              <a:t>17</a:t>
            </a:fld>
            <a:endParaRPr lang="pl-PL"/>
          </a:p>
        </p:txBody>
      </p:sp>
    </p:spTree>
    <p:extLst>
      <p:ext uri="{BB962C8B-B14F-4D97-AF65-F5344CB8AC3E}">
        <p14:creationId xmlns:p14="http://schemas.microsoft.com/office/powerpoint/2010/main" val="14927859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en-US" sz="1200" b="0" i="0" kern="1200" dirty="0" smtClean="0">
                <a:solidFill>
                  <a:schemeClr val="tx1"/>
                </a:solidFill>
                <a:effectLst/>
                <a:latin typeface="+mn-lt"/>
                <a:ea typeface="+mn-ea"/>
                <a:cs typeface="+mn-cs"/>
              </a:rPr>
              <a:t> </a:t>
            </a:r>
            <a:r>
              <a:rPr lang="en-US" sz="1200" b="0" i="1" kern="1200" dirty="0" err="1" smtClean="0">
                <a:solidFill>
                  <a:schemeClr val="tx1"/>
                </a:solidFill>
                <a:effectLst/>
                <a:latin typeface="+mn-lt"/>
                <a:ea typeface="+mn-ea"/>
                <a:cs typeface="+mn-cs"/>
              </a:rPr>
              <a:t>k</a:t>
            </a:r>
            <a:r>
              <a:rPr lang="en-US" sz="1200" b="0" i="1" kern="1200" baseline="-25000" dirty="0" err="1" smtClean="0">
                <a:solidFill>
                  <a:schemeClr val="tx1"/>
                </a:solidFill>
                <a:effectLst/>
                <a:latin typeface="+mn-lt"/>
                <a:ea typeface="+mn-ea"/>
                <a:cs typeface="+mn-cs"/>
              </a:rPr>
              <a:t>a</a:t>
            </a:r>
            <a:r>
              <a:rPr lang="en-US" sz="1200" b="0" i="0" kern="1200" dirty="0" smtClean="0">
                <a:solidFill>
                  <a:schemeClr val="tx1"/>
                </a:solidFill>
                <a:effectLst/>
                <a:latin typeface="+mn-lt"/>
                <a:ea typeface="+mn-ea"/>
                <a:cs typeface="+mn-cs"/>
              </a:rPr>
              <a:t> (M</a:t>
            </a:r>
            <a:r>
              <a:rPr lang="en-US" sz="1200" b="0" i="0" kern="1200" baseline="30000" dirty="0" smtClean="0">
                <a:solidFill>
                  <a:schemeClr val="tx1"/>
                </a:solidFill>
                <a:effectLst/>
                <a:latin typeface="+mn-lt"/>
                <a:ea typeface="+mn-ea"/>
                <a:cs typeface="+mn-cs"/>
              </a:rPr>
              <a:t>−1</a:t>
            </a:r>
            <a:r>
              <a:rPr lang="en-US" sz="1200" b="0" i="0" kern="1200" dirty="0" smtClean="0">
                <a:solidFill>
                  <a:schemeClr val="tx1"/>
                </a:solidFill>
                <a:effectLst/>
                <a:latin typeface="+mn-lt"/>
                <a:ea typeface="+mn-ea"/>
                <a:cs typeface="+mn-cs"/>
              </a:rPr>
              <a:t>·s</a:t>
            </a:r>
            <a:r>
              <a:rPr lang="en-US" sz="1200" b="0" i="0" kern="1200" baseline="30000" dirty="0" smtClean="0">
                <a:solidFill>
                  <a:schemeClr val="tx1"/>
                </a:solidFill>
                <a:effectLst/>
                <a:latin typeface="+mn-lt"/>
                <a:ea typeface="+mn-ea"/>
                <a:cs typeface="+mn-cs"/>
              </a:rPr>
              <a:t>−1</a:t>
            </a:r>
            <a:r>
              <a:rPr lang="en-US" sz="1200" b="0" i="0" kern="1200" dirty="0" smtClean="0">
                <a:solidFill>
                  <a:schemeClr val="tx1"/>
                </a:solidFill>
                <a:effectLst/>
                <a:latin typeface="+mn-lt"/>
                <a:ea typeface="+mn-ea"/>
                <a:cs typeface="+mn-cs"/>
              </a:rPr>
              <a:t>) is the association rate constant for a free vesicle binding to a free binding site, and </a:t>
            </a:r>
            <a:r>
              <a:rPr lang="en-US" sz="1200" b="0" i="1" kern="1200" dirty="0" err="1" smtClean="0">
                <a:solidFill>
                  <a:schemeClr val="tx1"/>
                </a:solidFill>
                <a:effectLst/>
                <a:latin typeface="+mn-lt"/>
                <a:ea typeface="+mn-ea"/>
                <a:cs typeface="+mn-cs"/>
              </a:rPr>
              <a:t>k</a:t>
            </a:r>
            <a:r>
              <a:rPr lang="en-US" sz="1200" b="0" i="1" kern="1200" baseline="-25000" dirty="0" err="1" smtClean="0">
                <a:solidFill>
                  <a:schemeClr val="tx1"/>
                </a:solidFill>
                <a:effectLst/>
                <a:latin typeface="+mn-lt"/>
                <a:ea typeface="+mn-ea"/>
                <a:cs typeface="+mn-cs"/>
              </a:rPr>
              <a:t>d</a:t>
            </a:r>
            <a:r>
              <a:rPr lang="en-US" sz="1200" b="0" i="0" kern="1200" dirty="0" smtClean="0">
                <a:solidFill>
                  <a:schemeClr val="tx1"/>
                </a:solidFill>
                <a:effectLst/>
                <a:latin typeface="+mn-lt"/>
                <a:ea typeface="+mn-ea"/>
                <a:cs typeface="+mn-cs"/>
              </a:rPr>
              <a:t> (s</a:t>
            </a:r>
            <a:r>
              <a:rPr lang="en-US" sz="1200" b="0" i="0" kern="1200" baseline="30000" dirty="0" smtClean="0">
                <a:solidFill>
                  <a:schemeClr val="tx1"/>
                </a:solidFill>
                <a:effectLst/>
                <a:latin typeface="+mn-lt"/>
                <a:ea typeface="+mn-ea"/>
                <a:cs typeface="+mn-cs"/>
              </a:rPr>
              <a:t>−1</a:t>
            </a:r>
            <a:r>
              <a:rPr lang="en-US" sz="1200" b="0" i="0" kern="1200" dirty="0" smtClean="0">
                <a:solidFill>
                  <a:schemeClr val="tx1"/>
                </a:solidFill>
                <a:effectLst/>
                <a:latin typeface="+mn-lt"/>
                <a:ea typeface="+mn-ea"/>
                <a:cs typeface="+mn-cs"/>
              </a:rPr>
              <a:t>) is the dissociation rate constant for a vesicle dissociating from its binding site</a:t>
            </a:r>
            <a:endParaRPr lang="pl-PL" dirty="0"/>
          </a:p>
        </p:txBody>
      </p:sp>
      <p:sp>
        <p:nvSpPr>
          <p:cNvPr id="4" name="Symbol zastępczy numeru slajdu 3"/>
          <p:cNvSpPr>
            <a:spLocks noGrp="1"/>
          </p:cNvSpPr>
          <p:nvPr>
            <p:ph type="sldNum" sz="quarter" idx="10"/>
          </p:nvPr>
        </p:nvSpPr>
        <p:spPr/>
        <p:txBody>
          <a:bodyPr/>
          <a:lstStyle/>
          <a:p>
            <a:fld id="{9F847563-974A-4C21-B639-C4F3706C8EE7}" type="slidenum">
              <a:rPr lang="pl-PL" smtClean="0"/>
              <a:t>24</a:t>
            </a:fld>
            <a:endParaRPr lang="pl-PL"/>
          </a:p>
        </p:txBody>
      </p:sp>
    </p:spTree>
    <p:extLst>
      <p:ext uri="{BB962C8B-B14F-4D97-AF65-F5344CB8AC3E}">
        <p14:creationId xmlns:p14="http://schemas.microsoft.com/office/powerpoint/2010/main" val="3292159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ymbol zastępczy obrazu slajd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Symbol zastępczy notatek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just" eaLnBrk="1" hangingPunct="1">
              <a:lnSpc>
                <a:spcPct val="150000"/>
              </a:lnSpc>
              <a:spcBef>
                <a:spcPct val="0"/>
              </a:spcBef>
              <a:defRPr/>
            </a:pPr>
            <a:r>
              <a:rPr lang="en-US" altLang="pl-PL" dirty="0" smtClean="0">
                <a:latin typeface="Merriweather"/>
                <a:ea typeface="Merriweather"/>
                <a:cs typeface="Merriweather"/>
                <a:sym typeface="Merriweather"/>
              </a:rPr>
              <a:t>Another rare type of melanoma is </a:t>
            </a:r>
            <a:r>
              <a:rPr lang="en-US" altLang="pl-PL" dirty="0" err="1" smtClean="0">
                <a:latin typeface="Merriweather"/>
                <a:ea typeface="Merriweather"/>
                <a:cs typeface="Merriweather"/>
                <a:sym typeface="Merriweather"/>
              </a:rPr>
              <a:t>desmoplastic</a:t>
            </a:r>
            <a:r>
              <a:rPr lang="en-US" altLang="pl-PL" dirty="0" smtClean="0">
                <a:latin typeface="Merriweather"/>
                <a:ea typeface="Merriweather"/>
                <a:cs typeface="Merriweather"/>
                <a:sym typeface="Merriweather"/>
              </a:rPr>
              <a:t> melanoma.</a:t>
            </a:r>
          </a:p>
          <a:p>
            <a:pPr algn="just" eaLnBrk="1" hangingPunct="1">
              <a:lnSpc>
                <a:spcPct val="150000"/>
              </a:lnSpc>
              <a:spcBef>
                <a:spcPct val="0"/>
              </a:spcBef>
              <a:defRPr/>
            </a:pPr>
            <a:endParaRPr lang="en-US" altLang="pl-PL" dirty="0" smtClean="0">
              <a:latin typeface="Merriweather"/>
              <a:ea typeface="Merriweather"/>
              <a:cs typeface="Merriweather"/>
              <a:sym typeface="Merriweather"/>
            </a:endParaRPr>
          </a:p>
          <a:p>
            <a:pPr algn="just" eaLnBrk="1" hangingPunct="1">
              <a:lnSpc>
                <a:spcPct val="150000"/>
              </a:lnSpc>
              <a:spcBef>
                <a:spcPct val="0"/>
              </a:spcBef>
              <a:defRPr/>
            </a:pPr>
            <a:r>
              <a:rPr lang="en-US" altLang="pl-PL" dirty="0" smtClean="0">
                <a:latin typeface="Merriweather"/>
                <a:ea typeface="Merriweather"/>
                <a:cs typeface="Merriweather"/>
                <a:sym typeface="Merriweather"/>
              </a:rPr>
              <a:t>Rarely, melanoma can start in parts of the body other than the skin. It can start in the eye (ocular melanoma). Or it can start in the tissues that line areas inside the body, such as the anus or rectum (</a:t>
            </a:r>
            <a:r>
              <a:rPr lang="en-US" altLang="pl-PL" dirty="0" err="1" smtClean="0">
                <a:latin typeface="Merriweather"/>
                <a:ea typeface="Merriweather"/>
                <a:cs typeface="Merriweather"/>
                <a:sym typeface="Merriweather"/>
              </a:rPr>
              <a:t>anorectal</a:t>
            </a:r>
            <a:r>
              <a:rPr lang="en-US" altLang="pl-PL" dirty="0" smtClean="0">
                <a:latin typeface="Merriweather"/>
                <a:ea typeface="Merriweather"/>
                <a:cs typeface="Merriweather"/>
                <a:sym typeface="Merriweather"/>
              </a:rPr>
              <a:t> melanoma), nose, mouth, lungs and other areas.</a:t>
            </a:r>
            <a:endParaRPr lang="pl-PL" altLang="pl-PL" dirty="0" smtClean="0">
              <a:latin typeface="Merriweather"/>
              <a:ea typeface="Merriweather"/>
              <a:cs typeface="Merriweather"/>
              <a:sym typeface="Merriweather"/>
            </a:endParaRPr>
          </a:p>
          <a:p>
            <a:pPr marL="457200" indent="-292100" algn="just" eaLnBrk="1" hangingPunct="1">
              <a:lnSpc>
                <a:spcPct val="150000"/>
              </a:lnSpc>
              <a:spcBef>
                <a:spcPts val="0"/>
              </a:spcBef>
              <a:spcAft>
                <a:spcPts val="0"/>
              </a:spcAft>
              <a:buSzPts val="1000"/>
              <a:buFont typeface="Merriweather"/>
              <a:buAutoNum type="arabicPeriod"/>
              <a:defRPr/>
            </a:pPr>
            <a:r>
              <a:rPr lang="en-US" b="1" dirty="0" smtClean="0">
                <a:latin typeface="Merriweather"/>
                <a:ea typeface="Merriweather"/>
                <a:cs typeface="Merriweather"/>
                <a:sym typeface="Merriweather"/>
              </a:rPr>
              <a:t>Superficial spreading melanoma</a:t>
            </a:r>
            <a:r>
              <a:rPr lang="en-US" dirty="0" smtClean="0">
                <a:latin typeface="Merriweather"/>
                <a:ea typeface="Merriweather"/>
                <a:cs typeface="Merriweather"/>
                <a:sym typeface="Merriweather"/>
              </a:rPr>
              <a:t> is the most common type. It is more commonly found on the arms, legs, chest and back. The melanoma cells usually grow slowly at first, and spread out across the surface of the skin.</a:t>
            </a:r>
          </a:p>
          <a:p>
            <a:pPr marL="457200" indent="-292100" algn="just" eaLnBrk="1" hangingPunct="1">
              <a:lnSpc>
                <a:spcPct val="150000"/>
              </a:lnSpc>
              <a:spcBef>
                <a:spcPts val="0"/>
              </a:spcBef>
              <a:spcAft>
                <a:spcPts val="0"/>
              </a:spcAft>
              <a:buSzPts val="1000"/>
              <a:buFont typeface="Merriweather"/>
              <a:buAutoNum type="arabicPeriod"/>
              <a:defRPr/>
            </a:pPr>
            <a:r>
              <a:rPr lang="en-US" b="1" dirty="0" smtClean="0">
                <a:latin typeface="Merriweather"/>
                <a:ea typeface="Merriweather"/>
                <a:cs typeface="Merriweather"/>
                <a:sym typeface="Merriweather"/>
              </a:rPr>
              <a:t>Nodular melanoma</a:t>
            </a:r>
            <a:r>
              <a:rPr lang="en-US" dirty="0" smtClean="0">
                <a:latin typeface="Merriweather"/>
                <a:ea typeface="Merriweather"/>
                <a:cs typeface="Merriweather"/>
                <a:sym typeface="Merriweather"/>
              </a:rPr>
              <a:t> is the second most common type. It can grow more quickly than other melanomas. It is also more likely to lose its </a:t>
            </a:r>
            <a:r>
              <a:rPr lang="en-US" dirty="0" err="1" smtClean="0">
                <a:latin typeface="Merriweather"/>
                <a:ea typeface="Merriweather"/>
                <a:cs typeface="Merriweather"/>
                <a:sym typeface="Merriweather"/>
              </a:rPr>
              <a:t>colour</a:t>
            </a:r>
            <a:r>
              <a:rPr lang="en-US" dirty="0" smtClean="0">
                <a:latin typeface="Merriweather"/>
                <a:ea typeface="Merriweather"/>
                <a:cs typeface="Merriweather"/>
                <a:sym typeface="Merriweather"/>
              </a:rPr>
              <a:t> when growing, becoming red rather than black. It is more commonly found on the chest, back, head or neck.</a:t>
            </a:r>
          </a:p>
          <a:p>
            <a:pPr marL="457200" indent="-292100" algn="just" eaLnBrk="1" hangingPunct="1">
              <a:lnSpc>
                <a:spcPct val="150000"/>
              </a:lnSpc>
              <a:spcBef>
                <a:spcPts val="0"/>
              </a:spcBef>
              <a:spcAft>
                <a:spcPts val="0"/>
              </a:spcAft>
              <a:buSzPts val="1000"/>
              <a:buFont typeface="Merriweather"/>
              <a:buAutoNum type="arabicPeriod"/>
              <a:defRPr/>
            </a:pPr>
            <a:r>
              <a:rPr lang="en-US" b="1" dirty="0" err="1" smtClean="0">
                <a:latin typeface="Merriweather"/>
                <a:ea typeface="Merriweather"/>
                <a:cs typeface="Merriweather"/>
                <a:sym typeface="Merriweather"/>
              </a:rPr>
              <a:t>Lentigo</a:t>
            </a:r>
            <a:r>
              <a:rPr lang="en-US" b="1" dirty="0" smtClean="0">
                <a:latin typeface="Merriweather"/>
                <a:ea typeface="Merriweather"/>
                <a:cs typeface="Merriweather"/>
                <a:sym typeface="Merriweather"/>
              </a:rPr>
              <a:t> </a:t>
            </a:r>
            <a:r>
              <a:rPr lang="en-US" b="1" dirty="0" err="1" smtClean="0">
                <a:latin typeface="Merriweather"/>
                <a:ea typeface="Merriweather"/>
                <a:cs typeface="Merriweather"/>
                <a:sym typeface="Merriweather"/>
              </a:rPr>
              <a:t>maligna</a:t>
            </a:r>
            <a:r>
              <a:rPr lang="en-US" b="1" dirty="0" smtClean="0">
                <a:latin typeface="Merriweather"/>
                <a:ea typeface="Merriweather"/>
                <a:cs typeface="Merriweather"/>
                <a:sym typeface="Merriweather"/>
              </a:rPr>
              <a:t> melanoma</a:t>
            </a:r>
            <a:r>
              <a:rPr lang="en-US" dirty="0" smtClean="0">
                <a:latin typeface="Merriweather"/>
                <a:ea typeface="Merriweather"/>
                <a:cs typeface="Merriweather"/>
                <a:sym typeface="Merriweather"/>
              </a:rPr>
              <a:t> is less common. It is usually found in older people, in areas of skin that have had a lot of sun exposure over many years. It is often found on the face and neck. It develops from a slow-growing precancerous condition called a </a:t>
            </a:r>
            <a:r>
              <a:rPr lang="en-US" dirty="0" err="1" smtClean="0">
                <a:latin typeface="Merriweather"/>
                <a:ea typeface="Merriweather"/>
                <a:cs typeface="Merriweather"/>
                <a:sym typeface="Merriweather"/>
              </a:rPr>
              <a:t>lentigo</a:t>
            </a:r>
            <a:r>
              <a:rPr lang="en-US" dirty="0" smtClean="0">
                <a:latin typeface="Merriweather"/>
                <a:ea typeface="Merriweather"/>
                <a:cs typeface="Merriweather"/>
                <a:sym typeface="Merriweather"/>
              </a:rPr>
              <a:t> </a:t>
            </a:r>
            <a:r>
              <a:rPr lang="en-US" dirty="0" err="1" smtClean="0">
                <a:latin typeface="Merriweather"/>
                <a:ea typeface="Merriweather"/>
                <a:cs typeface="Merriweather"/>
                <a:sym typeface="Merriweather"/>
              </a:rPr>
              <a:t>maligna</a:t>
            </a:r>
            <a:r>
              <a:rPr lang="en-US" dirty="0" smtClean="0">
                <a:latin typeface="Merriweather"/>
                <a:ea typeface="Merriweather"/>
                <a:cs typeface="Merriweather"/>
                <a:sym typeface="Merriweather"/>
              </a:rPr>
              <a:t> or Hutchinson’s freckle. This looks like a stain on the skin. They are usually slow-growing and less dangerous than the other types of melanoma.</a:t>
            </a:r>
          </a:p>
          <a:p>
            <a:pPr marL="457200" indent="-292100" algn="just" eaLnBrk="1" hangingPunct="1">
              <a:lnSpc>
                <a:spcPct val="150000"/>
              </a:lnSpc>
              <a:spcBef>
                <a:spcPts val="0"/>
              </a:spcBef>
              <a:spcAft>
                <a:spcPts val="0"/>
              </a:spcAft>
              <a:buSzPts val="1000"/>
              <a:buFont typeface="Merriweather"/>
              <a:buAutoNum type="arabicPeriod"/>
              <a:defRPr/>
            </a:pPr>
            <a:r>
              <a:rPr lang="en-US" b="1" dirty="0" err="1" smtClean="0">
                <a:latin typeface="Merriweather"/>
                <a:ea typeface="Merriweather"/>
                <a:cs typeface="Merriweather"/>
                <a:sym typeface="Merriweather"/>
              </a:rPr>
              <a:t>Acral</a:t>
            </a:r>
            <a:r>
              <a:rPr lang="en-US" b="1" dirty="0" smtClean="0">
                <a:latin typeface="Merriweather"/>
                <a:ea typeface="Merriweather"/>
                <a:cs typeface="Merriweather"/>
                <a:sym typeface="Merriweather"/>
              </a:rPr>
              <a:t> </a:t>
            </a:r>
            <a:r>
              <a:rPr lang="en-US" b="1" dirty="0" err="1" smtClean="0">
                <a:latin typeface="Merriweather"/>
                <a:ea typeface="Merriweather"/>
                <a:cs typeface="Merriweather"/>
                <a:sym typeface="Merriweather"/>
              </a:rPr>
              <a:t>lentiginous</a:t>
            </a:r>
            <a:r>
              <a:rPr lang="en-US" b="1" dirty="0" smtClean="0">
                <a:latin typeface="Merriweather"/>
                <a:ea typeface="Merriweather"/>
                <a:cs typeface="Merriweather"/>
                <a:sym typeface="Merriweather"/>
              </a:rPr>
              <a:t> melanoma</a:t>
            </a:r>
            <a:r>
              <a:rPr lang="en-US" dirty="0" smtClean="0">
                <a:latin typeface="Merriweather"/>
                <a:ea typeface="Merriweather"/>
                <a:cs typeface="Merriweather"/>
                <a:sym typeface="Merriweather"/>
              </a:rPr>
              <a:t> is the rarest type. It is usually found on the palms of the hands, soles of the feet, or under fingernails or toenails. It is more common in people with black or brown skin. It is not thought to be related to sun exposure.</a:t>
            </a:r>
          </a:p>
          <a:p>
            <a:pPr algn="just" eaLnBrk="1" hangingPunct="1">
              <a:lnSpc>
                <a:spcPct val="150000"/>
              </a:lnSpc>
              <a:spcBef>
                <a:spcPct val="0"/>
              </a:spcBef>
              <a:defRPr/>
            </a:pPr>
            <a:endParaRPr lang="en-US" altLang="pl-PL" dirty="0" smtClean="0">
              <a:latin typeface="Merriweather"/>
              <a:ea typeface="Merriweather"/>
              <a:cs typeface="Merriweather"/>
              <a:sym typeface="Merriweather"/>
            </a:endParaRPr>
          </a:p>
          <a:p>
            <a:pPr eaLnBrk="1" hangingPunct="1">
              <a:spcBef>
                <a:spcPct val="0"/>
              </a:spcBef>
              <a:defRPr/>
            </a:pPr>
            <a:endParaRPr lang="pl-PL" altLang="pl-PL" dirty="0" smtClean="0"/>
          </a:p>
        </p:txBody>
      </p:sp>
      <p:sp>
        <p:nvSpPr>
          <p:cNvPr id="40964" name="Symbol zastępczy numeru slajdu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80F5A6E5-9995-4AF2-871E-8C3AD175B1FE}" type="slidenum">
              <a:rPr lang="pl-PL" altLang="pl-PL" smtClean="0">
                <a:latin typeface="Arial" pitchFamily="34" charset="0"/>
              </a:rPr>
              <a:pPr eaLnBrk="1" hangingPunct="1">
                <a:spcBef>
                  <a:spcPct val="0"/>
                </a:spcBef>
              </a:pPr>
              <a:t>30</a:t>
            </a:fld>
            <a:endParaRPr lang="pl-PL" altLang="pl-PL" smtClean="0">
              <a:latin typeface="Arial"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en-US" sz="1200" b="0" i="0" kern="1200" dirty="0" smtClean="0">
                <a:solidFill>
                  <a:schemeClr val="tx1"/>
                </a:solidFill>
                <a:effectLst/>
                <a:latin typeface="+mn-lt"/>
                <a:ea typeface="+mn-ea"/>
                <a:cs typeface="+mn-cs"/>
              </a:rPr>
              <a:t>Both sun exposure and tanning beds are sources of UV. Among them, UVA is mostly responsible for oxidative stress, causing DNA and protein damage as well as lipid peroxidation. DNA damage leads to gene instability and mutagenesis, impacting the main cellular processes involved in </a:t>
            </a:r>
            <a:r>
              <a:rPr lang="en-US" sz="1200" b="0" i="0" kern="1200" dirty="0" err="1" smtClean="0">
                <a:solidFill>
                  <a:schemeClr val="tx1"/>
                </a:solidFill>
                <a:effectLst/>
                <a:latin typeface="+mn-lt"/>
                <a:ea typeface="+mn-ea"/>
                <a:cs typeface="+mn-cs"/>
              </a:rPr>
              <a:t>cancerogenesis</a:t>
            </a:r>
            <a:r>
              <a:rPr lang="en-US" sz="1200" b="0" i="0" kern="1200" dirty="0" smtClean="0">
                <a:solidFill>
                  <a:schemeClr val="tx1"/>
                </a:solidFill>
                <a:effectLst/>
                <a:latin typeface="+mn-lt"/>
                <a:ea typeface="+mn-ea"/>
                <a:cs typeface="+mn-cs"/>
              </a:rPr>
              <a:t>, cancer growth, metastasis, and adaptive immune resistance. Likewise, UVB modulate those processes by the activation of inflammatory response.</a:t>
            </a:r>
          </a:p>
        </p:txBody>
      </p:sp>
      <p:sp>
        <p:nvSpPr>
          <p:cNvPr id="4" name="Symbol zastępczy numeru slajdu 3"/>
          <p:cNvSpPr>
            <a:spLocks noGrp="1"/>
          </p:cNvSpPr>
          <p:nvPr>
            <p:ph type="sldNum" sz="quarter" idx="10"/>
          </p:nvPr>
        </p:nvSpPr>
        <p:spPr/>
        <p:txBody>
          <a:bodyPr/>
          <a:lstStyle/>
          <a:p>
            <a:fld id="{9F847563-974A-4C21-B639-C4F3706C8EE7}" type="slidenum">
              <a:rPr lang="pl-PL" smtClean="0"/>
              <a:t>31</a:t>
            </a:fld>
            <a:endParaRPr lang="pl-PL"/>
          </a:p>
        </p:txBody>
      </p:sp>
    </p:spTree>
    <p:extLst>
      <p:ext uri="{BB962C8B-B14F-4D97-AF65-F5344CB8AC3E}">
        <p14:creationId xmlns:p14="http://schemas.microsoft.com/office/powerpoint/2010/main" val="4509203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en-US" sz="1200" b="0" i="0" kern="1200" dirty="0" smtClean="0">
                <a:solidFill>
                  <a:schemeClr val="tx1"/>
                </a:solidFill>
                <a:effectLst/>
                <a:latin typeface="+mn-lt"/>
                <a:ea typeface="+mn-ea"/>
                <a:cs typeface="+mn-cs"/>
              </a:rPr>
              <a:t> The interplay of genetic and environmental factors on melanoma development. Up to 50% of melanomas derived from the skin without chronic sun damage (intermittently exposed to UV) contain </a:t>
            </a:r>
            <a:r>
              <a:rPr lang="en-US" sz="1200" b="0" i="1" kern="1200" dirty="0" smtClean="0">
                <a:solidFill>
                  <a:schemeClr val="tx1"/>
                </a:solidFill>
                <a:effectLst/>
                <a:latin typeface="+mn-lt"/>
                <a:ea typeface="+mn-ea"/>
                <a:cs typeface="+mn-cs"/>
              </a:rPr>
              <a:t>BRAF</a:t>
            </a:r>
            <a:r>
              <a:rPr lang="en-US" sz="1200" b="0" i="0" kern="1200" dirty="0" smtClean="0">
                <a:solidFill>
                  <a:schemeClr val="tx1"/>
                </a:solidFill>
                <a:effectLst/>
                <a:latin typeface="+mn-lt"/>
                <a:ea typeface="+mn-ea"/>
                <a:cs typeface="+mn-cs"/>
              </a:rPr>
              <a:t> mutations. The second frequent mutations are present in the </a:t>
            </a:r>
            <a:r>
              <a:rPr lang="en-US" sz="1200" b="0" i="1" kern="1200" dirty="0" smtClean="0">
                <a:solidFill>
                  <a:schemeClr val="tx1"/>
                </a:solidFill>
                <a:effectLst/>
                <a:latin typeface="+mn-lt"/>
                <a:ea typeface="+mn-ea"/>
                <a:cs typeface="+mn-cs"/>
              </a:rPr>
              <a:t>NRAS</a:t>
            </a:r>
            <a:r>
              <a:rPr lang="en-US" sz="1200" b="0" i="0" kern="1200" dirty="0" smtClean="0">
                <a:solidFill>
                  <a:schemeClr val="tx1"/>
                </a:solidFill>
                <a:effectLst/>
                <a:latin typeface="+mn-lt"/>
                <a:ea typeface="+mn-ea"/>
                <a:cs typeface="+mn-cs"/>
              </a:rPr>
              <a:t> gene (around 25%). In melanomas derived from chronic sun exposure, </a:t>
            </a:r>
            <a:r>
              <a:rPr lang="en-US" sz="1200" b="0" i="1" kern="1200" dirty="0" smtClean="0">
                <a:solidFill>
                  <a:schemeClr val="tx1"/>
                </a:solidFill>
                <a:effectLst/>
                <a:latin typeface="+mn-lt"/>
                <a:ea typeface="+mn-ea"/>
                <a:cs typeface="+mn-cs"/>
              </a:rPr>
              <a:t>NRAS</a:t>
            </a:r>
            <a:r>
              <a:rPr lang="en-US" sz="1200" b="0" i="0" kern="1200" dirty="0" smtClean="0">
                <a:solidFill>
                  <a:schemeClr val="tx1"/>
                </a:solidFill>
                <a:effectLst/>
                <a:latin typeface="+mn-lt"/>
                <a:ea typeface="+mn-ea"/>
                <a:cs typeface="+mn-cs"/>
              </a:rPr>
              <a:t> and </a:t>
            </a:r>
            <a:r>
              <a:rPr lang="en-US" sz="1200" b="0" i="1" kern="1200" dirty="0" smtClean="0">
                <a:solidFill>
                  <a:schemeClr val="tx1"/>
                </a:solidFill>
                <a:effectLst/>
                <a:latin typeface="+mn-lt"/>
                <a:ea typeface="+mn-ea"/>
                <a:cs typeface="+mn-cs"/>
              </a:rPr>
              <a:t>KIT</a:t>
            </a:r>
            <a:r>
              <a:rPr lang="en-US" sz="1200" b="0" i="0" kern="1200" dirty="0" smtClean="0">
                <a:solidFill>
                  <a:schemeClr val="tx1"/>
                </a:solidFill>
                <a:effectLst/>
                <a:latin typeface="+mn-lt"/>
                <a:ea typeface="+mn-ea"/>
                <a:cs typeface="+mn-cs"/>
              </a:rPr>
              <a:t> mutations are more common (~15% and ~20%) than </a:t>
            </a:r>
            <a:r>
              <a:rPr lang="en-US" sz="1200" b="0" i="1" kern="1200" dirty="0" smtClean="0">
                <a:solidFill>
                  <a:schemeClr val="tx1"/>
                </a:solidFill>
                <a:effectLst/>
                <a:latin typeface="+mn-lt"/>
                <a:ea typeface="+mn-ea"/>
                <a:cs typeface="+mn-cs"/>
              </a:rPr>
              <a:t>BRAF</a:t>
            </a:r>
            <a:r>
              <a:rPr lang="en-US" sz="1200" b="0" i="0" kern="1200" dirty="0" smtClean="0">
                <a:solidFill>
                  <a:schemeClr val="tx1"/>
                </a:solidFill>
                <a:effectLst/>
                <a:latin typeface="+mn-lt"/>
                <a:ea typeface="+mn-ea"/>
                <a:cs typeface="+mn-cs"/>
              </a:rPr>
              <a:t> (~10%). According to </a:t>
            </a:r>
            <a:r>
              <a:rPr lang="en-US" sz="1200" b="0" i="0" kern="1200" dirty="0" err="1" smtClean="0">
                <a:solidFill>
                  <a:schemeClr val="tx1"/>
                </a:solidFill>
                <a:effectLst/>
                <a:latin typeface="+mn-lt"/>
                <a:ea typeface="+mn-ea"/>
                <a:cs typeface="+mn-cs"/>
              </a:rPr>
              <a:t>Janina</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Staub</a:t>
            </a:r>
            <a:r>
              <a:rPr lang="en-US" sz="1200" b="0" i="0" kern="1200" dirty="0" smtClean="0">
                <a:solidFill>
                  <a:schemeClr val="tx1"/>
                </a:solidFill>
                <a:effectLst/>
                <a:latin typeface="+mn-lt"/>
                <a:ea typeface="+mn-ea"/>
                <a:cs typeface="+mn-cs"/>
              </a:rPr>
              <a:t> (2012) with some modifications</a:t>
            </a:r>
            <a:endParaRPr lang="pl-PL" dirty="0"/>
          </a:p>
        </p:txBody>
      </p:sp>
      <p:sp>
        <p:nvSpPr>
          <p:cNvPr id="4" name="Symbol zastępczy numeru slajdu 3"/>
          <p:cNvSpPr>
            <a:spLocks noGrp="1"/>
          </p:cNvSpPr>
          <p:nvPr>
            <p:ph type="sldNum" sz="quarter" idx="10"/>
          </p:nvPr>
        </p:nvSpPr>
        <p:spPr/>
        <p:txBody>
          <a:bodyPr/>
          <a:lstStyle/>
          <a:p>
            <a:fld id="{9F847563-974A-4C21-B639-C4F3706C8EE7}" type="slidenum">
              <a:rPr lang="pl-PL" smtClean="0"/>
              <a:t>32</a:t>
            </a:fld>
            <a:endParaRPr lang="pl-PL"/>
          </a:p>
        </p:txBody>
      </p:sp>
    </p:spTree>
    <p:extLst>
      <p:ext uri="{BB962C8B-B14F-4D97-AF65-F5344CB8AC3E}">
        <p14:creationId xmlns:p14="http://schemas.microsoft.com/office/powerpoint/2010/main" val="131744062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Slajd tytułowy">
    <p:bg>
      <p:bgRef idx="1003">
        <a:schemeClr val="bg2"/>
      </p:bgRef>
    </p:bg>
    <p:spTree>
      <p:nvGrpSpPr>
        <p:cNvPr id="1" name=""/>
        <p:cNvGrpSpPr/>
        <p:nvPr/>
      </p:nvGrpSpPr>
      <p:grpSpPr>
        <a:xfrm>
          <a:off x="0" y="0"/>
          <a:ext cx="0" cy="0"/>
          <a:chOff x="0" y="0"/>
          <a:chExt cx="0" cy="0"/>
        </a:xfrm>
      </p:grpSpPr>
      <p:pic>
        <p:nvPicPr>
          <p:cNvPr id="7" name="Picture 6" descr="CoverOverlay.png"/>
          <p:cNvPicPr>
            <a:picLocks noChangeAspect="1"/>
          </p:cNvPicPr>
          <p:nvPr/>
        </p:nvPicPr>
        <p:blipFill>
          <a:blip r:embed="rId2" cstate="print"/>
          <a:stretch>
            <a:fillRect/>
          </a:stretch>
        </p:blipFill>
        <p:spPr>
          <a:xfrm>
            <a:off x="0" y="0"/>
            <a:ext cx="9144000" cy="6858000"/>
          </a:xfrm>
          <a:prstGeom prst="rect">
            <a:avLst/>
          </a:prstGeom>
        </p:spPr>
      </p:pic>
      <p:sp>
        <p:nvSpPr>
          <p:cNvPr id="4" name="Date Placeholder 3"/>
          <p:cNvSpPr>
            <a:spLocks noGrp="1"/>
          </p:cNvSpPr>
          <p:nvPr>
            <p:ph type="dt" sz="half" idx="10"/>
          </p:nvPr>
        </p:nvSpPr>
        <p:spPr/>
        <p:txBody>
          <a:bodyPr/>
          <a:lstStyle>
            <a:lvl1pPr>
              <a:defRPr>
                <a:solidFill>
                  <a:schemeClr val="tx2"/>
                </a:solidFill>
              </a:defRPr>
            </a:lvl1pPr>
          </a:lstStyle>
          <a:p>
            <a:fld id="{9B77794A-F8E0-4341-B926-2C231C5C6160}" type="datetimeFigureOut">
              <a:rPr lang="pl-PL" smtClean="0"/>
              <a:t>26.06.2019</a:t>
            </a:fld>
            <a:endParaRPr lang="pl-PL"/>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pl-PL"/>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0767D200-5DD6-400D-9A38-888A7FF3E561}" type="slidenum">
              <a:rPr lang="pl-PL" smtClean="0"/>
              <a:t>‹#›</a:t>
            </a:fld>
            <a:endParaRPr lang="pl-PL"/>
          </a:p>
        </p:txBody>
      </p:sp>
      <p:grpSp>
        <p:nvGrpSpPr>
          <p:cNvPr id="8" name="Group 7"/>
          <p:cNvGrpSpPr/>
          <p:nvPr/>
        </p:nvGrpSpPr>
        <p:grpSpPr>
          <a:xfrm>
            <a:off x="1194101" y="2887530"/>
            <a:ext cx="6779110" cy="923330"/>
            <a:chOff x="1172584" y="1381459"/>
            <a:chExt cx="6779110" cy="923330"/>
          </a:xfrm>
          <a:effectLst>
            <a:outerShdw blurRad="38100" dist="12700" dir="16200000" rotWithShape="0">
              <a:prstClr val="black">
                <a:alpha val="30000"/>
              </a:prstClr>
            </a:outerShdw>
          </a:effectLst>
        </p:grpSpPr>
        <p:sp>
          <p:nvSpPr>
            <p:cNvPr id="9" name="TextBox 8"/>
            <p:cNvSpPr txBox="1"/>
            <p:nvPr/>
          </p:nvSpPr>
          <p:spPr>
            <a:xfrm>
              <a:off x="4147073" y="1381459"/>
              <a:ext cx="877163" cy="923330"/>
            </a:xfrm>
            <a:prstGeom prst="rect">
              <a:avLst/>
            </a:prstGeom>
            <a:noFill/>
          </p:spPr>
          <p:txBody>
            <a:bodyPr wrap="none" rtlCol="0">
              <a:spAutoFit/>
            </a:bodyPr>
            <a:lstStyle/>
            <a:p>
              <a:r>
                <a:rPr lang="en-US" sz="5400" dirty="0" smtClean="0">
                  <a:ln w="3175">
                    <a:solidFill>
                      <a:schemeClr val="tx2">
                        <a:alpha val="60000"/>
                      </a:schemeClr>
                    </a:solidFill>
                  </a:ln>
                  <a:solidFill>
                    <a:schemeClr val="tx2">
                      <a:lumMod val="90000"/>
                    </a:schemeClr>
                  </a:solidFill>
                  <a:effectLst>
                    <a:outerShdw blurRad="34925" dist="12700" dir="14400000" algn="ctr" rotWithShape="0">
                      <a:srgbClr val="000000">
                        <a:alpha val="21000"/>
                      </a:srgbClr>
                    </a:outerShdw>
                  </a:effectLst>
                  <a:latin typeface="Wingdings" pitchFamily="2" charset="2"/>
                </a:rPr>
                <a:t></a:t>
              </a:r>
              <a:endParaRPr lang="en-US" sz="5400" dirty="0">
                <a:ln w="3175">
                  <a:solidFill>
                    <a:schemeClr val="tx2">
                      <a:alpha val="60000"/>
                    </a:schemeClr>
                  </a:solidFill>
                </a:ln>
                <a:solidFill>
                  <a:schemeClr val="tx2">
                    <a:lumMod val="90000"/>
                  </a:schemeClr>
                </a:solidFill>
                <a:effectLst>
                  <a:outerShdw blurRad="34925" dist="12700" dir="14400000" algn="ctr" rotWithShape="0">
                    <a:srgbClr val="000000">
                      <a:alpha val="21000"/>
                    </a:srgbClr>
                  </a:outerShdw>
                </a:effectLst>
                <a:latin typeface="Wingdings" pitchFamily="2" charset="2"/>
              </a:endParaRPr>
            </a:p>
          </p:txBody>
        </p:sp>
        <p:cxnSp>
          <p:nvCxnSpPr>
            <p:cNvPr id="10" name="Straight Connector 9"/>
            <p:cNvCxnSpPr/>
            <p:nvPr/>
          </p:nvCxnSpPr>
          <p:spPr>
            <a:xfrm rot="10800000">
              <a:off x="1172584" y="1925620"/>
              <a:ext cx="3119718" cy="1588"/>
            </a:xfrm>
            <a:prstGeom prst="line">
              <a:avLst/>
            </a:prstGeom>
            <a:ln>
              <a:solidFill>
                <a:schemeClr val="tx2">
                  <a:lumMod val="90000"/>
                </a:schemeClr>
              </a:solidFill>
            </a:ln>
            <a:effectLst/>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10800000">
              <a:off x="4831976" y="1922930"/>
              <a:ext cx="3119718" cy="1588"/>
            </a:xfrm>
            <a:prstGeom prst="line">
              <a:avLst/>
            </a:prstGeom>
            <a:ln>
              <a:solidFill>
                <a:schemeClr val="tx2">
                  <a:lumMod val="90000"/>
                </a:schemeClr>
              </a:solidFill>
            </a:ln>
            <a:effectLst/>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183341" y="1387737"/>
            <a:ext cx="6777318" cy="1731982"/>
          </a:xfrm>
        </p:spPr>
        <p:txBody>
          <a:bodyPr anchor="b"/>
          <a:lstStyle>
            <a:lvl1pPr>
              <a:defRPr>
                <a:ln w="3175">
                  <a:solidFill>
                    <a:schemeClr val="tx1">
                      <a:alpha val="65000"/>
                    </a:schemeClr>
                  </a:solidFill>
                </a:ln>
                <a:solidFill>
                  <a:schemeClr val="tx1"/>
                </a:solidFill>
                <a:effectLst>
                  <a:outerShdw blurRad="25400" dist="12700" dir="14220000" rotWithShape="0">
                    <a:prstClr val="black">
                      <a:alpha val="50000"/>
                    </a:prstClr>
                  </a:outerShdw>
                </a:effectLst>
              </a:defRPr>
            </a:lvl1pPr>
          </a:lstStyle>
          <a:p>
            <a:r>
              <a:rPr lang="pl-PL" smtClean="0"/>
              <a:t>Kliknij, aby edytować styl</a:t>
            </a:r>
            <a:endParaRPr lang="en-US" dirty="0"/>
          </a:p>
        </p:txBody>
      </p:sp>
      <p:sp>
        <p:nvSpPr>
          <p:cNvPr id="3" name="Subtitle 2"/>
          <p:cNvSpPr>
            <a:spLocks noGrp="1"/>
          </p:cNvSpPr>
          <p:nvPr>
            <p:ph type="subTitle" idx="1"/>
          </p:nvPr>
        </p:nvSpPr>
        <p:spPr>
          <a:xfrm>
            <a:off x="1371600" y="3767862"/>
            <a:ext cx="6400800" cy="1752600"/>
          </a:xfrm>
        </p:spPr>
        <p:txBody>
          <a:bodyPr/>
          <a:lstStyle>
            <a:lvl1pPr marL="0" indent="0" algn="ctr">
              <a:buNone/>
              <a:defRPr>
                <a:solidFill>
                  <a:schemeClr val="tx1"/>
                </a:solidFill>
                <a:effectLst>
                  <a:outerShdw blurRad="34925" dist="12700" dir="14400000" rotWithShape="0">
                    <a:prstClr val="black">
                      <a:alpha val="21000"/>
                    </a:prstClr>
                  </a:outerShdw>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l-PL" smtClean="0"/>
              <a:t>Kliknij, aby edytować styl wzorca podtytułu</a:t>
            </a:r>
            <a:endParaRPr lang="en-US" dirty="0"/>
          </a:p>
        </p:txBody>
      </p:sp>
    </p:spTree>
  </p:cSld>
  <p:clrMapOvr>
    <a:overrideClrMapping bg1="dk1" tx1="lt1" bg2="dk2" tx2="lt2" accent1="accent1" accent2="accent2" accent3="accent3" accent4="accent4" accent5="accent5" accent6="accent6" hlink="hlink" folHlink="folHlink"/>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smtClean="0"/>
              <a:t>Kliknij, aby edytować styl</a:t>
            </a:r>
            <a:endParaRPr lang="en-US"/>
          </a:p>
        </p:txBody>
      </p:sp>
      <p:sp>
        <p:nvSpPr>
          <p:cNvPr id="3" name="Vertical Text Placeholder 2"/>
          <p:cNvSpPr>
            <a:spLocks noGrp="1"/>
          </p:cNvSpPr>
          <p:nvPr>
            <p:ph type="body" orient="vert" idx="1"/>
          </p:nvPr>
        </p:nvSpPr>
        <p:spPr/>
        <p:txBody>
          <a:bodyPr vert="eaVert" anchor="ct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a:p>
        </p:txBody>
      </p:sp>
      <p:sp>
        <p:nvSpPr>
          <p:cNvPr id="4" name="Date Placeholder 3"/>
          <p:cNvSpPr>
            <a:spLocks noGrp="1"/>
          </p:cNvSpPr>
          <p:nvPr>
            <p:ph type="dt" sz="half" idx="10"/>
          </p:nvPr>
        </p:nvSpPr>
        <p:spPr/>
        <p:txBody>
          <a:bodyPr/>
          <a:lstStyle/>
          <a:p>
            <a:fld id="{9B77794A-F8E0-4341-B926-2C231C5C6160}" type="datetimeFigureOut">
              <a:rPr lang="pl-PL" smtClean="0"/>
              <a:t>26.06.2019</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0767D200-5DD6-400D-9A38-888A7FF3E561}" type="slidenum">
              <a:rPr lang="pl-PL" smtClean="0"/>
              <a:t>‹#›</a:t>
            </a:fld>
            <a:endParaRPr lang="pl-PL"/>
          </a:p>
        </p:txBody>
      </p:sp>
      <p:grpSp>
        <p:nvGrpSpPr>
          <p:cNvPr id="11" name="Group 10"/>
          <p:cNvGrpSpPr/>
          <p:nvPr/>
        </p:nvGrpSpPr>
        <p:grpSpPr>
          <a:xfrm>
            <a:off x="1172584" y="1392217"/>
            <a:ext cx="6779110" cy="923330"/>
            <a:chOff x="1172584" y="1381459"/>
            <a:chExt cx="6779110" cy="923330"/>
          </a:xfrm>
        </p:grpSpPr>
        <p:sp>
          <p:nvSpPr>
            <p:cNvPr id="15" name="TextBox 14"/>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6" name="Straight Connector 15"/>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66560" y="559398"/>
            <a:ext cx="1678193" cy="5566765"/>
          </a:xfrm>
        </p:spPr>
        <p:txBody>
          <a:bodyPr vert="eaVert"/>
          <a:lstStyle/>
          <a:p>
            <a:r>
              <a:rPr lang="pl-PL" smtClean="0"/>
              <a:t>Kliknij, aby edytować styl</a:t>
            </a:r>
            <a:endParaRPr lang="en-US" dirty="0"/>
          </a:p>
        </p:txBody>
      </p:sp>
      <p:sp>
        <p:nvSpPr>
          <p:cNvPr id="3" name="Vertical Text Placeholder 2"/>
          <p:cNvSpPr>
            <a:spLocks noGrp="1"/>
          </p:cNvSpPr>
          <p:nvPr>
            <p:ph type="body" orient="vert" idx="1"/>
          </p:nvPr>
        </p:nvSpPr>
        <p:spPr>
          <a:xfrm>
            <a:off x="688488" y="849854"/>
            <a:ext cx="5507917" cy="5023821"/>
          </a:xfrm>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a:p>
        </p:txBody>
      </p:sp>
      <p:sp>
        <p:nvSpPr>
          <p:cNvPr id="4" name="Date Placeholder 3"/>
          <p:cNvSpPr>
            <a:spLocks noGrp="1"/>
          </p:cNvSpPr>
          <p:nvPr>
            <p:ph type="dt" sz="half" idx="10"/>
          </p:nvPr>
        </p:nvSpPr>
        <p:spPr/>
        <p:txBody>
          <a:bodyPr/>
          <a:lstStyle/>
          <a:p>
            <a:fld id="{9B77794A-F8E0-4341-B926-2C231C5C6160}" type="datetimeFigureOut">
              <a:rPr lang="pl-PL" smtClean="0"/>
              <a:t>26.06.2019</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0767D200-5DD6-400D-9A38-888A7FF3E561}" type="slidenum">
              <a:rPr lang="pl-PL" smtClean="0"/>
              <a:t>‹#›</a:t>
            </a:fld>
            <a:endParaRPr lang="pl-PL"/>
          </a:p>
        </p:txBody>
      </p:sp>
      <p:grpSp>
        <p:nvGrpSpPr>
          <p:cNvPr id="11" name="Group 10"/>
          <p:cNvGrpSpPr/>
          <p:nvPr/>
        </p:nvGrpSpPr>
        <p:grpSpPr>
          <a:xfrm rot="5400000">
            <a:off x="3909050" y="2880823"/>
            <a:ext cx="5480154" cy="923330"/>
            <a:chOff x="1815339" y="1381459"/>
            <a:chExt cx="5480154" cy="923330"/>
          </a:xfrm>
        </p:grpSpPr>
        <p:sp>
          <p:nvSpPr>
            <p:cNvPr id="12" name="TextBox 11"/>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3" name="Straight Connector 12"/>
            <p:cNvCxnSpPr/>
            <p:nvPr/>
          </p:nvCxnSpPr>
          <p:spPr>
            <a:xfrm flipH="1" flipV="1">
              <a:off x="1815339" y="1924709"/>
              <a:ext cx="2468880" cy="2505"/>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10800000">
              <a:off x="4826613" y="1927417"/>
              <a:ext cx="2468880"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cSld name="Tytuł, tekst i 2 elementy zawartości">
    <p:spTree>
      <p:nvGrpSpPr>
        <p:cNvPr id="1" name=""/>
        <p:cNvGrpSpPr/>
        <p:nvPr/>
      </p:nvGrpSpPr>
      <p:grpSpPr>
        <a:xfrm>
          <a:off x="0" y="0"/>
          <a:ext cx="0" cy="0"/>
          <a:chOff x="0" y="0"/>
          <a:chExt cx="0" cy="0"/>
        </a:xfrm>
      </p:grpSpPr>
      <p:sp>
        <p:nvSpPr>
          <p:cNvPr id="2" name="Tytuł 1"/>
          <p:cNvSpPr>
            <a:spLocks noGrp="1"/>
          </p:cNvSpPr>
          <p:nvPr>
            <p:ph type="title"/>
          </p:nvPr>
        </p:nvSpPr>
        <p:spPr>
          <a:xfrm>
            <a:off x="457200" y="274638"/>
            <a:ext cx="8229600" cy="1143000"/>
          </a:xfrm>
        </p:spPr>
        <p:txBody>
          <a:bodyPr/>
          <a:lstStyle/>
          <a:p>
            <a:r>
              <a:rPr lang="pl-PL" smtClean="0"/>
              <a:t>Kliknij, aby edytować styl</a:t>
            </a:r>
            <a:endParaRPr lang="pl-PL"/>
          </a:p>
        </p:txBody>
      </p:sp>
      <p:sp>
        <p:nvSpPr>
          <p:cNvPr id="3" name="Symbol zastępczy tekstu 2"/>
          <p:cNvSpPr>
            <a:spLocks noGrp="1"/>
          </p:cNvSpPr>
          <p:nvPr>
            <p:ph type="body" sz="half" idx="1"/>
          </p:nvPr>
        </p:nvSpPr>
        <p:spPr>
          <a:xfrm>
            <a:off x="457200" y="1600200"/>
            <a:ext cx="4038600" cy="4525963"/>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zawartości 3"/>
          <p:cNvSpPr>
            <a:spLocks noGrp="1"/>
          </p:cNvSpPr>
          <p:nvPr>
            <p:ph sz="quarter" idx="2"/>
          </p:nvPr>
        </p:nvSpPr>
        <p:spPr>
          <a:xfrm>
            <a:off x="4648200" y="1600200"/>
            <a:ext cx="4038600" cy="2185988"/>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5" name="Symbol zastępczy zawartości 4"/>
          <p:cNvSpPr>
            <a:spLocks noGrp="1"/>
          </p:cNvSpPr>
          <p:nvPr>
            <p:ph sz="quarter" idx="3"/>
          </p:nvPr>
        </p:nvSpPr>
        <p:spPr>
          <a:xfrm>
            <a:off x="4648200" y="3938588"/>
            <a:ext cx="4038600" cy="2187575"/>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6" name="Rectangle 4"/>
          <p:cNvSpPr>
            <a:spLocks noGrp="1" noChangeArrowheads="1"/>
          </p:cNvSpPr>
          <p:nvPr>
            <p:ph type="dt" sz="half" idx="10"/>
          </p:nvPr>
        </p:nvSpPr>
        <p:spPr>
          <a:ln/>
        </p:spPr>
        <p:txBody>
          <a:bodyPr/>
          <a:lstStyle>
            <a:lvl1pPr>
              <a:defRPr/>
            </a:lvl1pPr>
          </a:lstStyle>
          <a:p>
            <a:pPr>
              <a:defRPr/>
            </a:pPr>
            <a:endParaRPr lang="pl-PL"/>
          </a:p>
        </p:txBody>
      </p:sp>
      <p:sp>
        <p:nvSpPr>
          <p:cNvPr id="7" name="Rectangle 5"/>
          <p:cNvSpPr>
            <a:spLocks noGrp="1" noChangeArrowheads="1"/>
          </p:cNvSpPr>
          <p:nvPr>
            <p:ph type="ftr" sz="quarter" idx="11"/>
          </p:nvPr>
        </p:nvSpPr>
        <p:spPr>
          <a:ln/>
        </p:spPr>
        <p:txBody>
          <a:bodyPr/>
          <a:lstStyle>
            <a:lvl1pPr>
              <a:defRPr/>
            </a:lvl1pPr>
          </a:lstStyle>
          <a:p>
            <a:pPr>
              <a:defRPr/>
            </a:pPr>
            <a:endParaRPr lang="pl-PL"/>
          </a:p>
        </p:txBody>
      </p:sp>
      <p:sp>
        <p:nvSpPr>
          <p:cNvPr id="8" name="Rectangle 6"/>
          <p:cNvSpPr>
            <a:spLocks noGrp="1" noChangeArrowheads="1"/>
          </p:cNvSpPr>
          <p:nvPr>
            <p:ph type="sldNum" sz="quarter" idx="12"/>
          </p:nvPr>
        </p:nvSpPr>
        <p:spPr>
          <a:ln/>
        </p:spPr>
        <p:txBody>
          <a:bodyPr/>
          <a:lstStyle>
            <a:lvl1pPr>
              <a:defRPr/>
            </a:lvl1pPr>
          </a:lstStyle>
          <a:p>
            <a:pPr>
              <a:defRPr/>
            </a:pPr>
            <a:fld id="{7796B363-9EA1-4652-9E90-4A1B6EC953AC}" type="slidenum">
              <a:rPr lang="pl-PL"/>
              <a:pPr>
                <a:defRPr/>
              </a:pPr>
              <a:t>‹#›</a:t>
            </a:fld>
            <a:endParaRPr lang="pl-PL"/>
          </a:p>
        </p:txBody>
      </p:sp>
    </p:spTree>
    <p:extLst>
      <p:ext uri="{BB962C8B-B14F-4D97-AF65-F5344CB8AC3E}">
        <p14:creationId xmlns:p14="http://schemas.microsoft.com/office/powerpoint/2010/main" val="787989430"/>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a:p>
        </p:txBody>
      </p:sp>
      <p:sp>
        <p:nvSpPr>
          <p:cNvPr id="4" name="Date Placeholder 3"/>
          <p:cNvSpPr>
            <a:spLocks noGrp="1"/>
          </p:cNvSpPr>
          <p:nvPr>
            <p:ph type="dt" sz="half" idx="10"/>
          </p:nvPr>
        </p:nvSpPr>
        <p:spPr/>
        <p:txBody>
          <a:bodyPr/>
          <a:lstStyle/>
          <a:p>
            <a:fld id="{9B77794A-F8E0-4341-B926-2C231C5C6160}" type="datetimeFigureOut">
              <a:rPr lang="pl-PL" smtClean="0"/>
              <a:t>26.06.2019</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0767D200-5DD6-400D-9A38-888A7FF3E561}" type="slidenum">
              <a:rPr lang="pl-PL" smtClean="0"/>
              <a:t>‹#›</a:t>
            </a:fld>
            <a:endParaRPr lang="pl-PL"/>
          </a:p>
        </p:txBody>
      </p:sp>
      <p:sp>
        <p:nvSpPr>
          <p:cNvPr id="11" name="Title 10"/>
          <p:cNvSpPr>
            <a:spLocks noGrp="1"/>
          </p:cNvSpPr>
          <p:nvPr>
            <p:ph type="title"/>
          </p:nvPr>
        </p:nvSpPr>
        <p:spPr/>
        <p:txBody>
          <a:bodyPr/>
          <a:lstStyle/>
          <a:p>
            <a:r>
              <a:rPr lang="pl-PL" smtClean="0"/>
              <a:t>Kliknij, aby edytować styl</a:t>
            </a:r>
            <a:endParaRPr lang="en-US"/>
          </a:p>
        </p:txBody>
      </p:sp>
      <p:grpSp>
        <p:nvGrpSpPr>
          <p:cNvPr id="12" name="Group 11"/>
          <p:cNvGrpSpPr/>
          <p:nvPr/>
        </p:nvGrpSpPr>
        <p:grpSpPr>
          <a:xfrm>
            <a:off x="1172584" y="1392217"/>
            <a:ext cx="6779110" cy="923330"/>
            <a:chOff x="1172584" y="1381459"/>
            <a:chExt cx="6779110" cy="923330"/>
          </a:xfrm>
        </p:grpSpPr>
        <p:sp>
          <p:nvSpPr>
            <p:cNvPr id="13" name="TextBox 12"/>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4" name="Straight Connector 13"/>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overrideClrMapping bg1="lt1" tx1="dk1" bg2="lt2" tx2="dk2" accent1="accent1" accent2="accent2" accent3="accent3" accent4="accent4" accent5="accent5" accent6="accent6" hlink="hlink" folHlink="folHlink"/>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bg>
      <p:bgRef idx="1002">
        <a:schemeClr val="bg2"/>
      </p:bgRef>
    </p:bg>
    <p:spTree>
      <p:nvGrpSpPr>
        <p:cNvPr id="1" name=""/>
        <p:cNvGrpSpPr/>
        <p:nvPr/>
      </p:nvGrpSpPr>
      <p:grpSpPr>
        <a:xfrm>
          <a:off x="0" y="0"/>
          <a:ext cx="0" cy="0"/>
          <a:chOff x="0" y="0"/>
          <a:chExt cx="0" cy="0"/>
        </a:xfrm>
      </p:grpSpPr>
      <p:pic>
        <p:nvPicPr>
          <p:cNvPr id="12" name="Picture 11" descr="CoverOverlay.png"/>
          <p:cNvPicPr>
            <a:picLocks noChangeAspect="1"/>
          </p:cNvPicPr>
          <p:nvPr/>
        </p:nvPicPr>
        <p:blipFill>
          <a:blip r:embed="rId2" cstate="print">
            <a:lum/>
          </a:blip>
          <a:stretch>
            <a:fillRect/>
          </a:stretch>
        </p:blipFill>
        <p:spPr>
          <a:xfrm>
            <a:off x="0" y="0"/>
            <a:ext cx="9144000" cy="6858000"/>
          </a:xfrm>
          <a:prstGeom prst="rect">
            <a:avLst/>
          </a:prstGeom>
        </p:spPr>
      </p:pic>
      <p:grpSp>
        <p:nvGrpSpPr>
          <p:cNvPr id="7" name="Group 7"/>
          <p:cNvGrpSpPr/>
          <p:nvPr/>
        </p:nvGrpSpPr>
        <p:grpSpPr>
          <a:xfrm>
            <a:off x="1172584" y="2887579"/>
            <a:ext cx="6779110" cy="923330"/>
            <a:chOff x="1172584" y="1381459"/>
            <a:chExt cx="6779110" cy="923330"/>
          </a:xfrm>
        </p:grpSpPr>
        <p:sp>
          <p:nvSpPr>
            <p:cNvPr id="9" name="TextBox 8"/>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0" name="Straight Connector 9"/>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10800000">
              <a:off x="4831976" y="1927412"/>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690040" y="1204857"/>
            <a:ext cx="7754713" cy="1910716"/>
          </a:xfrm>
        </p:spPr>
        <p:txBody>
          <a:bodyPr anchor="b"/>
          <a:lstStyle>
            <a:lvl1pPr algn="ctr">
              <a:defRPr sz="5400" b="0" cap="none" baseline="0">
                <a:solidFill>
                  <a:schemeClr val="tx2"/>
                </a:solidFill>
              </a:defRPr>
            </a:lvl1pPr>
          </a:lstStyle>
          <a:p>
            <a:r>
              <a:rPr lang="pl-PL" smtClean="0"/>
              <a:t>Kliknij, aby edytować styl</a:t>
            </a:r>
            <a:endParaRPr lang="en-US" dirty="0"/>
          </a:p>
        </p:txBody>
      </p:sp>
      <p:sp>
        <p:nvSpPr>
          <p:cNvPr id="3" name="Text Placeholder 2"/>
          <p:cNvSpPr>
            <a:spLocks noGrp="1"/>
          </p:cNvSpPr>
          <p:nvPr>
            <p:ph type="body" idx="1"/>
          </p:nvPr>
        </p:nvSpPr>
        <p:spPr>
          <a:xfrm>
            <a:off x="699248" y="3767316"/>
            <a:ext cx="7734747" cy="1500187"/>
          </a:xfrm>
        </p:spPr>
        <p:txBody>
          <a:bodyPr anchor="t"/>
          <a:lstStyle>
            <a:lvl1pPr marL="0" indent="0" algn="ct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l-PL" smtClean="0"/>
              <a:t>Kliknij, aby edytować style wzorca tekstu</a:t>
            </a:r>
          </a:p>
        </p:txBody>
      </p:sp>
      <p:sp>
        <p:nvSpPr>
          <p:cNvPr id="4" name="Date Placeholder 3"/>
          <p:cNvSpPr>
            <a:spLocks noGrp="1"/>
          </p:cNvSpPr>
          <p:nvPr>
            <p:ph type="dt" sz="half" idx="10"/>
          </p:nvPr>
        </p:nvSpPr>
        <p:spPr/>
        <p:txBody>
          <a:bodyPr/>
          <a:lstStyle/>
          <a:p>
            <a:fld id="{9B77794A-F8E0-4341-B926-2C231C5C6160}" type="datetimeFigureOut">
              <a:rPr lang="pl-PL" smtClean="0"/>
              <a:t>26.06.2019</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0767D200-5DD6-400D-9A38-888A7FF3E561}" type="slidenum">
              <a:rPr lang="pl-PL" smtClean="0"/>
              <a:t>‹#›</a:t>
            </a:fld>
            <a:endParaRPr lang="pl-PL"/>
          </a:p>
        </p:txBody>
      </p:sp>
    </p:spTree>
  </p:cSld>
  <p:clrMapOvr>
    <a:overrideClrMapping bg1="lt1" tx1="dk1" bg2="lt2" tx2="dk2" accent1="accent1" accent2="accent2" accent3="accent3" accent4="accent4" accent5="accent5" accent6="accent6" hlink="hlink" folHlink="folHlink"/>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9B77794A-F8E0-4341-B926-2C231C5C6160}" type="datetimeFigureOut">
              <a:rPr lang="pl-PL" smtClean="0"/>
              <a:t>26.06.2019</a:t>
            </a:fld>
            <a:endParaRPr lang="pl-PL"/>
          </a:p>
        </p:txBody>
      </p:sp>
      <p:sp>
        <p:nvSpPr>
          <p:cNvPr id="6" name="Footer Placeholder 5"/>
          <p:cNvSpPr>
            <a:spLocks noGrp="1"/>
          </p:cNvSpPr>
          <p:nvPr>
            <p:ph type="ftr" sz="quarter" idx="11"/>
          </p:nvPr>
        </p:nvSpPr>
        <p:spPr/>
        <p:txBody>
          <a:bodyPr/>
          <a:lstStyle/>
          <a:p>
            <a:endParaRPr lang="pl-PL"/>
          </a:p>
        </p:txBody>
      </p:sp>
      <p:sp>
        <p:nvSpPr>
          <p:cNvPr id="7" name="Slide Number Placeholder 6"/>
          <p:cNvSpPr>
            <a:spLocks noGrp="1"/>
          </p:cNvSpPr>
          <p:nvPr>
            <p:ph type="sldNum" sz="quarter" idx="12"/>
          </p:nvPr>
        </p:nvSpPr>
        <p:spPr/>
        <p:txBody>
          <a:bodyPr/>
          <a:lstStyle/>
          <a:p>
            <a:fld id="{0767D200-5DD6-400D-9A38-888A7FF3E561}" type="slidenum">
              <a:rPr lang="pl-PL" smtClean="0"/>
              <a:t>‹#›</a:t>
            </a:fld>
            <a:endParaRPr lang="pl-PL"/>
          </a:p>
        </p:txBody>
      </p:sp>
      <p:sp>
        <p:nvSpPr>
          <p:cNvPr id="12" name="Title 11"/>
          <p:cNvSpPr>
            <a:spLocks noGrp="1"/>
          </p:cNvSpPr>
          <p:nvPr>
            <p:ph type="title"/>
          </p:nvPr>
        </p:nvSpPr>
        <p:spPr/>
        <p:txBody>
          <a:bodyPr/>
          <a:lstStyle>
            <a:lvl1pPr>
              <a:defRPr>
                <a:solidFill>
                  <a:schemeClr val="tx2"/>
                </a:solidFill>
              </a:defRPr>
            </a:lvl1pPr>
          </a:lstStyle>
          <a:p>
            <a:r>
              <a:rPr lang="pl-PL" smtClean="0"/>
              <a:t>Kliknij, aby edytować styl</a:t>
            </a:r>
            <a:endParaRPr lang="en-US" dirty="0"/>
          </a:p>
        </p:txBody>
      </p:sp>
      <p:grpSp>
        <p:nvGrpSpPr>
          <p:cNvPr id="13" name="Group 12"/>
          <p:cNvGrpSpPr/>
          <p:nvPr/>
        </p:nvGrpSpPr>
        <p:grpSpPr>
          <a:xfrm>
            <a:off x="1172584" y="1392217"/>
            <a:ext cx="6779110" cy="923330"/>
            <a:chOff x="1172584" y="1381459"/>
            <a:chExt cx="6779110" cy="923330"/>
          </a:xfrm>
        </p:grpSpPr>
        <p:sp>
          <p:nvSpPr>
            <p:cNvPr id="14" name="TextBox 13"/>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5" name="Straight Connector 14"/>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
        <p:nvSpPr>
          <p:cNvPr id="8" name="Content Placeholder 7"/>
          <p:cNvSpPr>
            <a:spLocks noGrp="1"/>
          </p:cNvSpPr>
          <p:nvPr>
            <p:ph sz="quarter" idx="13"/>
          </p:nvPr>
        </p:nvSpPr>
        <p:spPr>
          <a:xfrm>
            <a:off x="685800" y="2240280"/>
            <a:ext cx="3803904" cy="3877056"/>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a:p>
        </p:txBody>
      </p:sp>
      <p:sp>
        <p:nvSpPr>
          <p:cNvPr id="10" name="Content Placeholder 9"/>
          <p:cNvSpPr>
            <a:spLocks noGrp="1"/>
          </p:cNvSpPr>
          <p:nvPr>
            <p:ph sz="quarter" idx="14"/>
          </p:nvPr>
        </p:nvSpPr>
        <p:spPr>
          <a:xfrm>
            <a:off x="4645151" y="2240280"/>
            <a:ext cx="3803904" cy="3877056"/>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a:p>
        </p:txBody>
      </p:sp>
    </p:spTree>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pl-PL" smtClean="0"/>
              <a:t>Kliknij, aby edytować styl</a:t>
            </a:r>
            <a:endParaRPr lang="en-US"/>
          </a:p>
        </p:txBody>
      </p:sp>
      <p:sp>
        <p:nvSpPr>
          <p:cNvPr id="3" name="Text Placeholder 2"/>
          <p:cNvSpPr>
            <a:spLocks noGrp="1"/>
          </p:cNvSpPr>
          <p:nvPr>
            <p:ph type="body" idx="1"/>
          </p:nvPr>
        </p:nvSpPr>
        <p:spPr>
          <a:xfrm>
            <a:off x="1051560" y="2240280"/>
            <a:ext cx="3442446" cy="658368"/>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4" name="Content Placeholder 3"/>
          <p:cNvSpPr>
            <a:spLocks noGrp="1"/>
          </p:cNvSpPr>
          <p:nvPr>
            <p:ph sz="half" idx="2"/>
          </p:nvPr>
        </p:nvSpPr>
        <p:spPr>
          <a:xfrm>
            <a:off x="688488" y="2947595"/>
            <a:ext cx="3803904" cy="317296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5" name="Text Placeholder 4"/>
          <p:cNvSpPr>
            <a:spLocks noGrp="1"/>
          </p:cNvSpPr>
          <p:nvPr>
            <p:ph type="body" sz="quarter" idx="3"/>
          </p:nvPr>
        </p:nvSpPr>
        <p:spPr>
          <a:xfrm>
            <a:off x="5002306" y="2240280"/>
            <a:ext cx="3447288" cy="658368"/>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6" name="Content Placeholder 5"/>
          <p:cNvSpPr>
            <a:spLocks noGrp="1"/>
          </p:cNvSpPr>
          <p:nvPr>
            <p:ph sz="quarter" idx="4"/>
          </p:nvPr>
        </p:nvSpPr>
        <p:spPr>
          <a:xfrm>
            <a:off x="4645026" y="2944368"/>
            <a:ext cx="3799728" cy="317296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7" name="Date Placeholder 6"/>
          <p:cNvSpPr>
            <a:spLocks noGrp="1"/>
          </p:cNvSpPr>
          <p:nvPr>
            <p:ph type="dt" sz="half" idx="10"/>
          </p:nvPr>
        </p:nvSpPr>
        <p:spPr/>
        <p:txBody>
          <a:bodyPr/>
          <a:lstStyle/>
          <a:p>
            <a:fld id="{9B77794A-F8E0-4341-B926-2C231C5C6160}" type="datetimeFigureOut">
              <a:rPr lang="pl-PL" smtClean="0"/>
              <a:t>26.06.2019</a:t>
            </a:fld>
            <a:endParaRPr lang="pl-PL"/>
          </a:p>
        </p:txBody>
      </p:sp>
      <p:sp>
        <p:nvSpPr>
          <p:cNvPr id="8" name="Footer Placeholder 7"/>
          <p:cNvSpPr>
            <a:spLocks noGrp="1"/>
          </p:cNvSpPr>
          <p:nvPr>
            <p:ph type="ftr" sz="quarter" idx="11"/>
          </p:nvPr>
        </p:nvSpPr>
        <p:spPr/>
        <p:txBody>
          <a:bodyPr/>
          <a:lstStyle/>
          <a:p>
            <a:endParaRPr lang="pl-PL"/>
          </a:p>
        </p:txBody>
      </p:sp>
      <p:sp>
        <p:nvSpPr>
          <p:cNvPr id="9" name="Slide Number Placeholder 8"/>
          <p:cNvSpPr>
            <a:spLocks noGrp="1"/>
          </p:cNvSpPr>
          <p:nvPr>
            <p:ph type="sldNum" sz="quarter" idx="12"/>
          </p:nvPr>
        </p:nvSpPr>
        <p:spPr/>
        <p:txBody>
          <a:bodyPr/>
          <a:lstStyle/>
          <a:p>
            <a:fld id="{0767D200-5DD6-400D-9A38-888A7FF3E561}" type="slidenum">
              <a:rPr lang="pl-PL" smtClean="0"/>
              <a:t>‹#›</a:t>
            </a:fld>
            <a:endParaRPr lang="pl-PL"/>
          </a:p>
        </p:txBody>
      </p:sp>
      <p:grpSp>
        <p:nvGrpSpPr>
          <p:cNvPr id="14" name="Group 13"/>
          <p:cNvGrpSpPr/>
          <p:nvPr/>
        </p:nvGrpSpPr>
        <p:grpSpPr>
          <a:xfrm>
            <a:off x="1172584" y="1392217"/>
            <a:ext cx="6779110" cy="923330"/>
            <a:chOff x="1172584" y="1381459"/>
            <a:chExt cx="6779110" cy="923330"/>
          </a:xfrm>
        </p:grpSpPr>
        <p:sp>
          <p:nvSpPr>
            <p:cNvPr id="16" name="TextBox 15"/>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7" name="Straight Connector 16"/>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smtClean="0"/>
              <a:t>Kliknij, aby edytować styl</a:t>
            </a:r>
            <a:endParaRPr lang="en-US" dirty="0"/>
          </a:p>
        </p:txBody>
      </p:sp>
      <p:sp>
        <p:nvSpPr>
          <p:cNvPr id="3" name="Date Placeholder 2"/>
          <p:cNvSpPr>
            <a:spLocks noGrp="1"/>
          </p:cNvSpPr>
          <p:nvPr>
            <p:ph type="dt" sz="half" idx="10"/>
          </p:nvPr>
        </p:nvSpPr>
        <p:spPr/>
        <p:txBody>
          <a:bodyPr/>
          <a:lstStyle/>
          <a:p>
            <a:fld id="{9B77794A-F8E0-4341-B926-2C231C5C6160}" type="datetimeFigureOut">
              <a:rPr lang="pl-PL" smtClean="0"/>
              <a:t>26.06.2019</a:t>
            </a:fld>
            <a:endParaRPr lang="pl-PL"/>
          </a:p>
        </p:txBody>
      </p:sp>
      <p:sp>
        <p:nvSpPr>
          <p:cNvPr id="4" name="Footer Placeholder 3"/>
          <p:cNvSpPr>
            <a:spLocks noGrp="1"/>
          </p:cNvSpPr>
          <p:nvPr>
            <p:ph type="ftr" sz="quarter" idx="11"/>
          </p:nvPr>
        </p:nvSpPr>
        <p:spPr/>
        <p:txBody>
          <a:bodyPr/>
          <a:lstStyle/>
          <a:p>
            <a:endParaRPr lang="pl-PL"/>
          </a:p>
        </p:txBody>
      </p:sp>
      <p:sp>
        <p:nvSpPr>
          <p:cNvPr id="5" name="Slide Number Placeholder 4"/>
          <p:cNvSpPr>
            <a:spLocks noGrp="1"/>
          </p:cNvSpPr>
          <p:nvPr>
            <p:ph type="sldNum" sz="quarter" idx="12"/>
          </p:nvPr>
        </p:nvSpPr>
        <p:spPr/>
        <p:txBody>
          <a:bodyPr/>
          <a:lstStyle/>
          <a:p>
            <a:fld id="{0767D200-5DD6-400D-9A38-888A7FF3E561}" type="slidenum">
              <a:rPr lang="pl-PL" smtClean="0"/>
              <a:t>‹#›</a:t>
            </a:fld>
            <a:endParaRPr lang="pl-PL"/>
          </a:p>
        </p:txBody>
      </p:sp>
      <p:grpSp>
        <p:nvGrpSpPr>
          <p:cNvPr id="10" name="Group 9"/>
          <p:cNvGrpSpPr/>
          <p:nvPr/>
        </p:nvGrpSpPr>
        <p:grpSpPr>
          <a:xfrm>
            <a:off x="1172584" y="1392217"/>
            <a:ext cx="6779110" cy="923330"/>
            <a:chOff x="1172584" y="1381459"/>
            <a:chExt cx="6779110" cy="923330"/>
          </a:xfrm>
        </p:grpSpPr>
        <p:sp>
          <p:nvSpPr>
            <p:cNvPr id="14" name="TextBox 13"/>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5" name="Straight Connector 14"/>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B77794A-F8E0-4341-B926-2C231C5C6160}" type="datetimeFigureOut">
              <a:rPr lang="pl-PL" smtClean="0"/>
              <a:t>26.06.2019</a:t>
            </a:fld>
            <a:endParaRPr lang="pl-PL"/>
          </a:p>
        </p:txBody>
      </p:sp>
      <p:sp>
        <p:nvSpPr>
          <p:cNvPr id="3" name="Footer Placeholder 2"/>
          <p:cNvSpPr>
            <a:spLocks noGrp="1"/>
          </p:cNvSpPr>
          <p:nvPr>
            <p:ph type="ftr" sz="quarter" idx="11"/>
          </p:nvPr>
        </p:nvSpPr>
        <p:spPr/>
        <p:txBody>
          <a:bodyPr/>
          <a:lstStyle/>
          <a:p>
            <a:endParaRPr lang="pl-PL"/>
          </a:p>
        </p:txBody>
      </p:sp>
      <p:sp>
        <p:nvSpPr>
          <p:cNvPr id="4" name="Slide Number Placeholder 3"/>
          <p:cNvSpPr>
            <a:spLocks noGrp="1"/>
          </p:cNvSpPr>
          <p:nvPr>
            <p:ph type="sldNum" sz="quarter" idx="12"/>
          </p:nvPr>
        </p:nvSpPr>
        <p:spPr/>
        <p:txBody>
          <a:bodyPr/>
          <a:lstStyle/>
          <a:p>
            <a:fld id="{0767D200-5DD6-400D-9A38-888A7FF3E561}" type="slidenum">
              <a:rPr lang="pl-PL" smtClean="0"/>
              <a:t>‹#›</a:t>
            </a:fld>
            <a:endParaRPr lang="pl-PL"/>
          </a:p>
        </p:txBody>
      </p:sp>
    </p:spTree>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itle 1"/>
          <p:cNvSpPr>
            <a:spLocks noGrp="1"/>
          </p:cNvSpPr>
          <p:nvPr>
            <p:ph type="title"/>
          </p:nvPr>
        </p:nvSpPr>
        <p:spPr>
          <a:xfrm>
            <a:off x="5034579" y="1678195"/>
            <a:ext cx="3422483" cy="1886921"/>
          </a:xfrm>
        </p:spPr>
        <p:txBody>
          <a:bodyPr anchor="b"/>
          <a:lstStyle>
            <a:lvl1pPr algn="l">
              <a:defRPr sz="2800" b="0"/>
            </a:lvl1pPr>
          </a:lstStyle>
          <a:p>
            <a:r>
              <a:rPr lang="pl-PL" smtClean="0"/>
              <a:t>Kliknij, aby edytować styl</a:t>
            </a:r>
            <a:endParaRPr lang="en-US"/>
          </a:p>
        </p:txBody>
      </p:sp>
      <p:sp>
        <p:nvSpPr>
          <p:cNvPr id="3" name="Content Placeholder 2"/>
          <p:cNvSpPr>
            <a:spLocks noGrp="1"/>
          </p:cNvSpPr>
          <p:nvPr>
            <p:ph idx="1"/>
          </p:nvPr>
        </p:nvSpPr>
        <p:spPr>
          <a:xfrm>
            <a:off x="692001" y="559398"/>
            <a:ext cx="4116667" cy="5566765"/>
          </a:xfrm>
        </p:spPr>
        <p:txBody>
          <a:bodyPr anchor="ct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4" name="Text Placeholder 3"/>
          <p:cNvSpPr>
            <a:spLocks noGrp="1"/>
          </p:cNvSpPr>
          <p:nvPr>
            <p:ph type="body" sz="half" idx="2"/>
          </p:nvPr>
        </p:nvSpPr>
        <p:spPr>
          <a:xfrm>
            <a:off x="5034579" y="3603812"/>
            <a:ext cx="3411725" cy="2517289"/>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smtClean="0"/>
              <a:t>Kliknij, aby edytować style wzorca tekstu</a:t>
            </a:r>
          </a:p>
        </p:txBody>
      </p:sp>
      <p:sp>
        <p:nvSpPr>
          <p:cNvPr id="5" name="Date Placeholder 4"/>
          <p:cNvSpPr>
            <a:spLocks noGrp="1"/>
          </p:cNvSpPr>
          <p:nvPr>
            <p:ph type="dt" sz="half" idx="10"/>
          </p:nvPr>
        </p:nvSpPr>
        <p:spPr/>
        <p:txBody>
          <a:bodyPr/>
          <a:lstStyle/>
          <a:p>
            <a:fld id="{9B77794A-F8E0-4341-B926-2C231C5C6160}" type="datetimeFigureOut">
              <a:rPr lang="pl-PL" smtClean="0"/>
              <a:t>26.06.2019</a:t>
            </a:fld>
            <a:endParaRPr lang="pl-PL"/>
          </a:p>
        </p:txBody>
      </p:sp>
      <p:sp>
        <p:nvSpPr>
          <p:cNvPr id="6" name="Footer Placeholder 5"/>
          <p:cNvSpPr>
            <a:spLocks noGrp="1"/>
          </p:cNvSpPr>
          <p:nvPr>
            <p:ph type="ftr" sz="quarter" idx="11"/>
          </p:nvPr>
        </p:nvSpPr>
        <p:spPr/>
        <p:txBody>
          <a:bodyPr/>
          <a:lstStyle/>
          <a:p>
            <a:endParaRPr lang="pl-PL"/>
          </a:p>
        </p:txBody>
      </p:sp>
      <p:sp>
        <p:nvSpPr>
          <p:cNvPr id="7" name="Slide Number Placeholder 6"/>
          <p:cNvSpPr>
            <a:spLocks noGrp="1"/>
          </p:cNvSpPr>
          <p:nvPr>
            <p:ph type="sldNum" sz="quarter" idx="12"/>
          </p:nvPr>
        </p:nvSpPr>
        <p:spPr/>
        <p:txBody>
          <a:bodyPr/>
          <a:lstStyle/>
          <a:p>
            <a:fld id="{0767D200-5DD6-400D-9A38-888A7FF3E561}" type="slidenum">
              <a:rPr lang="pl-PL" smtClean="0"/>
              <a:t>‹#›</a:t>
            </a:fld>
            <a:endParaRPr lang="pl-PL"/>
          </a:p>
        </p:txBody>
      </p:sp>
    </p:spTree>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itle 1"/>
          <p:cNvSpPr>
            <a:spLocks noGrp="1"/>
          </p:cNvSpPr>
          <p:nvPr>
            <p:ph type="title"/>
          </p:nvPr>
        </p:nvSpPr>
        <p:spPr>
          <a:xfrm>
            <a:off x="677731" y="4668818"/>
            <a:ext cx="7767021" cy="644729"/>
          </a:xfrm>
        </p:spPr>
        <p:txBody>
          <a:bodyPr anchor="b"/>
          <a:lstStyle>
            <a:lvl1pPr algn="ctr">
              <a:defRPr sz="2800" b="0"/>
            </a:lvl1pPr>
          </a:lstStyle>
          <a:p>
            <a:r>
              <a:rPr lang="pl-PL" smtClean="0"/>
              <a:t>Kliknij, aby edytować styl</a:t>
            </a:r>
            <a:endParaRPr lang="en-US"/>
          </a:p>
        </p:txBody>
      </p:sp>
      <p:sp>
        <p:nvSpPr>
          <p:cNvPr id="3" name="Picture Placeholder 2"/>
          <p:cNvSpPr>
            <a:spLocks noGrp="1"/>
          </p:cNvSpPr>
          <p:nvPr>
            <p:ph type="pic" idx="1"/>
          </p:nvPr>
        </p:nvSpPr>
        <p:spPr>
          <a:xfrm rot="240000">
            <a:off x="2183792" y="666965"/>
            <a:ext cx="4772156" cy="3598016"/>
          </a:xfrm>
          <a:solidFill>
            <a:srgbClr val="FFFFFF">
              <a:shade val="85000"/>
            </a:srgbClr>
          </a:solidFill>
          <a:ln w="190500" cap="sq">
            <a:solidFill>
              <a:srgbClr val="FFFFFF"/>
            </a:solidFill>
            <a:miter lim="800000"/>
          </a:ln>
          <a:effectLst>
            <a:outerShdw blurRad="65000" dist="50800" dir="12900000" kx="195000" ky="145000" algn="tl" rotWithShape="0">
              <a:srgbClr val="000000">
                <a:alpha val="24000"/>
              </a:srgbClr>
            </a:outerShdw>
          </a:effectLst>
          <a:scene3d>
            <a:camera prst="orthographicFront">
              <a:rot lat="0" lon="0" rev="360000"/>
            </a:camera>
            <a:lightRig rig="twoPt" dir="t">
              <a:rot lat="0" lon="0" rev="7200000"/>
            </a:lightRig>
          </a:scene3d>
          <a:sp3d contourW="12700">
            <a:bevelT w="25400" h="19050"/>
            <a:contourClr>
              <a:srgbClr val="969696"/>
            </a:contourClr>
          </a:sp3d>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l-PL" smtClean="0"/>
              <a:t>Kliknij ikonę, aby dodać obraz</a:t>
            </a:r>
            <a:endParaRPr lang="en-US" dirty="0"/>
          </a:p>
        </p:txBody>
      </p:sp>
      <p:sp>
        <p:nvSpPr>
          <p:cNvPr id="4" name="Text Placeholder 3"/>
          <p:cNvSpPr>
            <a:spLocks noGrp="1"/>
          </p:cNvSpPr>
          <p:nvPr>
            <p:ph type="body" sz="half" idx="2"/>
          </p:nvPr>
        </p:nvSpPr>
        <p:spPr>
          <a:xfrm>
            <a:off x="688489" y="5324306"/>
            <a:ext cx="7756264" cy="804862"/>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smtClean="0"/>
              <a:t>Kliknij, aby edytować style wzorca tekstu</a:t>
            </a:r>
          </a:p>
        </p:txBody>
      </p:sp>
      <p:sp>
        <p:nvSpPr>
          <p:cNvPr id="5" name="Date Placeholder 4"/>
          <p:cNvSpPr>
            <a:spLocks noGrp="1"/>
          </p:cNvSpPr>
          <p:nvPr>
            <p:ph type="dt" sz="half" idx="10"/>
          </p:nvPr>
        </p:nvSpPr>
        <p:spPr/>
        <p:txBody>
          <a:bodyPr/>
          <a:lstStyle/>
          <a:p>
            <a:fld id="{9B77794A-F8E0-4341-B926-2C231C5C6160}" type="datetimeFigureOut">
              <a:rPr lang="pl-PL" smtClean="0"/>
              <a:t>26.06.2019</a:t>
            </a:fld>
            <a:endParaRPr lang="pl-PL"/>
          </a:p>
        </p:txBody>
      </p:sp>
      <p:sp>
        <p:nvSpPr>
          <p:cNvPr id="6" name="Footer Placeholder 5"/>
          <p:cNvSpPr>
            <a:spLocks noGrp="1"/>
          </p:cNvSpPr>
          <p:nvPr>
            <p:ph type="ftr" sz="quarter" idx="11"/>
          </p:nvPr>
        </p:nvSpPr>
        <p:spPr/>
        <p:txBody>
          <a:bodyPr/>
          <a:lstStyle/>
          <a:p>
            <a:endParaRPr lang="pl-PL"/>
          </a:p>
        </p:txBody>
      </p:sp>
      <p:sp>
        <p:nvSpPr>
          <p:cNvPr id="7" name="Slide Number Placeholder 6"/>
          <p:cNvSpPr>
            <a:spLocks noGrp="1"/>
          </p:cNvSpPr>
          <p:nvPr>
            <p:ph type="sldNum" sz="quarter" idx="12"/>
          </p:nvPr>
        </p:nvSpPr>
        <p:spPr/>
        <p:txBody>
          <a:bodyPr/>
          <a:lstStyle/>
          <a:p>
            <a:fld id="{0767D200-5DD6-400D-9A38-888A7FF3E561}" type="slidenum">
              <a:rPr lang="pl-PL" smtClean="0"/>
              <a:t>‹#›</a:t>
            </a:fld>
            <a:endParaRPr lang="pl-PL"/>
          </a:p>
        </p:txBody>
      </p:sp>
    </p:spTree>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gradFill flip="none" rotWithShape="1">
            <a:gsLst>
              <a:gs pos="83000">
                <a:schemeClr val="bg1">
                  <a:alpha val="11000"/>
                </a:schemeClr>
              </a:gs>
              <a:gs pos="100000">
                <a:schemeClr val="bg2">
                  <a:lumMod val="75000"/>
                  <a:alpha val="23000"/>
                </a:schemeClr>
              </a:gs>
            </a:gsLst>
            <a:path path="rect">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688490" y="570156"/>
            <a:ext cx="7756263" cy="1054250"/>
          </a:xfrm>
          <a:prstGeom prst="rect">
            <a:avLst/>
          </a:prstGeom>
        </p:spPr>
        <p:txBody>
          <a:bodyPr vert="horz" lIns="91440" tIns="45720" rIns="91440" bIns="45720" rtlCol="0" anchor="ctr">
            <a:noAutofit/>
          </a:bodyPr>
          <a:lstStyle/>
          <a:p>
            <a:r>
              <a:rPr lang="pl-PL" smtClean="0"/>
              <a:t>Kliknij, aby edytować styl</a:t>
            </a:r>
            <a:endParaRPr lang="en-US" dirty="0"/>
          </a:p>
        </p:txBody>
      </p:sp>
      <p:sp>
        <p:nvSpPr>
          <p:cNvPr id="3" name="Text Placeholder 2"/>
          <p:cNvSpPr>
            <a:spLocks noGrp="1"/>
          </p:cNvSpPr>
          <p:nvPr>
            <p:ph type="body" idx="1"/>
          </p:nvPr>
        </p:nvSpPr>
        <p:spPr>
          <a:xfrm>
            <a:off x="699247" y="2248347"/>
            <a:ext cx="7745505" cy="3877815"/>
          </a:xfrm>
          <a:prstGeom prst="rect">
            <a:avLst/>
          </a:prstGeom>
        </p:spPr>
        <p:txBody>
          <a:bodyPr vert="horz" lIns="91440" tIns="45720" rIns="91440" bIns="45720" rtlCol="0">
            <a:normAutofit/>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4" name="Date Placeholder 3"/>
          <p:cNvSpPr>
            <a:spLocks noGrp="1"/>
          </p:cNvSpPr>
          <p:nvPr>
            <p:ph type="dt" sz="half" idx="2"/>
          </p:nvPr>
        </p:nvSpPr>
        <p:spPr>
          <a:xfrm>
            <a:off x="360378" y="6161442"/>
            <a:ext cx="2133600" cy="365125"/>
          </a:xfrm>
          <a:prstGeom prst="rect">
            <a:avLst/>
          </a:prstGeom>
        </p:spPr>
        <p:txBody>
          <a:bodyPr vert="horz" lIns="91440" tIns="45720" rIns="91440" bIns="45720" rtlCol="0" anchor="ctr"/>
          <a:lstStyle>
            <a:lvl1pPr algn="l">
              <a:defRPr sz="1200">
                <a:solidFill>
                  <a:schemeClr val="tx2"/>
                </a:solidFill>
              </a:defRPr>
            </a:lvl1pPr>
          </a:lstStyle>
          <a:p>
            <a:fld id="{9B77794A-F8E0-4341-B926-2C231C5C6160}" type="datetimeFigureOut">
              <a:rPr lang="pl-PL" smtClean="0"/>
              <a:t>26.06.2019</a:t>
            </a:fld>
            <a:endParaRPr lang="pl-PL"/>
          </a:p>
        </p:txBody>
      </p:sp>
      <p:sp>
        <p:nvSpPr>
          <p:cNvPr id="5" name="Footer Placeholder 4"/>
          <p:cNvSpPr>
            <a:spLocks noGrp="1"/>
          </p:cNvSpPr>
          <p:nvPr>
            <p:ph type="ftr" sz="quarter" idx="3"/>
          </p:nvPr>
        </p:nvSpPr>
        <p:spPr>
          <a:xfrm>
            <a:off x="3124200" y="6161442"/>
            <a:ext cx="2895600" cy="365125"/>
          </a:xfrm>
          <a:prstGeom prst="rect">
            <a:avLst/>
          </a:prstGeom>
        </p:spPr>
        <p:txBody>
          <a:bodyPr vert="horz" lIns="91440" tIns="45720" rIns="91440" bIns="45720" rtlCol="0" anchor="ctr"/>
          <a:lstStyle>
            <a:lvl1pPr algn="ctr">
              <a:defRPr sz="1200">
                <a:solidFill>
                  <a:schemeClr val="tx2"/>
                </a:solidFill>
              </a:defRPr>
            </a:lvl1pPr>
          </a:lstStyle>
          <a:p>
            <a:endParaRPr lang="pl-PL"/>
          </a:p>
        </p:txBody>
      </p:sp>
      <p:sp>
        <p:nvSpPr>
          <p:cNvPr id="6" name="Slide Number Placeholder 5"/>
          <p:cNvSpPr>
            <a:spLocks noGrp="1"/>
          </p:cNvSpPr>
          <p:nvPr>
            <p:ph type="sldNum" sz="quarter" idx="4"/>
          </p:nvPr>
        </p:nvSpPr>
        <p:spPr>
          <a:xfrm>
            <a:off x="6639264" y="6161442"/>
            <a:ext cx="2133600" cy="365125"/>
          </a:xfrm>
          <a:prstGeom prst="rect">
            <a:avLst/>
          </a:prstGeom>
        </p:spPr>
        <p:txBody>
          <a:bodyPr vert="horz" lIns="91440" tIns="45720" rIns="91440" bIns="45720" rtlCol="0" anchor="ctr"/>
          <a:lstStyle>
            <a:lvl1pPr algn="r">
              <a:defRPr sz="1200">
                <a:solidFill>
                  <a:schemeClr val="tx2"/>
                </a:solidFill>
              </a:defRPr>
            </a:lvl1pPr>
          </a:lstStyle>
          <a:p>
            <a:fld id="{0767D200-5DD6-400D-9A38-888A7FF3E561}" type="slidenum">
              <a:rPr lang="pl-PL" smtClean="0"/>
              <a:t>‹#›</a:t>
            </a:fld>
            <a:endParaRPr lang="pl-PL"/>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Lst>
  <p:transition spd="slow">
    <p:push dir="u"/>
  </p:transition>
  <p:txStyles>
    <p:titleStyle>
      <a:lvl1pPr algn="ctr" defTabSz="914400" rtl="0" eaLnBrk="1" latinLnBrk="0" hangingPunct="1">
        <a:spcBef>
          <a:spcPct val="0"/>
        </a:spcBef>
        <a:buNone/>
        <a:defRPr sz="54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65760" indent="-365760" algn="l" defTabSz="914400" rtl="0" eaLnBrk="1" latinLnBrk="0" hangingPunct="1">
        <a:spcBef>
          <a:spcPct val="20000"/>
        </a:spcBef>
        <a:buClr>
          <a:schemeClr val="accent1"/>
        </a:buClr>
        <a:buFont typeface="Wingdings" pitchFamily="2" charset="2"/>
        <a:buChar char=""/>
        <a:defRPr sz="2400" kern="1200">
          <a:solidFill>
            <a:schemeClr val="tx1">
              <a:lumMod val="85000"/>
              <a:lumOff val="15000"/>
            </a:schemeClr>
          </a:solidFill>
          <a:latin typeface="+mn-lt"/>
          <a:ea typeface="+mn-ea"/>
          <a:cs typeface="+mn-cs"/>
        </a:defRPr>
      </a:lvl1pPr>
      <a:lvl2pPr marL="777240" indent="-365760" algn="l" defTabSz="914400" rtl="0" eaLnBrk="1" latinLnBrk="0" hangingPunct="1">
        <a:spcBef>
          <a:spcPct val="20000"/>
        </a:spcBef>
        <a:buClr>
          <a:schemeClr val="accent1"/>
        </a:buClr>
        <a:buFont typeface="Wingdings" pitchFamily="2" charset="2"/>
        <a:buChar char=""/>
        <a:defRPr sz="2200" kern="1200">
          <a:solidFill>
            <a:schemeClr val="tx1">
              <a:lumMod val="85000"/>
              <a:lumOff val="15000"/>
            </a:schemeClr>
          </a:solidFill>
          <a:latin typeface="+mn-lt"/>
          <a:ea typeface="+mn-ea"/>
          <a:cs typeface="+mn-cs"/>
        </a:defRPr>
      </a:lvl2pPr>
      <a:lvl3pPr marL="1143000" indent="-365760" algn="l" defTabSz="914400" rtl="0" eaLnBrk="1" latinLnBrk="0" hangingPunct="1">
        <a:spcBef>
          <a:spcPct val="20000"/>
        </a:spcBef>
        <a:buClr>
          <a:schemeClr val="accent1"/>
        </a:buClr>
        <a:buFont typeface="Wingdings" pitchFamily="2" charset="2"/>
        <a:buChar char=""/>
        <a:defRPr sz="2000" kern="1200">
          <a:solidFill>
            <a:schemeClr val="tx1">
              <a:lumMod val="85000"/>
              <a:lumOff val="15000"/>
            </a:schemeClr>
          </a:solidFill>
          <a:latin typeface="+mn-lt"/>
          <a:ea typeface="+mn-ea"/>
          <a:cs typeface="+mn-cs"/>
        </a:defRPr>
      </a:lvl3pPr>
      <a:lvl4pPr marL="1508760" indent="-320040" algn="l" defTabSz="914400" rtl="0" eaLnBrk="1" latinLnBrk="0" hangingPunct="1">
        <a:spcBef>
          <a:spcPct val="20000"/>
        </a:spcBef>
        <a:buClr>
          <a:schemeClr val="accent1"/>
        </a:buClr>
        <a:buFont typeface="Wingdings" pitchFamily="2" charset="2"/>
        <a:buChar char=""/>
        <a:defRPr sz="1800" kern="1200">
          <a:solidFill>
            <a:schemeClr val="tx1">
              <a:lumMod val="85000"/>
              <a:lumOff val="15000"/>
            </a:schemeClr>
          </a:solidFill>
          <a:latin typeface="+mn-lt"/>
          <a:ea typeface="+mn-ea"/>
          <a:cs typeface="+mn-cs"/>
        </a:defRPr>
      </a:lvl4pPr>
      <a:lvl5pPr marL="1828800" indent="-320040" algn="l" defTabSz="914400" rtl="0" eaLnBrk="1" latinLnBrk="0" hangingPunct="1">
        <a:spcBef>
          <a:spcPct val="20000"/>
        </a:spcBef>
        <a:buClr>
          <a:schemeClr val="accent1"/>
        </a:buClr>
        <a:buFont typeface="Wingdings" pitchFamily="2" charset="2"/>
        <a:buChar char=""/>
        <a:defRPr sz="1600" kern="1200">
          <a:solidFill>
            <a:schemeClr val="tx1">
              <a:lumMod val="85000"/>
              <a:lumOff val="15000"/>
            </a:schemeClr>
          </a:solidFill>
          <a:latin typeface="+mn-lt"/>
          <a:ea typeface="+mn-ea"/>
          <a:cs typeface="+mn-cs"/>
        </a:defRPr>
      </a:lvl5pPr>
      <a:lvl6pPr marL="214884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6pPr>
      <a:lvl7pPr marL="246888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7pPr>
      <a:lvl8pPr marL="278892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8pPr>
      <a:lvl9pPr marL="310896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hyperlink" Target="https://cansar.icr.ac.uk/cansar/cell-lines/WM-266-4/" TargetMode="External"/><Relationship Id="rId2" Type="http://schemas.openxmlformats.org/officeDocument/2006/relationships/hyperlink" Target="https://cansar.icr.ac.uk/cansar/cell-lines/WM-115/" TargetMode="External"/><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hyperlink" Target="https://cansar.icr.ac.uk/cansar/cell-lines/WM-793/" TargetMode="External"/><Relationship Id="rId4" Type="http://schemas.openxmlformats.org/officeDocument/2006/relationships/hyperlink" Target="https://cansar.icr.ac.uk/cansar/cell-lines/UACC-62/"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hyperlink" Target="https://bmcgenomics.biomedcentral.com/articles/10.1186/1471-2164-9-488" TargetMode="External"/><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hyperlink" Target="http://www.ensembl.org/Homo_sapiens/Transcript/Summary?t=ENST00000288602" TargetMode="External"/><Relationship Id="rId2" Type="http://schemas.openxmlformats.org/officeDocument/2006/relationships/hyperlink" Target="http://www.ensembl.org/Gene/Summary?g=ENSG00000157764" TargetMode="External"/><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1.png"/><Relationship Id="rId7" Type="http://schemas.openxmlformats.org/officeDocument/2006/relationships/hyperlink" Target="https://cancer.sanger.ac.uk/cosmic3d/protein/BRAF" TargetMode="External"/><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hyperlink" Target="http://www.ensembl.org/Homo_sapiens/Transcript/Summary?db=core;g=ENSG00000157764;mr=7:140753336-140753337;r=7:140753270-140753400;t=ENST00000288602" TargetMode="External"/><Relationship Id="rId5" Type="http://schemas.openxmlformats.org/officeDocument/2006/relationships/image" Target="../media/image33.png"/><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image" Target="../media/image35.jpeg"/><Relationship Id="rId7" Type="http://schemas.openxmlformats.org/officeDocument/2006/relationships/image" Target="../media/image39.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41.tiff"/><Relationship Id="rId7" Type="http://schemas.openxmlformats.org/officeDocument/2006/relationships/image" Target="../media/image45.tiff"/><Relationship Id="rId2" Type="http://schemas.openxmlformats.org/officeDocument/2006/relationships/image" Target="../media/image40.tiff"/><Relationship Id="rId1" Type="http://schemas.openxmlformats.org/officeDocument/2006/relationships/slideLayout" Target="../slideLayouts/slideLayout7.xml"/><Relationship Id="rId6" Type="http://schemas.openxmlformats.org/officeDocument/2006/relationships/image" Target="../media/image44.tiff"/><Relationship Id="rId5" Type="http://schemas.openxmlformats.org/officeDocument/2006/relationships/image" Target="../media/image43.tiff"/><Relationship Id="rId4" Type="http://schemas.openxmlformats.org/officeDocument/2006/relationships/image" Target="../media/image42.tiff"/></Relationships>
</file>

<file path=ppt/slides/_rels/slide2.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6.tiff"/><Relationship Id="rId4" Type="http://schemas.openxmlformats.org/officeDocument/2006/relationships/image" Target="../media/image5.tiff"/></Relationships>
</file>

<file path=ppt/slides/_rels/slide20.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png"/><Relationship Id="rId1" Type="http://schemas.openxmlformats.org/officeDocument/2006/relationships/slideLayout" Target="../slideLayouts/slideLayout7.xml"/><Relationship Id="rId5" Type="http://schemas.openxmlformats.org/officeDocument/2006/relationships/image" Target="../media/image50.png"/><Relationship Id="rId4" Type="http://schemas.openxmlformats.org/officeDocument/2006/relationships/image" Target="../media/image49.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openxmlformats.org/officeDocument/2006/relationships/image" Target="../media/image54.jpeg"/><Relationship Id="rId4" Type="http://schemas.openxmlformats.org/officeDocument/2006/relationships/image" Target="../media/image53.jpeg"/></Relationships>
</file>

<file path=ppt/slides/_rels/slide25.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jpeg"/><Relationship Id="rId1" Type="http://schemas.openxmlformats.org/officeDocument/2006/relationships/slideLayout" Target="../slideLayouts/slideLayout7.xml"/><Relationship Id="rId5" Type="http://schemas.openxmlformats.org/officeDocument/2006/relationships/image" Target="../media/image59.png"/><Relationship Id="rId4" Type="http://schemas.openxmlformats.org/officeDocument/2006/relationships/image" Target="../media/image58.png"/></Relationships>
</file>

<file path=ppt/slides/_rels/slide27.xml.rels><?xml version="1.0" encoding="UTF-8" standalone="yes"?>
<Relationships xmlns="http://schemas.openxmlformats.org/package/2006/relationships"><Relationship Id="rId3" Type="http://schemas.openxmlformats.org/officeDocument/2006/relationships/hyperlink" Target="https://www.ncbi.nlm.nih.gov/pmc/articles/PMC3767115/" TargetMode="External"/><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wmf"/><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7.xml"/><Relationship Id="rId5" Type="http://schemas.openxmlformats.org/officeDocument/2006/relationships/image" Target="../media/image15.jpeg"/><Relationship Id="rId4" Type="http://schemas.openxmlformats.org/officeDocument/2006/relationships/image" Target="../media/image14.jpeg"/></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18.tiff"/><Relationship Id="rId7" Type="http://schemas.openxmlformats.org/officeDocument/2006/relationships/image" Target="../media/image22.tiff"/><Relationship Id="rId2" Type="http://schemas.openxmlformats.org/officeDocument/2006/relationships/image" Target="../media/image17.jpg"/><Relationship Id="rId1" Type="http://schemas.openxmlformats.org/officeDocument/2006/relationships/slideLayout" Target="../slideLayouts/slideLayout7.xml"/><Relationship Id="rId6" Type="http://schemas.openxmlformats.org/officeDocument/2006/relationships/image" Target="../media/image21.tiff"/><Relationship Id="rId5" Type="http://schemas.openxmlformats.org/officeDocument/2006/relationships/image" Target="../media/image20.tiff"/><Relationship Id="rId4" Type="http://schemas.openxmlformats.org/officeDocument/2006/relationships/image" Target="../media/image19.tiff"/></Relationships>
</file>

<file path=ppt/slides/_rels/slide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ctrTitle"/>
          </p:nvPr>
        </p:nvSpPr>
        <p:spPr/>
        <p:txBody>
          <a:bodyPr/>
          <a:lstStyle/>
          <a:p>
            <a:r>
              <a:rPr lang="en-US" sz="4400" dirty="0">
                <a:effectLst/>
              </a:rPr>
              <a:t>Spheroids as a model for tumor </a:t>
            </a:r>
            <a:r>
              <a:rPr lang="en-US" sz="4400" dirty="0" err="1">
                <a:effectLst/>
              </a:rPr>
              <a:t>radiosensitivity</a:t>
            </a:r>
            <a:r>
              <a:rPr lang="en-US" sz="4400" dirty="0">
                <a:effectLst/>
              </a:rPr>
              <a:t> and radiolabeling </a:t>
            </a:r>
            <a:r>
              <a:rPr lang="en-US" sz="4400" dirty="0" smtClean="0">
                <a:effectLst/>
              </a:rPr>
              <a:t>tests</a:t>
            </a:r>
            <a:endParaRPr lang="pl-PL" sz="4400" dirty="0"/>
          </a:p>
        </p:txBody>
      </p:sp>
      <p:sp>
        <p:nvSpPr>
          <p:cNvPr id="3" name="Podtytuł 2"/>
          <p:cNvSpPr>
            <a:spLocks noGrp="1"/>
          </p:cNvSpPr>
          <p:nvPr>
            <p:ph type="subTitle" idx="1"/>
          </p:nvPr>
        </p:nvSpPr>
        <p:spPr>
          <a:xfrm>
            <a:off x="1403648" y="3789040"/>
            <a:ext cx="6400800" cy="2541458"/>
          </a:xfrm>
        </p:spPr>
        <p:txBody>
          <a:bodyPr>
            <a:normAutofit fontScale="85000" lnSpcReduction="20000"/>
          </a:bodyPr>
          <a:lstStyle/>
          <a:p>
            <a:r>
              <a:rPr lang="pl-PL" b="1" dirty="0" smtClean="0"/>
              <a:t>Ewa Ł. Stępień, Hanieh </a:t>
            </a:r>
            <a:r>
              <a:rPr lang="pl-PL" b="1" dirty="0"/>
              <a:t>K</a:t>
            </a:r>
            <a:r>
              <a:rPr lang="pl-PL" b="1" dirty="0" smtClean="0"/>
              <a:t>arimi</a:t>
            </a:r>
            <a:r>
              <a:rPr lang="pl-PL" b="1" dirty="0" smtClean="0"/>
              <a:t>,</a:t>
            </a:r>
          </a:p>
          <a:p>
            <a:r>
              <a:rPr lang="pl-PL" b="1" dirty="0" smtClean="0"/>
              <a:t>Bartosz Leszczyński</a:t>
            </a:r>
          </a:p>
          <a:p>
            <a:r>
              <a:rPr lang="pl-PL" dirty="0" smtClean="0"/>
              <a:t>Departament of </a:t>
            </a:r>
            <a:r>
              <a:rPr lang="pl-PL" dirty="0" err="1"/>
              <a:t>M</a:t>
            </a:r>
            <a:r>
              <a:rPr lang="pl-PL" dirty="0" err="1" smtClean="0"/>
              <a:t>edical</a:t>
            </a:r>
            <a:r>
              <a:rPr lang="pl-PL" dirty="0" smtClean="0"/>
              <a:t> </a:t>
            </a:r>
            <a:r>
              <a:rPr lang="pl-PL" dirty="0" err="1" smtClean="0"/>
              <a:t>Physics</a:t>
            </a:r>
            <a:endParaRPr lang="pl-PL" dirty="0" smtClean="0"/>
          </a:p>
          <a:p>
            <a:r>
              <a:rPr lang="pl-PL" dirty="0" smtClean="0"/>
              <a:t>Marian Smoluchowski </a:t>
            </a:r>
            <a:r>
              <a:rPr lang="pl-PL" dirty="0" err="1" smtClean="0"/>
              <a:t>Institute</a:t>
            </a:r>
            <a:r>
              <a:rPr lang="pl-PL" dirty="0" smtClean="0"/>
              <a:t> of </a:t>
            </a:r>
            <a:r>
              <a:rPr lang="pl-PL" dirty="0" err="1" smtClean="0"/>
              <a:t>Physics</a:t>
            </a:r>
            <a:r>
              <a:rPr lang="pl-PL" dirty="0" smtClean="0"/>
              <a:t> </a:t>
            </a:r>
          </a:p>
          <a:p>
            <a:r>
              <a:rPr lang="pl-PL" dirty="0" smtClean="0"/>
              <a:t>Jagiellonian University</a:t>
            </a:r>
          </a:p>
          <a:p>
            <a:r>
              <a:rPr lang="en-US" dirty="0">
                <a:effectLst/>
              </a:rPr>
              <a:t>3</a:t>
            </a:r>
            <a:r>
              <a:rPr lang="en-US" baseline="30000" dirty="0">
                <a:effectLst/>
              </a:rPr>
              <a:t>rd</a:t>
            </a:r>
            <a:r>
              <a:rPr lang="en-US" dirty="0">
                <a:effectLst/>
              </a:rPr>
              <a:t> Jagiellonian Symposium on Fundamental and Applied Subatomic </a:t>
            </a:r>
            <a:r>
              <a:rPr lang="en-US" dirty="0" smtClean="0">
                <a:effectLst/>
              </a:rPr>
              <a:t>Physics </a:t>
            </a:r>
            <a:endParaRPr lang="pl-PL" dirty="0" smtClean="0">
              <a:effectLst/>
            </a:endParaRPr>
          </a:p>
          <a:p>
            <a:r>
              <a:rPr lang="en-US" dirty="0">
                <a:effectLst/>
              </a:rPr>
              <a:t>June 23 – 28, </a:t>
            </a:r>
            <a:r>
              <a:rPr lang="en-US" dirty="0" smtClean="0">
                <a:effectLst/>
              </a:rPr>
              <a:t>2019</a:t>
            </a:r>
            <a:r>
              <a:rPr lang="pl-PL" dirty="0" smtClean="0">
                <a:effectLst/>
              </a:rPr>
              <a:t>, </a:t>
            </a:r>
            <a:r>
              <a:rPr lang="en-US" dirty="0" err="1" smtClean="0">
                <a:effectLst/>
              </a:rPr>
              <a:t>Kraków</a:t>
            </a:r>
            <a:r>
              <a:rPr lang="en-US" dirty="0">
                <a:effectLst/>
              </a:rPr>
              <a:t>, </a:t>
            </a:r>
            <a:r>
              <a:rPr lang="en-US" dirty="0" smtClean="0">
                <a:effectLst/>
              </a:rPr>
              <a:t>Poland</a:t>
            </a:r>
            <a:endParaRPr lang="pl-PL" dirty="0" smtClean="0">
              <a:effectLst/>
            </a:endParaRPr>
          </a:p>
          <a:p>
            <a:endParaRPr lang="pl-PL" dirty="0" smtClean="0"/>
          </a:p>
          <a:p>
            <a:endParaRPr lang="pl-PL" dirty="0" smtClean="0"/>
          </a:p>
          <a:p>
            <a:endParaRPr lang="pl-PL" dirty="0"/>
          </a:p>
        </p:txBody>
      </p:sp>
    </p:spTree>
    <p:extLst>
      <p:ext uri="{BB962C8B-B14F-4D97-AF65-F5344CB8AC3E}">
        <p14:creationId xmlns:p14="http://schemas.microsoft.com/office/powerpoint/2010/main" val="382184612"/>
      </p:ext>
    </p:extLst>
  </p:cSld>
  <p:clrMapOvr>
    <a:masterClrMapping/>
  </p:clrMapOvr>
  <p:transition spd="slow">
    <p:push dir="u"/>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7134" y="1484784"/>
            <a:ext cx="7167449" cy="48078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ytuł 1"/>
          <p:cNvSpPr>
            <a:spLocks noGrp="1"/>
          </p:cNvSpPr>
          <p:nvPr>
            <p:ph type="title"/>
          </p:nvPr>
        </p:nvSpPr>
        <p:spPr>
          <a:xfrm>
            <a:off x="742726" y="332656"/>
            <a:ext cx="7756263" cy="1054250"/>
          </a:xfrm>
        </p:spPr>
        <p:txBody>
          <a:bodyPr/>
          <a:lstStyle/>
          <a:p>
            <a:r>
              <a:rPr lang="pl-PL" sz="4000" dirty="0" err="1"/>
              <a:t>Expression</a:t>
            </a:r>
            <a:r>
              <a:rPr lang="pl-PL" sz="4000" dirty="0"/>
              <a:t> of </a:t>
            </a:r>
            <a:r>
              <a:rPr lang="pl-PL" sz="4000" dirty="0" err="1"/>
              <a:t>integrin</a:t>
            </a:r>
            <a:r>
              <a:rPr lang="pl-PL" sz="4000" dirty="0"/>
              <a:t> </a:t>
            </a:r>
            <a:r>
              <a:rPr lang="el-GR" sz="4000" dirty="0"/>
              <a:t>α5β1 </a:t>
            </a:r>
            <a:endParaRPr lang="pl-PL" sz="4000" dirty="0"/>
          </a:p>
        </p:txBody>
      </p:sp>
      <p:sp>
        <p:nvSpPr>
          <p:cNvPr id="4" name="pole tekstowe 3"/>
          <p:cNvSpPr txBox="1"/>
          <p:nvPr/>
        </p:nvSpPr>
        <p:spPr>
          <a:xfrm>
            <a:off x="1691680" y="6412686"/>
            <a:ext cx="5771132" cy="369332"/>
          </a:xfrm>
          <a:prstGeom prst="rect">
            <a:avLst/>
          </a:prstGeom>
          <a:noFill/>
        </p:spPr>
        <p:txBody>
          <a:bodyPr wrap="none" rtlCol="0">
            <a:spAutoFit/>
          </a:bodyPr>
          <a:lstStyle/>
          <a:p>
            <a:r>
              <a:rPr lang="pl-PL" dirty="0"/>
              <a:t>Kolasińska </a:t>
            </a:r>
            <a:r>
              <a:rPr lang="pl-PL" dirty="0" smtClean="0"/>
              <a:t>E et </a:t>
            </a:r>
            <a:r>
              <a:rPr lang="pl-PL" dirty="0" err="1" smtClean="0"/>
              <a:t>al.Acta</a:t>
            </a:r>
            <a:r>
              <a:rPr lang="pl-PL" dirty="0" smtClean="0"/>
              <a:t> </a:t>
            </a:r>
            <a:r>
              <a:rPr lang="pl-PL" dirty="0" err="1"/>
              <a:t>Biochim</a:t>
            </a:r>
            <a:r>
              <a:rPr lang="pl-PL" dirty="0"/>
              <a:t> Pol. 2016;63(3):533-41.</a:t>
            </a:r>
          </a:p>
        </p:txBody>
      </p:sp>
    </p:spTree>
    <p:extLst>
      <p:ext uri="{BB962C8B-B14F-4D97-AF65-F5344CB8AC3E}">
        <p14:creationId xmlns:p14="http://schemas.microsoft.com/office/powerpoint/2010/main" val="3725830839"/>
      </p:ext>
    </p:extLst>
  </p:cSld>
  <p:clrMapOvr>
    <a:masterClrMapping/>
  </p:clrMapOvr>
  <p:transition spd="slow">
    <p:push dir="u"/>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3069" y="332656"/>
            <a:ext cx="4284476" cy="61206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pole tekstowe 7"/>
          <p:cNvSpPr txBox="1"/>
          <p:nvPr/>
        </p:nvSpPr>
        <p:spPr>
          <a:xfrm>
            <a:off x="4890814" y="730728"/>
            <a:ext cx="3907904" cy="5324535"/>
          </a:xfrm>
          <a:prstGeom prst="rect">
            <a:avLst/>
          </a:prstGeom>
          <a:noFill/>
        </p:spPr>
        <p:txBody>
          <a:bodyPr wrap="square" rtlCol="0">
            <a:spAutoFit/>
          </a:bodyPr>
          <a:lstStyle/>
          <a:p>
            <a:pPr marL="457200" indent="-457200">
              <a:buAutoNum type="alphaUcParenBoth"/>
            </a:pPr>
            <a:r>
              <a:rPr lang="en-US" sz="2000" dirty="0" smtClean="0"/>
              <a:t>Adhesion </a:t>
            </a:r>
            <a:r>
              <a:rPr lang="en-US" sz="2000" dirty="0"/>
              <a:t>properties of melanoma cells. All data are given as percentage of adhesion relative to adhesion </a:t>
            </a:r>
            <a:r>
              <a:rPr lang="en-US" sz="2000" b="1" dirty="0"/>
              <a:t>on poly-L-lysine </a:t>
            </a:r>
            <a:r>
              <a:rPr lang="en-US" sz="2000" dirty="0"/>
              <a:t>(taken as 100%). Cell adhesion to BSA-coated wells served as a negative control</a:t>
            </a:r>
            <a:r>
              <a:rPr lang="en-US" sz="2000" dirty="0" smtClean="0"/>
              <a:t>.</a:t>
            </a:r>
            <a:endParaRPr lang="pl-PL" sz="2000" dirty="0" smtClean="0"/>
          </a:p>
          <a:p>
            <a:pPr marL="457200" indent="-457200">
              <a:buAutoNum type="alphaUcParenBoth"/>
            </a:pPr>
            <a:r>
              <a:rPr lang="en-US" sz="2000" dirty="0" smtClean="0"/>
              <a:t>Effect </a:t>
            </a:r>
            <a:r>
              <a:rPr lang="en-US" sz="2000" dirty="0"/>
              <a:t>of SNA and MAA on the </a:t>
            </a:r>
            <a:r>
              <a:rPr lang="en-US" sz="2000" b="1" dirty="0"/>
              <a:t>adhesion of melanoma cells to FN</a:t>
            </a:r>
            <a:r>
              <a:rPr lang="en-US" sz="2000" dirty="0"/>
              <a:t>. The extent of cell adhesion in the presence of the lectins is presented relatively to cell adhesion in their absence that was considered as 100%. </a:t>
            </a:r>
            <a:endParaRPr lang="pl-PL" sz="2000" dirty="0"/>
          </a:p>
        </p:txBody>
      </p:sp>
      <p:sp>
        <p:nvSpPr>
          <p:cNvPr id="10" name="pole tekstowe 9"/>
          <p:cNvSpPr txBox="1"/>
          <p:nvPr/>
        </p:nvSpPr>
        <p:spPr>
          <a:xfrm>
            <a:off x="1691680" y="6412686"/>
            <a:ext cx="5771132" cy="369332"/>
          </a:xfrm>
          <a:prstGeom prst="rect">
            <a:avLst/>
          </a:prstGeom>
          <a:noFill/>
        </p:spPr>
        <p:txBody>
          <a:bodyPr wrap="none" rtlCol="0">
            <a:spAutoFit/>
          </a:bodyPr>
          <a:lstStyle/>
          <a:p>
            <a:r>
              <a:rPr lang="pl-PL" dirty="0"/>
              <a:t>Kolasińska </a:t>
            </a:r>
            <a:r>
              <a:rPr lang="pl-PL" dirty="0" smtClean="0"/>
              <a:t>E et </a:t>
            </a:r>
            <a:r>
              <a:rPr lang="pl-PL" dirty="0" err="1" smtClean="0"/>
              <a:t>al.Acta</a:t>
            </a:r>
            <a:r>
              <a:rPr lang="pl-PL" dirty="0" smtClean="0"/>
              <a:t> </a:t>
            </a:r>
            <a:r>
              <a:rPr lang="pl-PL" dirty="0" err="1"/>
              <a:t>Biochim</a:t>
            </a:r>
            <a:r>
              <a:rPr lang="pl-PL" dirty="0"/>
              <a:t> Pol. 2016;63(3):533-41.</a:t>
            </a:r>
          </a:p>
        </p:txBody>
      </p:sp>
      <p:pic>
        <p:nvPicPr>
          <p:cNvPr id="11" name="Picture 2" descr="Znalezione obrazy dla zapytania Glycan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71710" y="2255539"/>
            <a:ext cx="4146112" cy="25734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697907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fltVal val="0"/>
                                          </p:val>
                                        </p:tav>
                                        <p:tav tm="100000">
                                          <p:val>
                                            <p:strVal val="#ppt_w"/>
                                          </p:val>
                                        </p:tav>
                                      </p:tavLst>
                                    </p:anim>
                                    <p:anim calcmode="lin" valueType="num">
                                      <p:cBhvr>
                                        <p:cTn id="8" dur="1000" fill="hold"/>
                                        <p:tgtEl>
                                          <p:spTgt spid="11"/>
                                        </p:tgtEl>
                                        <p:attrNameLst>
                                          <p:attrName>ppt_h</p:attrName>
                                        </p:attrNameLst>
                                      </p:cBhvr>
                                      <p:tavLst>
                                        <p:tav tm="0">
                                          <p:val>
                                            <p:fltVal val="0"/>
                                          </p:val>
                                        </p:tav>
                                        <p:tav tm="100000">
                                          <p:val>
                                            <p:strVal val="#ppt_h"/>
                                          </p:val>
                                        </p:tav>
                                      </p:tavLst>
                                    </p:anim>
                                    <p:anim calcmode="lin" valueType="num">
                                      <p:cBhvr>
                                        <p:cTn id="9" dur="1000" fill="hold"/>
                                        <p:tgtEl>
                                          <p:spTgt spid="11"/>
                                        </p:tgtEl>
                                        <p:attrNameLst>
                                          <p:attrName>style.rotation</p:attrName>
                                        </p:attrNameLst>
                                      </p:cBhvr>
                                      <p:tavLst>
                                        <p:tav tm="0">
                                          <p:val>
                                            <p:fltVal val="90"/>
                                          </p:val>
                                        </p:tav>
                                        <p:tav tm="100000">
                                          <p:val>
                                            <p:fltVal val="0"/>
                                          </p:val>
                                        </p:tav>
                                      </p:tavLst>
                                    </p:anim>
                                    <p:animEffect transition="in" filter="fade">
                                      <p:cBhvr>
                                        <p:cTn id="10"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t>It </a:t>
            </a:r>
            <a:r>
              <a:rPr lang="pl-PL" dirty="0" err="1" smtClean="0"/>
              <a:t>is</a:t>
            </a:r>
            <a:r>
              <a:rPr lang="pl-PL" dirty="0" smtClean="0"/>
              <a:t> </a:t>
            </a:r>
            <a:r>
              <a:rPr lang="pl-PL" dirty="0" err="1" smtClean="0"/>
              <a:t>important</a:t>
            </a:r>
            <a:r>
              <a:rPr lang="pl-PL" dirty="0" smtClean="0"/>
              <a:t> to </a:t>
            </a:r>
            <a:r>
              <a:rPr lang="pl-PL" dirty="0" err="1" smtClean="0"/>
              <a:t>know</a:t>
            </a:r>
            <a:r>
              <a:rPr lang="pl-PL" dirty="0" smtClean="0"/>
              <a:t> the </a:t>
            </a:r>
            <a:r>
              <a:rPr lang="pl-PL" dirty="0" err="1" smtClean="0"/>
              <a:t>phenotype</a:t>
            </a:r>
            <a:r>
              <a:rPr lang="pl-PL" dirty="0" smtClean="0"/>
              <a:t> of a </a:t>
            </a:r>
            <a:r>
              <a:rPr lang="pl-PL" dirty="0" err="1" smtClean="0"/>
              <a:t>spheroid</a:t>
            </a:r>
            <a:r>
              <a:rPr lang="pl-PL" dirty="0" smtClean="0"/>
              <a:t> model</a:t>
            </a:r>
            <a:endParaRPr lang="pl-PL" dirty="0"/>
          </a:p>
        </p:txBody>
      </p:sp>
      <p:sp>
        <p:nvSpPr>
          <p:cNvPr id="3" name="Symbol zastępczy tekstu 2"/>
          <p:cNvSpPr>
            <a:spLocks noGrp="1"/>
          </p:cNvSpPr>
          <p:nvPr>
            <p:ph type="body" idx="1"/>
          </p:nvPr>
        </p:nvSpPr>
        <p:spPr>
          <a:xfrm>
            <a:off x="699248" y="3767316"/>
            <a:ext cx="7734747" cy="2542004"/>
          </a:xfrm>
        </p:spPr>
        <p:txBody>
          <a:bodyPr>
            <a:noAutofit/>
          </a:bodyPr>
          <a:lstStyle/>
          <a:p>
            <a:r>
              <a:rPr lang="pl-PL" sz="2800" dirty="0" err="1" smtClean="0"/>
              <a:t>Phenotypic</a:t>
            </a:r>
            <a:r>
              <a:rPr lang="pl-PL" sz="2800" dirty="0" smtClean="0"/>
              <a:t> </a:t>
            </a:r>
            <a:r>
              <a:rPr lang="pl-PL" sz="2800" dirty="0" err="1" smtClean="0"/>
              <a:t>diffrences</a:t>
            </a:r>
            <a:r>
              <a:rPr lang="pl-PL" sz="2800" dirty="0" smtClean="0"/>
              <a:t> </a:t>
            </a:r>
            <a:r>
              <a:rPr lang="pl-PL" sz="2800" dirty="0" err="1" smtClean="0"/>
              <a:t>between</a:t>
            </a:r>
            <a:r>
              <a:rPr lang="pl-PL" sz="2800" dirty="0" smtClean="0"/>
              <a:t> WM-115 and WM-266 </a:t>
            </a:r>
            <a:r>
              <a:rPr lang="pl-PL" sz="2800" dirty="0" err="1" smtClean="0"/>
              <a:t>treat</a:t>
            </a:r>
            <a:r>
              <a:rPr lang="pl-PL" sz="2800" dirty="0" smtClean="0"/>
              <a:t>:</a:t>
            </a:r>
          </a:p>
          <a:p>
            <a:pPr marL="457200" indent="-457200">
              <a:buFont typeface="Arial" panose="020B0604020202020204" pitchFamily="34" charset="0"/>
              <a:buChar char="•"/>
            </a:pPr>
            <a:r>
              <a:rPr lang="el-GR" sz="2800" dirty="0" smtClean="0"/>
              <a:t>α5β1</a:t>
            </a:r>
            <a:endParaRPr lang="pl-PL" sz="2800" dirty="0" smtClean="0"/>
          </a:p>
          <a:p>
            <a:pPr marL="457200" indent="-457200">
              <a:buFont typeface="Arial" panose="020B0604020202020204" pitchFamily="34" charset="0"/>
              <a:buChar char="•"/>
            </a:pPr>
            <a:r>
              <a:rPr lang="pl-PL" sz="2800" dirty="0"/>
              <a:t>p</a:t>
            </a:r>
            <a:r>
              <a:rPr lang="pl-PL" sz="2800" dirty="0" smtClean="0"/>
              <a:t>rotein </a:t>
            </a:r>
            <a:r>
              <a:rPr lang="pl-PL" sz="2800" dirty="0" err="1" smtClean="0"/>
              <a:t>glycation</a:t>
            </a:r>
            <a:r>
              <a:rPr lang="pl-PL" sz="2800" dirty="0" smtClean="0"/>
              <a:t> (</a:t>
            </a:r>
            <a:r>
              <a:rPr lang="en-US" sz="2800" dirty="0"/>
              <a:t>SNA and MAA positive </a:t>
            </a:r>
            <a:r>
              <a:rPr lang="en-US" sz="2800" dirty="0" smtClean="0"/>
              <a:t>oligosaccharides</a:t>
            </a:r>
            <a:r>
              <a:rPr lang="pl-PL" sz="2800" dirty="0" smtClean="0"/>
              <a:t>)</a:t>
            </a:r>
          </a:p>
          <a:p>
            <a:endParaRPr lang="pl-PL" sz="2800" dirty="0" smtClean="0"/>
          </a:p>
          <a:p>
            <a:endParaRPr lang="pl-PL" sz="2800" dirty="0"/>
          </a:p>
        </p:txBody>
      </p:sp>
    </p:spTree>
    <p:extLst>
      <p:ext uri="{BB962C8B-B14F-4D97-AF65-F5344CB8AC3E}">
        <p14:creationId xmlns:p14="http://schemas.microsoft.com/office/powerpoint/2010/main" val="859073681"/>
      </p:ext>
    </p:extLst>
  </p:cSld>
  <p:clrMapOvr>
    <a:masterClrMapping/>
  </p:clrMapOvr>
  <p:transition spd="slow">
    <p:push dir="u"/>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a 2"/>
          <p:cNvGraphicFramePr>
            <a:graphicFrameLocks noGrp="1"/>
          </p:cNvGraphicFramePr>
          <p:nvPr/>
        </p:nvGraphicFramePr>
        <p:xfrm>
          <a:off x="684213" y="2792413"/>
          <a:ext cx="8280401" cy="3644900"/>
        </p:xfrm>
        <a:graphic>
          <a:graphicData uri="http://schemas.openxmlformats.org/drawingml/2006/table">
            <a:tbl>
              <a:tblPr/>
              <a:tblGrid>
                <a:gridCol w="1296063"/>
                <a:gridCol w="2088101"/>
                <a:gridCol w="2309331"/>
                <a:gridCol w="2586906"/>
              </a:tblGrid>
              <a:tr h="597461">
                <a:tc>
                  <a:txBody>
                    <a:bodyPr/>
                    <a:lstStyle/>
                    <a:p>
                      <a:pPr algn="l" fontAlgn="ctr"/>
                      <a:r>
                        <a:rPr lang="pl-PL" sz="1600" b="1" i="0" u="none" strike="noStrike" dirty="0" smtClean="0">
                          <a:effectLst/>
                          <a:latin typeface="Merriweather" panose="020B0604020202020204" charset="-18"/>
                        </a:rPr>
                        <a:t>NAME</a:t>
                      </a:r>
                      <a:endParaRPr lang="pl-PL" sz="1600" b="1" i="0" u="none" strike="noStrike" dirty="0">
                        <a:effectLst/>
                        <a:latin typeface="Merriweather" panose="020B0604020202020204" charset="-18"/>
                      </a:endParaRPr>
                    </a:p>
                  </a:txBody>
                  <a:tcPr marL="105276" marR="105276" marT="28076" marB="28076" anchor="ctr">
                    <a:lnL>
                      <a:noFill/>
                    </a:lnL>
                    <a:lnR>
                      <a:noFill/>
                    </a:lnR>
                    <a:lnT>
                      <a:noFill/>
                    </a:lnT>
                    <a:lnB>
                      <a:noFill/>
                    </a:lnB>
                    <a:solidFill>
                      <a:srgbClr val="EEEEEE"/>
                    </a:solidFill>
                  </a:tcPr>
                </a:tc>
                <a:tc>
                  <a:txBody>
                    <a:bodyPr/>
                    <a:lstStyle/>
                    <a:p>
                      <a:pPr algn="l" fontAlgn="ctr"/>
                      <a:r>
                        <a:rPr lang="pl-PL" sz="1600" b="1" i="0" u="none" strike="noStrike" dirty="0" smtClean="0">
                          <a:effectLst/>
                          <a:latin typeface="Merriweather" panose="020B0604020202020204" charset="-18"/>
                        </a:rPr>
                        <a:t>TISSUE</a:t>
                      </a:r>
                      <a:endParaRPr lang="pl-PL" sz="1600" b="1" i="0" u="none" strike="noStrike" dirty="0">
                        <a:effectLst/>
                        <a:latin typeface="Merriweather" panose="020B0604020202020204" charset="-18"/>
                      </a:endParaRPr>
                    </a:p>
                  </a:txBody>
                  <a:tcPr marL="105276" marR="105276" marT="28076" marB="28076" anchor="ctr">
                    <a:lnL>
                      <a:noFill/>
                    </a:lnL>
                    <a:lnR>
                      <a:noFill/>
                    </a:lnR>
                    <a:lnT>
                      <a:noFill/>
                    </a:lnT>
                    <a:lnB>
                      <a:noFill/>
                    </a:lnB>
                    <a:solidFill>
                      <a:srgbClr val="EEEEEE"/>
                    </a:solidFill>
                  </a:tcPr>
                </a:tc>
                <a:tc>
                  <a:txBody>
                    <a:bodyPr/>
                    <a:lstStyle/>
                    <a:p>
                      <a:pPr algn="l" fontAlgn="ctr"/>
                      <a:r>
                        <a:rPr lang="pl-PL" sz="1600" b="1" i="0" u="none" strike="noStrike" dirty="0" smtClean="0">
                          <a:effectLst/>
                          <a:latin typeface="Merriweather" panose="020B0604020202020204" charset="-18"/>
                        </a:rPr>
                        <a:t>DISEASE</a:t>
                      </a:r>
                      <a:endParaRPr lang="pl-PL" sz="1600" b="1" i="0" u="none" strike="noStrike" dirty="0">
                        <a:effectLst/>
                        <a:latin typeface="Merriweather" panose="020B0604020202020204" charset="-18"/>
                      </a:endParaRPr>
                    </a:p>
                  </a:txBody>
                  <a:tcPr marL="105276" marR="105276" marT="28076" marB="28076" anchor="ctr">
                    <a:lnL>
                      <a:noFill/>
                    </a:lnL>
                    <a:lnR>
                      <a:noFill/>
                    </a:lnR>
                    <a:lnT>
                      <a:noFill/>
                    </a:lnT>
                    <a:lnB>
                      <a:noFill/>
                    </a:lnB>
                    <a:solidFill>
                      <a:srgbClr val="EEEEEE"/>
                    </a:solidFill>
                  </a:tcPr>
                </a:tc>
                <a:tc>
                  <a:txBody>
                    <a:bodyPr/>
                    <a:lstStyle/>
                    <a:p>
                      <a:pPr algn="ctr" fontAlgn="ctr"/>
                      <a:r>
                        <a:rPr lang="pl-PL" sz="1600" b="1" i="0" u="none" strike="noStrike" dirty="0" smtClean="0">
                          <a:effectLst/>
                          <a:latin typeface="Merriweather" panose="020B0604020202020204" charset="-18"/>
                        </a:rPr>
                        <a:t>CORRELATION</a:t>
                      </a:r>
                      <a:endParaRPr lang="pl-PL" sz="1600" b="1" i="0" u="none" strike="noStrike" dirty="0">
                        <a:effectLst/>
                        <a:latin typeface="Merriweather" panose="020B0604020202020204" charset="-18"/>
                      </a:endParaRPr>
                    </a:p>
                  </a:txBody>
                  <a:tcPr marL="105276" marR="105276" marT="28076" marB="28076" anchor="ctr">
                    <a:lnL>
                      <a:noFill/>
                    </a:lnL>
                    <a:lnR>
                      <a:noFill/>
                    </a:lnR>
                    <a:lnT>
                      <a:noFill/>
                    </a:lnT>
                    <a:lnB>
                      <a:noFill/>
                    </a:lnB>
                    <a:solidFill>
                      <a:srgbClr val="EEEEEE"/>
                    </a:solidFill>
                  </a:tcPr>
                </a:tc>
              </a:tr>
              <a:tr h="691019">
                <a:tc>
                  <a:txBody>
                    <a:bodyPr/>
                    <a:lstStyle/>
                    <a:p>
                      <a:pPr fontAlgn="ctr"/>
                      <a:r>
                        <a:rPr lang="pl-PL" sz="1600" b="0" u="none" strike="noStrike" dirty="0">
                          <a:solidFill>
                            <a:srgbClr val="222222"/>
                          </a:solidFill>
                          <a:effectLst/>
                          <a:latin typeface="Merriweather" panose="020B0604020202020204" charset="-18"/>
                          <a:hlinkClick r:id="rId2"/>
                        </a:rPr>
                        <a:t>WM-115</a:t>
                      </a:r>
                      <a:endParaRPr lang="pl-PL" sz="1600" b="0" u="none" strike="noStrike" dirty="0">
                        <a:effectLst/>
                        <a:latin typeface="Merriweather" panose="020B0604020202020204" charset="-18"/>
                      </a:endParaRPr>
                    </a:p>
                  </a:txBody>
                  <a:tcPr marL="58486" marR="58486" marT="46794" marB="46794" anchor="ctr">
                    <a:lnL>
                      <a:noFill/>
                    </a:lnL>
                    <a:lnR>
                      <a:noFill/>
                    </a:lnR>
                    <a:lnT>
                      <a:noFill/>
                    </a:lnT>
                    <a:lnB w="9525" cap="flat" cmpd="sng" algn="ctr">
                      <a:solidFill>
                        <a:srgbClr val="DDDDDD"/>
                      </a:solidFill>
                      <a:prstDash val="solid"/>
                      <a:round/>
                      <a:headEnd type="none" w="med" len="med"/>
                      <a:tailEnd type="none" w="med" len="med"/>
                    </a:lnB>
                    <a:solidFill>
                      <a:srgbClr val="F9F9F9"/>
                    </a:solidFill>
                  </a:tcPr>
                </a:tc>
                <a:tc>
                  <a:txBody>
                    <a:bodyPr/>
                    <a:lstStyle/>
                    <a:p>
                      <a:pPr fontAlgn="ctr"/>
                      <a:r>
                        <a:rPr lang="pl-PL" sz="1600" b="0" u="none" strike="noStrike" dirty="0">
                          <a:effectLst/>
                          <a:latin typeface="Merriweather" panose="020B0604020202020204" charset="-18"/>
                        </a:rPr>
                        <a:t>skin</a:t>
                      </a:r>
                    </a:p>
                  </a:txBody>
                  <a:tcPr marL="58486" marR="58486" marT="46794" marB="46794" anchor="ctr">
                    <a:lnL>
                      <a:noFill/>
                    </a:lnL>
                    <a:lnR>
                      <a:noFill/>
                    </a:lnR>
                    <a:lnT>
                      <a:noFill/>
                    </a:lnT>
                    <a:lnB w="9525" cap="flat" cmpd="sng" algn="ctr">
                      <a:solidFill>
                        <a:srgbClr val="DDDDDD"/>
                      </a:solidFill>
                      <a:prstDash val="solid"/>
                      <a:round/>
                      <a:headEnd type="none" w="med" len="med"/>
                      <a:tailEnd type="none" w="med" len="med"/>
                    </a:lnB>
                    <a:solidFill>
                      <a:srgbClr val="F9F9F9"/>
                    </a:solidFill>
                  </a:tcPr>
                </a:tc>
                <a:tc>
                  <a:txBody>
                    <a:bodyPr/>
                    <a:lstStyle/>
                    <a:p>
                      <a:pPr fontAlgn="ctr"/>
                      <a:r>
                        <a:rPr lang="pl-PL" sz="1400" b="0" u="none" strike="noStrike" dirty="0" err="1">
                          <a:effectLst/>
                          <a:latin typeface="Merriweather" panose="020B0604020202020204" charset="-18"/>
                        </a:rPr>
                        <a:t>malignant_melanoma</a:t>
                      </a:r>
                      <a:r>
                        <a:rPr lang="pl-PL" sz="1400" b="0" u="none" strike="noStrike" dirty="0">
                          <a:effectLst/>
                          <a:latin typeface="Merriweather" panose="020B0604020202020204" charset="-18"/>
                        </a:rPr>
                        <a:t>, melanoma</a:t>
                      </a:r>
                    </a:p>
                  </a:txBody>
                  <a:tcPr marL="58486" marR="58486" marT="46794" marB="46794" anchor="ctr">
                    <a:lnL>
                      <a:noFill/>
                    </a:lnL>
                    <a:lnR>
                      <a:noFill/>
                    </a:lnR>
                    <a:lnT>
                      <a:noFill/>
                    </a:lnT>
                    <a:lnB w="9525" cap="flat" cmpd="sng" algn="ctr">
                      <a:solidFill>
                        <a:srgbClr val="DDDDDD"/>
                      </a:solidFill>
                      <a:prstDash val="solid"/>
                      <a:round/>
                      <a:headEnd type="none" w="med" len="med"/>
                      <a:tailEnd type="none" w="med" len="med"/>
                    </a:lnB>
                    <a:solidFill>
                      <a:srgbClr val="F9F9F9"/>
                    </a:solidFill>
                  </a:tcPr>
                </a:tc>
                <a:tc>
                  <a:txBody>
                    <a:bodyPr/>
                    <a:lstStyle/>
                    <a:p>
                      <a:pPr algn="ctr" fontAlgn="ctr"/>
                      <a:r>
                        <a:rPr lang="pl-PL" sz="1600" b="0" u="none" strike="noStrike" dirty="0">
                          <a:effectLst/>
                          <a:latin typeface="Merriweather" panose="020B0604020202020204" charset="-18"/>
                        </a:rPr>
                        <a:t>1</a:t>
                      </a:r>
                    </a:p>
                  </a:txBody>
                  <a:tcPr marL="58486" marR="58486" marT="46794" marB="46794" anchor="ctr">
                    <a:lnL>
                      <a:noFill/>
                    </a:lnL>
                    <a:lnR>
                      <a:noFill/>
                    </a:lnR>
                    <a:lnT>
                      <a:noFill/>
                    </a:lnT>
                    <a:lnB w="9525" cap="flat" cmpd="sng" algn="ctr">
                      <a:solidFill>
                        <a:srgbClr val="DDDDDD"/>
                      </a:solidFill>
                      <a:prstDash val="solid"/>
                      <a:round/>
                      <a:headEnd type="none" w="med" len="med"/>
                      <a:tailEnd type="none" w="med" len="med"/>
                    </a:lnB>
                    <a:solidFill>
                      <a:srgbClr val="F1F1F1"/>
                    </a:solidFill>
                  </a:tcPr>
                </a:tc>
              </a:tr>
              <a:tr h="691019">
                <a:tc>
                  <a:txBody>
                    <a:bodyPr/>
                    <a:lstStyle/>
                    <a:p>
                      <a:pPr fontAlgn="ctr"/>
                      <a:r>
                        <a:rPr lang="pl-PL" sz="1600" b="0" u="none" strike="noStrike">
                          <a:solidFill>
                            <a:srgbClr val="222222"/>
                          </a:solidFill>
                          <a:effectLst/>
                          <a:latin typeface="Merriweather" panose="020B0604020202020204" charset="-18"/>
                          <a:hlinkClick r:id="rId3"/>
                        </a:rPr>
                        <a:t>WM-266-4</a:t>
                      </a:r>
                      <a:endParaRPr lang="pl-PL" sz="1600" b="0" u="none" strike="noStrike">
                        <a:effectLst/>
                        <a:latin typeface="Merriweather" panose="020B0604020202020204" charset="-18"/>
                      </a:endParaRPr>
                    </a:p>
                  </a:txBody>
                  <a:tcPr marL="58486" marR="58486" marT="46794" marB="46794" anchor="ctr">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fontAlgn="ctr"/>
                      <a:r>
                        <a:rPr lang="pl-PL" sz="1600" b="0" u="none" strike="noStrike">
                          <a:effectLst/>
                          <a:latin typeface="Merriweather" panose="020B0604020202020204" charset="-18"/>
                        </a:rPr>
                        <a:t>skin</a:t>
                      </a:r>
                    </a:p>
                  </a:txBody>
                  <a:tcPr marL="58486" marR="58486" marT="46794" marB="46794" anchor="ctr">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fontAlgn="ctr"/>
                      <a:r>
                        <a:rPr lang="pl-PL" sz="1400" b="0" u="none" strike="noStrike">
                          <a:effectLst/>
                          <a:latin typeface="Merriweather" panose="020B0604020202020204" charset="-18"/>
                        </a:rPr>
                        <a:t>malignant_melanoma, melanoma</a:t>
                      </a:r>
                    </a:p>
                  </a:txBody>
                  <a:tcPr marL="58486" marR="58486" marT="46794" marB="46794" anchor="ctr">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algn="ctr" fontAlgn="ctr"/>
                      <a:r>
                        <a:rPr lang="pl-PL" sz="1600" b="0" u="none" strike="noStrike" dirty="0">
                          <a:effectLst/>
                          <a:latin typeface="Merriweather" panose="020B0604020202020204" charset="-18"/>
                        </a:rPr>
                        <a:t>0.97</a:t>
                      </a:r>
                    </a:p>
                  </a:txBody>
                  <a:tcPr marL="58486" marR="58486" marT="46794" marB="46794" anchor="ctr">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AFAFA"/>
                    </a:solidFill>
                  </a:tcPr>
                </a:tc>
              </a:tr>
              <a:tr h="974382">
                <a:tc>
                  <a:txBody>
                    <a:bodyPr/>
                    <a:lstStyle/>
                    <a:p>
                      <a:pPr fontAlgn="ctr"/>
                      <a:r>
                        <a:rPr lang="pl-PL" sz="1600" b="0" u="none" strike="noStrike">
                          <a:solidFill>
                            <a:srgbClr val="222222"/>
                          </a:solidFill>
                          <a:effectLst/>
                          <a:latin typeface="Merriweather" panose="020B0604020202020204" charset="-18"/>
                          <a:hlinkClick r:id="rId4"/>
                        </a:rPr>
                        <a:t>UACC-62</a:t>
                      </a:r>
                      <a:endParaRPr lang="pl-PL" sz="1600" b="0" u="none" strike="noStrike">
                        <a:effectLst/>
                        <a:latin typeface="Merriweather" panose="020B0604020202020204" charset="-18"/>
                      </a:endParaRPr>
                    </a:p>
                  </a:txBody>
                  <a:tcPr marL="58486" marR="58486" marT="46794" marB="46794" anchor="ctr">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9F9F9"/>
                    </a:solidFill>
                  </a:tcPr>
                </a:tc>
                <a:tc>
                  <a:txBody>
                    <a:bodyPr/>
                    <a:lstStyle/>
                    <a:p>
                      <a:pPr fontAlgn="ctr"/>
                      <a:r>
                        <a:rPr lang="pl-PL" sz="1600" b="0" u="none" strike="noStrike">
                          <a:effectLst/>
                          <a:latin typeface="Merriweather" panose="020B0604020202020204" charset="-18"/>
                        </a:rPr>
                        <a:t>skin, haematopoietic_and_lymphoid_tissue</a:t>
                      </a:r>
                    </a:p>
                  </a:txBody>
                  <a:tcPr marL="58486" marR="58486" marT="46794" marB="46794" anchor="ctr">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9F9F9"/>
                    </a:solidFill>
                  </a:tcPr>
                </a:tc>
                <a:tc>
                  <a:txBody>
                    <a:bodyPr/>
                    <a:lstStyle/>
                    <a:p>
                      <a:pPr fontAlgn="ctr"/>
                      <a:r>
                        <a:rPr lang="pl-PL" sz="1400" b="0" u="none" strike="noStrike" dirty="0" err="1">
                          <a:effectLst/>
                          <a:latin typeface="Merriweather" panose="020B0604020202020204" charset="-18"/>
                        </a:rPr>
                        <a:t>malignant_melanoma</a:t>
                      </a:r>
                      <a:r>
                        <a:rPr lang="pl-PL" sz="1400" b="0" u="none" strike="noStrike" dirty="0">
                          <a:effectLst/>
                          <a:latin typeface="Merriweather" panose="020B0604020202020204" charset="-18"/>
                        </a:rPr>
                        <a:t>, melanoma, </a:t>
                      </a:r>
                      <a:r>
                        <a:rPr lang="pl-PL" sz="1400" b="0" u="none" strike="noStrike" dirty="0" err="1">
                          <a:effectLst/>
                          <a:latin typeface="Merriweather" panose="020B0604020202020204" charset="-18"/>
                        </a:rPr>
                        <a:t>lymphoid_neoplasm</a:t>
                      </a:r>
                      <a:endParaRPr lang="pl-PL" sz="1400" b="0" u="none" strike="noStrike" dirty="0">
                        <a:effectLst/>
                        <a:latin typeface="Merriweather" panose="020B0604020202020204" charset="-18"/>
                      </a:endParaRPr>
                    </a:p>
                  </a:txBody>
                  <a:tcPr marL="58486" marR="58486" marT="46794" marB="46794" anchor="ctr">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9F9F9"/>
                    </a:solidFill>
                  </a:tcPr>
                </a:tc>
                <a:tc>
                  <a:txBody>
                    <a:bodyPr/>
                    <a:lstStyle/>
                    <a:p>
                      <a:pPr algn="ctr" fontAlgn="ctr"/>
                      <a:r>
                        <a:rPr lang="pl-PL" sz="1600" b="0" u="none" strike="noStrike" dirty="0">
                          <a:effectLst/>
                          <a:latin typeface="Merriweather" panose="020B0604020202020204" charset="-18"/>
                        </a:rPr>
                        <a:t>0.97</a:t>
                      </a:r>
                    </a:p>
                  </a:txBody>
                  <a:tcPr marL="58486" marR="58486" marT="46794" marB="46794" anchor="ctr">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1F1F1"/>
                    </a:solidFill>
                  </a:tcPr>
                </a:tc>
              </a:tr>
              <a:tr h="691019">
                <a:tc>
                  <a:txBody>
                    <a:bodyPr/>
                    <a:lstStyle/>
                    <a:p>
                      <a:pPr fontAlgn="ctr"/>
                      <a:r>
                        <a:rPr lang="pl-PL" sz="1600" b="0" u="none" strike="noStrike">
                          <a:solidFill>
                            <a:srgbClr val="222222"/>
                          </a:solidFill>
                          <a:effectLst/>
                          <a:latin typeface="Merriweather" panose="020B0604020202020204" charset="-18"/>
                          <a:hlinkClick r:id="rId5"/>
                        </a:rPr>
                        <a:t>WM-793</a:t>
                      </a:r>
                      <a:endParaRPr lang="pl-PL" sz="1600" b="0" u="none" strike="noStrike">
                        <a:effectLst/>
                        <a:latin typeface="Merriweather" panose="020B0604020202020204" charset="-18"/>
                      </a:endParaRPr>
                    </a:p>
                  </a:txBody>
                  <a:tcPr marL="58486" marR="58486" marT="46794" marB="46794" anchor="ctr">
                    <a:lnL>
                      <a:noFill/>
                    </a:lnL>
                    <a:lnR>
                      <a:noFill/>
                    </a:lnR>
                    <a:lnT w="9525" cap="flat" cmpd="sng" algn="ctr">
                      <a:solidFill>
                        <a:srgbClr val="DDDDDD"/>
                      </a:solidFill>
                      <a:prstDash val="solid"/>
                      <a:round/>
                      <a:headEnd type="none" w="med" len="med"/>
                      <a:tailEnd type="none" w="med" len="med"/>
                    </a:lnT>
                    <a:lnB>
                      <a:noFill/>
                    </a:lnB>
                    <a:solidFill>
                      <a:srgbClr val="F6F6F6"/>
                    </a:solidFill>
                  </a:tcPr>
                </a:tc>
                <a:tc>
                  <a:txBody>
                    <a:bodyPr/>
                    <a:lstStyle/>
                    <a:p>
                      <a:pPr fontAlgn="ctr"/>
                      <a:r>
                        <a:rPr lang="pl-PL" sz="1600" b="0" u="none" strike="noStrike" dirty="0">
                          <a:effectLst/>
                          <a:latin typeface="Merriweather" panose="020B0604020202020204" charset="-18"/>
                        </a:rPr>
                        <a:t>skin</a:t>
                      </a:r>
                    </a:p>
                  </a:txBody>
                  <a:tcPr marL="58486" marR="58486" marT="46794" marB="46794" anchor="ctr">
                    <a:lnL>
                      <a:noFill/>
                    </a:lnL>
                    <a:lnR>
                      <a:noFill/>
                    </a:lnR>
                    <a:lnT w="9525" cap="flat" cmpd="sng" algn="ctr">
                      <a:solidFill>
                        <a:srgbClr val="DDDDDD"/>
                      </a:solidFill>
                      <a:prstDash val="solid"/>
                      <a:round/>
                      <a:headEnd type="none" w="med" len="med"/>
                      <a:tailEnd type="none" w="med" len="med"/>
                    </a:lnT>
                    <a:lnB>
                      <a:noFill/>
                    </a:lnB>
                    <a:solidFill>
                      <a:srgbClr val="F6F6F6"/>
                    </a:solidFill>
                  </a:tcPr>
                </a:tc>
                <a:tc>
                  <a:txBody>
                    <a:bodyPr/>
                    <a:lstStyle/>
                    <a:p>
                      <a:pPr fontAlgn="ctr"/>
                      <a:r>
                        <a:rPr lang="pl-PL" sz="1400" b="0" u="none" strike="noStrike" dirty="0" err="1">
                          <a:effectLst/>
                          <a:latin typeface="Merriweather" panose="020B0604020202020204" charset="-18"/>
                        </a:rPr>
                        <a:t>malignant_melanoma</a:t>
                      </a:r>
                      <a:r>
                        <a:rPr lang="pl-PL" sz="1400" b="0" u="none" strike="noStrike" dirty="0">
                          <a:effectLst/>
                          <a:latin typeface="Merriweather" panose="020B0604020202020204" charset="-18"/>
                        </a:rPr>
                        <a:t>, melanoma</a:t>
                      </a:r>
                    </a:p>
                  </a:txBody>
                  <a:tcPr marL="58486" marR="58486" marT="46794" marB="46794" anchor="ctr">
                    <a:lnL>
                      <a:noFill/>
                    </a:lnL>
                    <a:lnR>
                      <a:noFill/>
                    </a:lnR>
                    <a:lnT w="9525" cap="flat" cmpd="sng" algn="ctr">
                      <a:solidFill>
                        <a:srgbClr val="DDDDDD"/>
                      </a:solidFill>
                      <a:prstDash val="solid"/>
                      <a:round/>
                      <a:headEnd type="none" w="med" len="med"/>
                      <a:tailEnd type="none" w="med" len="med"/>
                    </a:lnT>
                    <a:lnB>
                      <a:noFill/>
                    </a:lnB>
                    <a:solidFill>
                      <a:srgbClr val="F6F6F6"/>
                    </a:solidFill>
                  </a:tcPr>
                </a:tc>
                <a:tc>
                  <a:txBody>
                    <a:bodyPr/>
                    <a:lstStyle/>
                    <a:p>
                      <a:pPr algn="ctr" fontAlgn="ctr"/>
                      <a:r>
                        <a:rPr lang="pl-PL" sz="1600" b="0" u="none" strike="noStrike" dirty="0">
                          <a:effectLst/>
                          <a:latin typeface="Merriweather" panose="020B0604020202020204" charset="-18"/>
                        </a:rPr>
                        <a:t>0.97</a:t>
                      </a:r>
                    </a:p>
                  </a:txBody>
                  <a:tcPr marL="58486" marR="58486" marT="46794" marB="46794" anchor="ctr">
                    <a:lnL>
                      <a:noFill/>
                    </a:lnL>
                    <a:lnR>
                      <a:noFill/>
                    </a:lnR>
                    <a:lnT w="9525" cap="flat" cmpd="sng" algn="ctr">
                      <a:solidFill>
                        <a:srgbClr val="DDDDDD"/>
                      </a:solidFill>
                      <a:prstDash val="solid"/>
                      <a:round/>
                      <a:headEnd type="none" w="med" len="med"/>
                      <a:tailEnd type="none" w="med" len="med"/>
                    </a:lnT>
                    <a:lnB>
                      <a:noFill/>
                    </a:lnB>
                    <a:solidFill>
                      <a:srgbClr val="EAEAEA"/>
                    </a:solidFill>
                  </a:tcPr>
                </a:tc>
              </a:tr>
            </a:tbl>
          </a:graphicData>
        </a:graphic>
      </p:graphicFrame>
      <p:pic>
        <p:nvPicPr>
          <p:cNvPr id="17435" name="Picture 4" descr="https://cansar.icr.ac.uk/resources/images/logos/canSAR_logo_0913_alpha_500x326.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95963" y="1155700"/>
            <a:ext cx="30861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pole tekstowe 5"/>
          <p:cNvSpPr txBox="1">
            <a:spLocks noChangeArrowheads="1"/>
          </p:cNvSpPr>
          <p:nvPr/>
        </p:nvSpPr>
        <p:spPr bwMode="auto">
          <a:xfrm>
            <a:off x="155575" y="312738"/>
            <a:ext cx="8828088" cy="981075"/>
          </a:xfrm>
          <a:prstGeom prst="rect">
            <a:avLst/>
          </a:prstGeom>
          <a:extLst/>
        </p:spPr>
        <p:txBody>
          <a:bodyPr vert="horz" lIns="91440" tIns="45720" rIns="91440" bIns="45720" rtlCol="0" anchor="ctr">
            <a:noAutofit/>
          </a:bodyPr>
          <a:lstStyle>
            <a:lvl1pPr algn="ctr">
              <a:spcBef>
                <a:spcPct val="0"/>
              </a:spcBef>
              <a:buNone/>
              <a:defRPr sz="4000">
                <a:solidFill>
                  <a:schemeClr val="tx2"/>
                </a:solidFill>
                <a:latin typeface="+mj-lt"/>
                <a:ea typeface="+mj-ea"/>
                <a:cs typeface="+mj-c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r>
              <a:rPr lang="en-US" altLang="pl-PL" dirty="0"/>
              <a:t>WM-115 </a:t>
            </a:r>
            <a:r>
              <a:rPr lang="pl-PL" altLang="pl-PL" dirty="0" smtClean="0"/>
              <a:t>/WM-266 </a:t>
            </a:r>
            <a:r>
              <a:rPr lang="en-US" altLang="pl-PL" dirty="0" smtClean="0"/>
              <a:t> </a:t>
            </a:r>
            <a:r>
              <a:rPr lang="pl-PL" altLang="pl-PL" dirty="0" err="1" smtClean="0"/>
              <a:t>Similarities</a:t>
            </a:r>
            <a:endParaRPr lang="pl-PL" altLang="pl-PL" dirty="0" smtClean="0"/>
          </a:p>
          <a:p>
            <a:r>
              <a:rPr lang="pl-PL" altLang="pl-PL" dirty="0" smtClean="0"/>
              <a:t> </a:t>
            </a:r>
            <a:r>
              <a:rPr lang="pl-PL" altLang="pl-PL" dirty="0"/>
              <a:t>by </a:t>
            </a:r>
            <a:r>
              <a:rPr lang="pl-PL" altLang="pl-PL" dirty="0" err="1"/>
              <a:t>Gene</a:t>
            </a:r>
            <a:r>
              <a:rPr lang="pl-PL" altLang="pl-PL" dirty="0"/>
              <a:t> </a:t>
            </a:r>
            <a:r>
              <a:rPr lang="pl-PL" altLang="pl-PL" dirty="0" err="1"/>
              <a:t>mutations</a:t>
            </a:r>
            <a:endParaRPr lang="pl-PL" altLang="pl-PL" dirty="0"/>
          </a:p>
        </p:txBody>
      </p:sp>
    </p:spTree>
    <p:extLst>
      <p:ext uri="{BB962C8B-B14F-4D97-AF65-F5344CB8AC3E}">
        <p14:creationId xmlns:p14="http://schemas.microsoft.com/office/powerpoint/2010/main" val="912954473"/>
      </p:ext>
    </p:extLst>
  </p:cSld>
  <p:clrMapOvr>
    <a:masterClrMapping/>
  </p:clrMapOvr>
  <p:transition spd="slow">
    <p:push dir="u"/>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AutoShape 2" descr="http://www.biovenn.nl/index.php"/>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pl-PL" altLang="pl-PL" sz="1800"/>
          </a:p>
        </p:txBody>
      </p:sp>
      <p:sp>
        <p:nvSpPr>
          <p:cNvPr id="18435" name="AutoShape 4" descr="http://www.biovenn.nl/index.php"/>
          <p:cNvSpPr>
            <a:spLocks noChangeAspect="1" noChangeArrowheads="1"/>
          </p:cNvSpPr>
          <p:nvPr/>
        </p:nvSpPr>
        <p:spPr bwMode="auto">
          <a:xfrm>
            <a:off x="307975" y="7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pl-PL" altLang="pl-PL" sz="1800"/>
          </a:p>
        </p:txBody>
      </p:sp>
      <p:sp>
        <p:nvSpPr>
          <p:cNvPr id="18436" name="AutoShape 6" descr="http://www.biovenn.nl/index.php"/>
          <p:cNvSpPr>
            <a:spLocks noChangeAspect="1" noChangeArrowheads="1"/>
          </p:cNvSpPr>
          <p:nvPr/>
        </p:nvSpPr>
        <p:spPr bwMode="auto">
          <a:xfrm>
            <a:off x="460375" y="1603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pl-PL" altLang="pl-PL" sz="1800"/>
          </a:p>
        </p:txBody>
      </p:sp>
      <p:sp>
        <p:nvSpPr>
          <p:cNvPr id="18437" name="pole tekstowe 5"/>
          <p:cNvSpPr txBox="1">
            <a:spLocks noChangeArrowheads="1"/>
          </p:cNvSpPr>
          <p:nvPr/>
        </p:nvSpPr>
        <p:spPr bwMode="auto">
          <a:xfrm>
            <a:off x="155575" y="312738"/>
            <a:ext cx="8828088" cy="981075"/>
          </a:xfrm>
          <a:prstGeom prst="rect">
            <a:avLst/>
          </a:prstGeom>
          <a:extLst/>
        </p:spPr>
        <p:txBody>
          <a:bodyPr vert="horz" lIns="91440" tIns="45720" rIns="91440" bIns="45720" rtlCol="0" anchor="ctr">
            <a:noAutofit/>
          </a:bodyPr>
          <a:lstStyle>
            <a:lvl1pPr algn="ctr">
              <a:spcBef>
                <a:spcPct val="0"/>
              </a:spcBef>
              <a:buNone/>
              <a:defRPr sz="4000">
                <a:solidFill>
                  <a:schemeClr val="tx2"/>
                </a:solidFill>
                <a:latin typeface="+mj-lt"/>
                <a:ea typeface="+mj-ea"/>
                <a:cs typeface="+mj-c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r>
              <a:rPr lang="en-US" altLang="pl-PL" dirty="0"/>
              <a:t>WM-115 </a:t>
            </a:r>
            <a:r>
              <a:rPr lang="pl-PL" altLang="pl-PL" dirty="0" smtClean="0"/>
              <a:t>/WM-266 </a:t>
            </a:r>
            <a:r>
              <a:rPr lang="en-US" altLang="pl-PL" dirty="0" smtClean="0"/>
              <a:t> </a:t>
            </a:r>
            <a:r>
              <a:rPr lang="pl-PL" altLang="pl-PL" dirty="0" err="1" smtClean="0"/>
              <a:t>Similarities</a:t>
            </a:r>
            <a:endParaRPr lang="pl-PL" altLang="pl-PL" dirty="0" smtClean="0"/>
          </a:p>
          <a:p>
            <a:r>
              <a:rPr lang="pl-PL" altLang="pl-PL" dirty="0" smtClean="0"/>
              <a:t> </a:t>
            </a:r>
            <a:r>
              <a:rPr lang="pl-PL" altLang="pl-PL" dirty="0"/>
              <a:t>by </a:t>
            </a:r>
            <a:r>
              <a:rPr lang="pl-PL" altLang="pl-PL" dirty="0" err="1"/>
              <a:t>Gene</a:t>
            </a:r>
            <a:r>
              <a:rPr lang="pl-PL" altLang="pl-PL" dirty="0"/>
              <a:t> </a:t>
            </a:r>
            <a:r>
              <a:rPr lang="pl-PL" altLang="pl-PL" dirty="0" err="1"/>
              <a:t>mutations</a:t>
            </a:r>
            <a:endParaRPr lang="pl-PL" altLang="pl-PL" dirty="0"/>
          </a:p>
        </p:txBody>
      </p:sp>
      <p:sp>
        <p:nvSpPr>
          <p:cNvPr id="18438" name="pole tekstowe 4"/>
          <p:cNvSpPr txBox="1">
            <a:spLocks noChangeArrowheads="1"/>
          </p:cNvSpPr>
          <p:nvPr/>
        </p:nvSpPr>
        <p:spPr bwMode="auto">
          <a:xfrm>
            <a:off x="5241925" y="6473825"/>
            <a:ext cx="3814763"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nl-NL" altLang="pl-PL" sz="900" i="1" u="sng">
                <a:hlinkClick r:id="rId2"/>
              </a:rPr>
              <a:t>T. Hulsen, J. de Vlieg and W. Alkema</a:t>
            </a:r>
            <a:r>
              <a:rPr lang="nl-NL" altLang="pl-PL" sz="900" u="sng">
                <a:hlinkClick r:id="rId2"/>
              </a:rPr>
              <a:t>, BMC Genomics 2008, </a:t>
            </a:r>
            <a:r>
              <a:rPr lang="nl-NL" altLang="pl-PL" sz="900" b="1" u="sng">
                <a:hlinkClick r:id="rId2"/>
              </a:rPr>
              <a:t>9</a:t>
            </a:r>
            <a:r>
              <a:rPr lang="nl-NL" altLang="pl-PL" sz="900" u="sng">
                <a:hlinkClick r:id="rId2"/>
              </a:rPr>
              <a:t> (1): 488</a:t>
            </a:r>
            <a:endParaRPr lang="pl-PL" altLang="pl-PL" sz="900"/>
          </a:p>
        </p:txBody>
      </p:sp>
      <p:pic>
        <p:nvPicPr>
          <p:cNvPr id="18439" name="Picture 12" descr="http://www.biovenn.nl/0.97763500/biovenn.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0375" y="1700808"/>
            <a:ext cx="4040188" cy="404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0" name="Picture 14" descr="http://www.biovenn.nl/0.01759400/biovenn.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02175" y="1484784"/>
            <a:ext cx="4046289" cy="4046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41" name="pole tekstowe 6"/>
          <p:cNvSpPr txBox="1">
            <a:spLocks noChangeArrowheads="1"/>
          </p:cNvSpPr>
          <p:nvPr/>
        </p:nvSpPr>
        <p:spPr bwMode="auto">
          <a:xfrm>
            <a:off x="1476375" y="5373688"/>
            <a:ext cx="3130550"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pl-PL" altLang="pl-PL" sz="1600" dirty="0">
                <a:latin typeface="Merriweather"/>
              </a:rPr>
              <a:t>Total  </a:t>
            </a:r>
            <a:r>
              <a:rPr lang="pl-PL" altLang="pl-PL" sz="1600" dirty="0" err="1">
                <a:latin typeface="Merriweather"/>
              </a:rPr>
              <a:t>number</a:t>
            </a:r>
            <a:r>
              <a:rPr lang="pl-PL" altLang="pl-PL" sz="1600" dirty="0">
                <a:latin typeface="Merriweather"/>
              </a:rPr>
              <a:t> of </a:t>
            </a:r>
            <a:r>
              <a:rPr lang="pl-PL" altLang="pl-PL" sz="1600" dirty="0" err="1">
                <a:latin typeface="Merriweather"/>
              </a:rPr>
              <a:t>mutated</a:t>
            </a:r>
            <a:r>
              <a:rPr lang="pl-PL" altLang="pl-PL" sz="1600" dirty="0">
                <a:latin typeface="Merriweather"/>
              </a:rPr>
              <a:t> </a:t>
            </a:r>
            <a:r>
              <a:rPr lang="pl-PL" altLang="pl-PL" sz="1600" dirty="0" err="1">
                <a:latin typeface="Merriweather"/>
              </a:rPr>
              <a:t>genes</a:t>
            </a:r>
            <a:r>
              <a:rPr lang="pl-PL" altLang="pl-PL" sz="1600" dirty="0">
                <a:latin typeface="Merriweather"/>
              </a:rPr>
              <a:t>:</a:t>
            </a:r>
          </a:p>
          <a:p>
            <a:pPr eaLnBrk="1" hangingPunct="1">
              <a:spcBef>
                <a:spcPct val="0"/>
              </a:spcBef>
              <a:buFontTx/>
              <a:buNone/>
            </a:pPr>
            <a:r>
              <a:rPr lang="pl-PL" altLang="pl-PL" sz="1600" b="1" dirty="0">
                <a:latin typeface="Merriweather"/>
              </a:rPr>
              <a:t>WM-115</a:t>
            </a:r>
            <a:r>
              <a:rPr lang="pl-PL" altLang="pl-PL" sz="1600" dirty="0">
                <a:latin typeface="Merriweather"/>
              </a:rPr>
              <a:t>:		529</a:t>
            </a:r>
          </a:p>
          <a:p>
            <a:pPr eaLnBrk="1" hangingPunct="1">
              <a:spcBef>
                <a:spcPct val="0"/>
              </a:spcBef>
              <a:buFontTx/>
              <a:buNone/>
            </a:pPr>
            <a:r>
              <a:rPr lang="pl-PL" altLang="pl-PL" sz="1600" b="1" dirty="0">
                <a:latin typeface="Merriweather"/>
              </a:rPr>
              <a:t>WM-266-4</a:t>
            </a:r>
            <a:r>
              <a:rPr lang="pl-PL" altLang="pl-PL" sz="1600" dirty="0">
                <a:latin typeface="Merriweather"/>
              </a:rPr>
              <a:t>:	519</a:t>
            </a:r>
          </a:p>
          <a:p>
            <a:pPr eaLnBrk="1" hangingPunct="1">
              <a:spcBef>
                <a:spcPct val="0"/>
              </a:spcBef>
              <a:buFontTx/>
              <a:buNone/>
            </a:pPr>
            <a:r>
              <a:rPr lang="pl-PL" altLang="pl-PL" sz="1600" b="1" dirty="0">
                <a:latin typeface="Merriweather"/>
              </a:rPr>
              <a:t>WM-793</a:t>
            </a:r>
            <a:r>
              <a:rPr lang="pl-PL" altLang="pl-PL" sz="1600" dirty="0">
                <a:latin typeface="Merriweather"/>
              </a:rPr>
              <a:t>:		613</a:t>
            </a:r>
          </a:p>
        </p:txBody>
      </p:sp>
    </p:spTree>
    <p:extLst>
      <p:ext uri="{BB962C8B-B14F-4D97-AF65-F5344CB8AC3E}">
        <p14:creationId xmlns:p14="http://schemas.microsoft.com/office/powerpoint/2010/main" val="2783469530"/>
      </p:ext>
    </p:extLst>
  </p:cSld>
  <p:clrMapOvr>
    <a:masterClrMapping/>
  </p:clrMapOvr>
  <p:transition spd="slow">
    <p:push dir="u"/>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Prostokąt 1"/>
          <p:cNvSpPr>
            <a:spLocks noChangeArrowheads="1"/>
          </p:cNvSpPr>
          <p:nvPr/>
        </p:nvSpPr>
        <p:spPr bwMode="auto">
          <a:xfrm>
            <a:off x="644525" y="2060575"/>
            <a:ext cx="459898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pl-PL" sz="1800" b="1"/>
              <a:t>WM-115</a:t>
            </a:r>
            <a:r>
              <a:rPr lang="en-US" altLang="pl-PL" sz="1800"/>
              <a:t> vs </a:t>
            </a:r>
            <a:r>
              <a:rPr lang="en-US" altLang="pl-PL" sz="1800" b="1"/>
              <a:t>WM-793</a:t>
            </a:r>
            <a:r>
              <a:rPr lang="en-US" altLang="pl-PL" sz="1800"/>
              <a:t> shared mutations </a:t>
            </a:r>
            <a:endParaRPr lang="pl-PL" altLang="pl-PL" sz="1800"/>
          </a:p>
          <a:p>
            <a:pPr eaLnBrk="1" hangingPunct="1">
              <a:spcBef>
                <a:spcPct val="0"/>
              </a:spcBef>
              <a:buFontTx/>
              <a:buNone/>
            </a:pPr>
            <a:r>
              <a:rPr lang="en-US" altLang="pl-PL" sz="1800">
                <a:hlinkClick r:id="rId2"/>
              </a:rPr>
              <a:t>BRAF</a:t>
            </a:r>
            <a:r>
              <a:rPr lang="en-US" altLang="pl-PL" sz="1800"/>
              <a:t>-&gt;</a:t>
            </a:r>
            <a:r>
              <a:rPr lang="en-US" altLang="pl-PL" sz="1800">
                <a:hlinkClick r:id="rId3"/>
              </a:rPr>
              <a:t>ENST00000288602</a:t>
            </a:r>
            <a:r>
              <a:rPr lang="en-US" altLang="pl-PL" sz="1800"/>
              <a:t>-&gt;p.V600E</a:t>
            </a:r>
            <a:endParaRPr lang="pl-PL" altLang="pl-PL" sz="1800"/>
          </a:p>
        </p:txBody>
      </p:sp>
      <p:pic>
        <p:nvPicPr>
          <p:cNvPr id="19459" name="Picture 4" descr="https://cansar.icr.ac.uk/resources/images/logos/canSAR_logo_0913_alpha_500x326.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5963" y="1155700"/>
            <a:ext cx="30861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0" name="Prostokąt 3"/>
          <p:cNvSpPr>
            <a:spLocks noChangeArrowheads="1"/>
          </p:cNvSpPr>
          <p:nvPr/>
        </p:nvSpPr>
        <p:spPr bwMode="auto">
          <a:xfrm>
            <a:off x="631825" y="3933825"/>
            <a:ext cx="4572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pl-PL" sz="1800" b="1" dirty="0"/>
              <a:t>WM-115</a:t>
            </a:r>
            <a:r>
              <a:rPr lang="en-US" altLang="pl-PL" sz="1800" dirty="0"/>
              <a:t> </a:t>
            </a:r>
            <a:r>
              <a:rPr lang="en-US" altLang="pl-PL" sz="1800" dirty="0" err="1"/>
              <a:t>vs</a:t>
            </a:r>
            <a:r>
              <a:rPr lang="en-US" altLang="pl-PL" sz="1800" dirty="0"/>
              <a:t> </a:t>
            </a:r>
            <a:r>
              <a:rPr lang="en-US" altLang="pl-PL" sz="1800" b="1" dirty="0"/>
              <a:t>WM-266-mel</a:t>
            </a:r>
            <a:r>
              <a:rPr lang="en-US" altLang="pl-PL" sz="1800" dirty="0"/>
              <a:t> shared mutations</a:t>
            </a:r>
            <a:br>
              <a:rPr lang="en-US" altLang="pl-PL" sz="1800" dirty="0"/>
            </a:br>
            <a:r>
              <a:rPr lang="en-US" altLang="pl-PL" sz="1800" dirty="0">
                <a:hlinkClick r:id="rId2"/>
              </a:rPr>
              <a:t>BRAF</a:t>
            </a:r>
            <a:r>
              <a:rPr lang="en-US" altLang="pl-PL" sz="1800" dirty="0"/>
              <a:t>-&gt;</a:t>
            </a:r>
            <a:r>
              <a:rPr lang="en-US" altLang="pl-PL" sz="1800" dirty="0">
                <a:hlinkClick r:id="rId3"/>
              </a:rPr>
              <a:t>ENST00000288602</a:t>
            </a:r>
            <a:r>
              <a:rPr lang="en-US" altLang="pl-PL" sz="1800" dirty="0"/>
              <a:t>-&gt;p.V600D</a:t>
            </a:r>
            <a:endParaRPr lang="pl-PL" altLang="pl-PL" sz="1800" dirty="0"/>
          </a:p>
        </p:txBody>
      </p:sp>
      <p:sp>
        <p:nvSpPr>
          <p:cNvPr id="19461" name="Prostokąt 5"/>
          <p:cNvSpPr>
            <a:spLocks noChangeArrowheads="1"/>
          </p:cNvSpPr>
          <p:nvPr/>
        </p:nvSpPr>
        <p:spPr bwMode="auto">
          <a:xfrm>
            <a:off x="671513" y="3013075"/>
            <a:ext cx="4572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pl-PL" sz="1800" b="1" dirty="0"/>
              <a:t>WM-115</a:t>
            </a:r>
            <a:r>
              <a:rPr lang="en-US" altLang="pl-PL" sz="1800" dirty="0"/>
              <a:t> </a:t>
            </a:r>
            <a:r>
              <a:rPr lang="en-US" altLang="pl-PL" sz="1800" dirty="0" err="1"/>
              <a:t>vs</a:t>
            </a:r>
            <a:r>
              <a:rPr lang="en-US" altLang="pl-PL" sz="1800" dirty="0"/>
              <a:t> </a:t>
            </a:r>
            <a:r>
              <a:rPr lang="en-US" altLang="pl-PL" sz="1800" b="1" dirty="0"/>
              <a:t>WM-266-4</a:t>
            </a:r>
            <a:r>
              <a:rPr lang="en-US" altLang="pl-PL" sz="1800" dirty="0"/>
              <a:t> shared mutations</a:t>
            </a:r>
            <a:br>
              <a:rPr lang="en-US" altLang="pl-PL" sz="1800" dirty="0"/>
            </a:br>
            <a:r>
              <a:rPr lang="en-US" altLang="pl-PL" sz="1800" dirty="0">
                <a:hlinkClick r:id="rId2"/>
              </a:rPr>
              <a:t>BRAF</a:t>
            </a:r>
            <a:r>
              <a:rPr lang="en-US" altLang="pl-PL" sz="1800" dirty="0"/>
              <a:t>-&gt;</a:t>
            </a:r>
            <a:r>
              <a:rPr lang="en-US" altLang="pl-PL" sz="1800" dirty="0">
                <a:hlinkClick r:id="rId3"/>
              </a:rPr>
              <a:t>ENST00000288602</a:t>
            </a:r>
            <a:r>
              <a:rPr lang="en-US" altLang="pl-PL" sz="1800" dirty="0"/>
              <a:t>-&gt;p.V600E</a:t>
            </a:r>
            <a:endParaRPr lang="pl-PL" altLang="pl-PL" sz="1800" dirty="0"/>
          </a:p>
        </p:txBody>
      </p:sp>
      <p:sp>
        <p:nvSpPr>
          <p:cNvPr id="19462" name="Prostokąt 6"/>
          <p:cNvSpPr>
            <a:spLocks noChangeArrowheads="1"/>
          </p:cNvSpPr>
          <p:nvPr/>
        </p:nvSpPr>
        <p:spPr bwMode="auto">
          <a:xfrm>
            <a:off x="628650" y="4819650"/>
            <a:ext cx="4572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pl-PL" sz="1800" b="1"/>
              <a:t>WM-115</a:t>
            </a:r>
            <a:r>
              <a:rPr lang="en-US" altLang="pl-PL" sz="1800"/>
              <a:t> vs </a:t>
            </a:r>
            <a:r>
              <a:rPr lang="en-US" altLang="pl-PL" sz="1800" b="1"/>
              <a:t>UACC-62</a:t>
            </a:r>
            <a:r>
              <a:rPr lang="en-US" altLang="pl-PL" sz="1800"/>
              <a:t> shared mutations</a:t>
            </a:r>
            <a:br>
              <a:rPr lang="en-US" altLang="pl-PL" sz="1800"/>
            </a:br>
            <a:r>
              <a:rPr lang="en-US" altLang="pl-PL" sz="1800">
                <a:hlinkClick r:id="rId2"/>
              </a:rPr>
              <a:t>BRAF</a:t>
            </a:r>
            <a:r>
              <a:rPr lang="en-US" altLang="pl-PL" sz="1800"/>
              <a:t>-&gt;</a:t>
            </a:r>
            <a:r>
              <a:rPr lang="en-US" altLang="pl-PL" sz="1800">
                <a:hlinkClick r:id="rId3"/>
              </a:rPr>
              <a:t>ENST00000288602</a:t>
            </a:r>
            <a:r>
              <a:rPr lang="en-US" altLang="pl-PL" sz="1800"/>
              <a:t>-&gt;p.V600E</a:t>
            </a:r>
            <a:endParaRPr lang="pl-PL" altLang="pl-PL" sz="1800"/>
          </a:p>
        </p:txBody>
      </p:sp>
      <p:sp>
        <p:nvSpPr>
          <p:cNvPr id="8" name="pole tekstowe 5"/>
          <p:cNvSpPr txBox="1">
            <a:spLocks noChangeArrowheads="1"/>
          </p:cNvSpPr>
          <p:nvPr/>
        </p:nvSpPr>
        <p:spPr bwMode="auto">
          <a:xfrm>
            <a:off x="155575" y="312738"/>
            <a:ext cx="8828088" cy="981075"/>
          </a:xfrm>
          <a:prstGeom prst="rect">
            <a:avLst/>
          </a:prstGeom>
          <a:extLst/>
        </p:spPr>
        <p:txBody>
          <a:bodyPr vert="horz" lIns="91440" tIns="45720" rIns="91440" bIns="45720" rtlCol="0" anchor="ctr">
            <a:noAutofit/>
          </a:bodyPr>
          <a:lstStyle>
            <a:lvl1pPr algn="ctr">
              <a:spcBef>
                <a:spcPct val="0"/>
              </a:spcBef>
              <a:buNone/>
              <a:defRPr sz="4000">
                <a:solidFill>
                  <a:schemeClr val="tx2"/>
                </a:solidFill>
                <a:latin typeface="+mj-lt"/>
                <a:ea typeface="+mj-ea"/>
                <a:cs typeface="+mj-c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r>
              <a:rPr lang="en-US" altLang="pl-PL" dirty="0"/>
              <a:t>WM-115 </a:t>
            </a:r>
            <a:r>
              <a:rPr lang="pl-PL" altLang="pl-PL" dirty="0" smtClean="0"/>
              <a:t>/WM-266 </a:t>
            </a:r>
            <a:r>
              <a:rPr lang="en-US" altLang="pl-PL" dirty="0" smtClean="0"/>
              <a:t> </a:t>
            </a:r>
            <a:r>
              <a:rPr lang="pl-PL" altLang="pl-PL" dirty="0" err="1" smtClean="0"/>
              <a:t>Similarities</a:t>
            </a:r>
            <a:endParaRPr lang="pl-PL" altLang="pl-PL" dirty="0" smtClean="0"/>
          </a:p>
          <a:p>
            <a:r>
              <a:rPr lang="pl-PL" altLang="pl-PL" dirty="0" smtClean="0"/>
              <a:t> </a:t>
            </a:r>
            <a:r>
              <a:rPr lang="pl-PL" altLang="pl-PL" dirty="0"/>
              <a:t>by </a:t>
            </a:r>
            <a:r>
              <a:rPr lang="pl-PL" altLang="pl-PL" dirty="0" err="1"/>
              <a:t>Gene</a:t>
            </a:r>
            <a:r>
              <a:rPr lang="pl-PL" altLang="pl-PL" dirty="0"/>
              <a:t> </a:t>
            </a:r>
            <a:r>
              <a:rPr lang="pl-PL" altLang="pl-PL" dirty="0" err="1"/>
              <a:t>mutations</a:t>
            </a:r>
            <a:endParaRPr lang="pl-PL" altLang="pl-PL" dirty="0"/>
          </a:p>
        </p:txBody>
      </p:sp>
    </p:spTree>
    <p:extLst>
      <p:ext uri="{BB962C8B-B14F-4D97-AF65-F5344CB8AC3E}">
        <p14:creationId xmlns:p14="http://schemas.microsoft.com/office/powerpoint/2010/main" val="3730175375"/>
      </p:ext>
    </p:extLst>
  </p:cSld>
  <p:clrMapOvr>
    <a:masterClrMapping/>
  </p:clrMapOvr>
  <p:transition spd="slow">
    <p:push dir="u"/>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5963" y="2405063"/>
            <a:ext cx="3240087" cy="34178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60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4938" y="2405063"/>
            <a:ext cx="5283201" cy="37512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60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775" y="1198357"/>
            <a:ext cx="8928100" cy="555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5605" name="Prostokąt 3"/>
          <p:cNvSpPr>
            <a:spLocks noChangeArrowheads="1"/>
          </p:cNvSpPr>
          <p:nvPr/>
        </p:nvSpPr>
        <p:spPr bwMode="auto">
          <a:xfrm>
            <a:off x="74613" y="1822450"/>
            <a:ext cx="89582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pl-PL" altLang="pl-PL" sz="1600" b="1" dirty="0" err="1"/>
              <a:t>Exons</a:t>
            </a:r>
            <a:r>
              <a:rPr lang="pl-PL" altLang="pl-PL" sz="1600" b="1" dirty="0"/>
              <a:t>:</a:t>
            </a:r>
            <a:r>
              <a:rPr lang="pl-PL" altLang="pl-PL" sz="1600" dirty="0"/>
              <a:t> 19, </a:t>
            </a:r>
            <a:r>
              <a:rPr lang="pl-PL" altLang="pl-PL" sz="1600" b="1" dirty="0" err="1"/>
              <a:t>Coding</a:t>
            </a:r>
            <a:r>
              <a:rPr lang="pl-PL" altLang="pl-PL" sz="1600" b="1" dirty="0"/>
              <a:t> </a:t>
            </a:r>
            <a:r>
              <a:rPr lang="pl-PL" altLang="pl-PL" sz="1600" b="1" dirty="0" err="1"/>
              <a:t>exons</a:t>
            </a:r>
            <a:r>
              <a:rPr lang="pl-PL" altLang="pl-PL" sz="1600" b="1" dirty="0"/>
              <a:t>:</a:t>
            </a:r>
            <a:r>
              <a:rPr lang="pl-PL" altLang="pl-PL" sz="1600" dirty="0"/>
              <a:t> 19, </a:t>
            </a:r>
            <a:r>
              <a:rPr lang="pl-PL" altLang="pl-PL" sz="1600" b="1" dirty="0" err="1"/>
              <a:t>Transcript</a:t>
            </a:r>
            <a:r>
              <a:rPr lang="pl-PL" altLang="pl-PL" sz="1600" b="1" dirty="0"/>
              <a:t> </a:t>
            </a:r>
            <a:r>
              <a:rPr lang="pl-PL" altLang="pl-PL" sz="1600" b="1" dirty="0" err="1"/>
              <a:t>length</a:t>
            </a:r>
            <a:r>
              <a:rPr lang="pl-PL" altLang="pl-PL" sz="1600" b="1" dirty="0"/>
              <a:t>:</a:t>
            </a:r>
            <a:r>
              <a:rPr lang="pl-PL" altLang="pl-PL" sz="1600" dirty="0"/>
              <a:t> 2,561 </a:t>
            </a:r>
            <a:r>
              <a:rPr lang="pl-PL" altLang="pl-PL" sz="1600" dirty="0" err="1"/>
              <a:t>bps</a:t>
            </a:r>
            <a:r>
              <a:rPr lang="pl-PL" altLang="pl-PL" sz="1600" dirty="0"/>
              <a:t>, </a:t>
            </a:r>
            <a:r>
              <a:rPr lang="pl-PL" altLang="pl-PL" sz="1600" b="1" dirty="0" err="1"/>
              <a:t>Translation</a:t>
            </a:r>
            <a:r>
              <a:rPr lang="pl-PL" altLang="pl-PL" sz="1600" b="1" dirty="0"/>
              <a:t> </a:t>
            </a:r>
            <a:r>
              <a:rPr lang="pl-PL" altLang="pl-PL" sz="1600" b="1" dirty="0" err="1"/>
              <a:t>length</a:t>
            </a:r>
            <a:r>
              <a:rPr lang="pl-PL" altLang="pl-PL" sz="1600" b="1" dirty="0"/>
              <a:t>:</a:t>
            </a:r>
            <a:r>
              <a:rPr lang="pl-PL" altLang="pl-PL" sz="1600" dirty="0"/>
              <a:t> 806 </a:t>
            </a:r>
            <a:r>
              <a:rPr lang="pl-PL" altLang="pl-PL" sz="1600" dirty="0" err="1"/>
              <a:t>residues</a:t>
            </a:r>
            <a:endParaRPr lang="pl-PL" altLang="pl-PL" sz="1600" dirty="0"/>
          </a:p>
        </p:txBody>
      </p:sp>
      <p:sp>
        <p:nvSpPr>
          <p:cNvPr id="25606" name="pole tekstowe 1"/>
          <p:cNvSpPr txBox="1">
            <a:spLocks noChangeArrowheads="1"/>
          </p:cNvSpPr>
          <p:nvPr/>
        </p:nvSpPr>
        <p:spPr bwMode="auto">
          <a:xfrm>
            <a:off x="134938" y="2162175"/>
            <a:ext cx="9036050"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pl-PL" altLang="pl-PL" sz="900">
                <a:hlinkClick r:id="rId6"/>
              </a:rPr>
              <a:t>http://www.ensembl.org/Homo_sapiens/Transcript/Summary?db=core;g=ENSG00000157764;mr=7:140753336-140753337;r=7:140753270-140753400;t=ENST00000288602</a:t>
            </a:r>
            <a:endParaRPr lang="pl-PL" altLang="pl-PL" sz="900"/>
          </a:p>
        </p:txBody>
      </p:sp>
      <p:graphicFrame>
        <p:nvGraphicFramePr>
          <p:cNvPr id="5" name="Tabela 4"/>
          <p:cNvGraphicFramePr>
            <a:graphicFrameLocks noGrp="1"/>
          </p:cNvGraphicFramePr>
          <p:nvPr/>
        </p:nvGraphicFramePr>
        <p:xfrm>
          <a:off x="311150" y="6165850"/>
          <a:ext cx="3962400" cy="358775"/>
        </p:xfrm>
        <a:graphic>
          <a:graphicData uri="http://schemas.openxmlformats.org/drawingml/2006/table">
            <a:tbl>
              <a:tblPr/>
              <a:tblGrid>
                <a:gridCol w="792480"/>
                <a:gridCol w="792480"/>
                <a:gridCol w="792480"/>
                <a:gridCol w="515117"/>
                <a:gridCol w="1069843"/>
              </a:tblGrid>
              <a:tr h="358775">
                <a:tc>
                  <a:txBody>
                    <a:bodyPr/>
                    <a:lstStyle/>
                    <a:p>
                      <a:pPr algn="l" fontAlgn="t"/>
                      <a:r>
                        <a:rPr lang="pl-PL" sz="1400" b="1" i="0" u="none" strike="noStrike" dirty="0" smtClean="0">
                          <a:effectLst/>
                          <a:latin typeface="Merriweather" panose="020B0604020202020204" charset="-18"/>
                        </a:rPr>
                        <a:t>1UWH</a:t>
                      </a:r>
                      <a:endParaRPr lang="pl-PL" sz="1400" b="0" i="0" u="none" strike="noStrike" dirty="0">
                        <a:effectLst/>
                        <a:latin typeface="Merriweather" panose="020B0604020202020204" charset="-18"/>
                      </a:endParaRPr>
                    </a:p>
                  </a:txBody>
                  <a:tcPr marL="90511" marR="90511" marT="45136" marB="45136">
                    <a:lnL>
                      <a:noFill/>
                    </a:lnL>
                    <a:lnR w="9525" cap="flat" cmpd="sng" algn="ctr">
                      <a:solidFill>
                        <a:srgbClr val="CCCCCC"/>
                      </a:solidFill>
                      <a:prstDash val="dot"/>
                      <a:round/>
                      <a:headEnd type="none" w="med" len="med"/>
                      <a:tailEnd type="none" w="med" len="med"/>
                    </a:lnR>
                    <a:lnT w="9525" cap="flat" cmpd="sng" algn="ctr">
                      <a:solidFill>
                        <a:srgbClr val="F1F1F1"/>
                      </a:solidFill>
                      <a:prstDash val="solid"/>
                      <a:round/>
                      <a:headEnd type="none" w="med" len="med"/>
                      <a:tailEnd type="none" w="med" len="med"/>
                    </a:lnT>
                    <a:lnB w="9525" cap="flat" cmpd="sng" algn="ctr">
                      <a:solidFill>
                        <a:srgbClr val="F1F1F1"/>
                      </a:solidFill>
                      <a:prstDash val="solid"/>
                      <a:round/>
                      <a:headEnd type="none" w="med" len="med"/>
                      <a:tailEnd type="none" w="med" len="med"/>
                    </a:lnB>
                    <a:solidFill>
                      <a:srgbClr val="FFFFFF"/>
                    </a:solidFill>
                  </a:tcPr>
                </a:tc>
                <a:tc>
                  <a:txBody>
                    <a:bodyPr/>
                    <a:lstStyle/>
                    <a:p>
                      <a:pPr algn="l" fontAlgn="t"/>
                      <a:r>
                        <a:rPr lang="pl-PL" sz="1400" b="0" i="0" u="none" strike="noStrike" dirty="0">
                          <a:effectLst/>
                          <a:latin typeface="Merriweather" panose="020B0604020202020204" charset="-18"/>
                        </a:rPr>
                        <a:t>X-</a:t>
                      </a:r>
                      <a:r>
                        <a:rPr lang="pl-PL" sz="1400" b="0" i="0" u="none" strike="noStrike" dirty="0" err="1">
                          <a:effectLst/>
                          <a:latin typeface="Merriweather" panose="020B0604020202020204" charset="-18"/>
                        </a:rPr>
                        <a:t>ray</a:t>
                      </a:r>
                      <a:endParaRPr lang="pl-PL" sz="1400" b="0" i="0" u="none" strike="noStrike" dirty="0">
                        <a:effectLst/>
                        <a:latin typeface="Merriweather" panose="020B0604020202020204" charset="-18"/>
                      </a:endParaRPr>
                    </a:p>
                  </a:txBody>
                  <a:tcPr marL="90511" marR="90511" marT="45136" marB="45136">
                    <a:lnL w="9525" cap="flat" cmpd="sng" algn="ctr">
                      <a:solidFill>
                        <a:srgbClr val="CCCCCC"/>
                      </a:solidFill>
                      <a:prstDash val="dot"/>
                      <a:round/>
                      <a:headEnd type="none" w="med" len="med"/>
                      <a:tailEnd type="none" w="med" len="med"/>
                    </a:lnL>
                    <a:lnR w="9525" cap="flat" cmpd="sng" algn="ctr">
                      <a:solidFill>
                        <a:srgbClr val="CCCCCC"/>
                      </a:solidFill>
                      <a:prstDash val="dot"/>
                      <a:round/>
                      <a:headEnd type="none" w="med" len="med"/>
                      <a:tailEnd type="none" w="med" len="med"/>
                    </a:lnR>
                    <a:lnT w="9525" cap="flat" cmpd="sng" algn="ctr">
                      <a:solidFill>
                        <a:srgbClr val="F1F1F1"/>
                      </a:solidFill>
                      <a:prstDash val="solid"/>
                      <a:round/>
                      <a:headEnd type="none" w="med" len="med"/>
                      <a:tailEnd type="none" w="med" len="med"/>
                    </a:lnT>
                    <a:lnB w="9525" cap="flat" cmpd="sng" algn="ctr">
                      <a:solidFill>
                        <a:srgbClr val="F1F1F1"/>
                      </a:solidFill>
                      <a:prstDash val="solid"/>
                      <a:round/>
                      <a:headEnd type="none" w="med" len="med"/>
                      <a:tailEnd type="none" w="med" len="med"/>
                    </a:lnB>
                    <a:solidFill>
                      <a:srgbClr val="FFFFFF"/>
                    </a:solidFill>
                  </a:tcPr>
                </a:tc>
                <a:tc>
                  <a:txBody>
                    <a:bodyPr/>
                    <a:lstStyle/>
                    <a:p>
                      <a:pPr algn="l" fontAlgn="t"/>
                      <a:r>
                        <a:rPr lang="pl-PL" sz="1400" b="0" i="0" u="none" strike="noStrike" dirty="0">
                          <a:effectLst/>
                          <a:latin typeface="Merriweather" panose="020B0604020202020204" charset="-18"/>
                        </a:rPr>
                        <a:t>2.95 Å</a:t>
                      </a:r>
                    </a:p>
                  </a:txBody>
                  <a:tcPr marL="90511" marR="90511" marT="45136" marB="45136">
                    <a:lnL w="9525" cap="flat" cmpd="sng" algn="ctr">
                      <a:solidFill>
                        <a:srgbClr val="CCCCCC"/>
                      </a:solidFill>
                      <a:prstDash val="dot"/>
                      <a:round/>
                      <a:headEnd type="none" w="med" len="med"/>
                      <a:tailEnd type="none" w="med" len="med"/>
                    </a:lnL>
                    <a:lnR w="9525" cap="flat" cmpd="sng" algn="ctr">
                      <a:solidFill>
                        <a:srgbClr val="CCCCCC"/>
                      </a:solidFill>
                      <a:prstDash val="dot"/>
                      <a:round/>
                      <a:headEnd type="none" w="med" len="med"/>
                      <a:tailEnd type="none" w="med" len="med"/>
                    </a:lnR>
                    <a:lnT w="9525" cap="flat" cmpd="sng" algn="ctr">
                      <a:solidFill>
                        <a:srgbClr val="F1F1F1"/>
                      </a:solidFill>
                      <a:prstDash val="solid"/>
                      <a:round/>
                      <a:headEnd type="none" w="med" len="med"/>
                      <a:tailEnd type="none" w="med" len="med"/>
                    </a:lnT>
                    <a:lnB w="9525" cap="flat" cmpd="sng" algn="ctr">
                      <a:solidFill>
                        <a:srgbClr val="F1F1F1"/>
                      </a:solidFill>
                      <a:prstDash val="solid"/>
                      <a:round/>
                      <a:headEnd type="none" w="med" len="med"/>
                      <a:tailEnd type="none" w="med" len="med"/>
                    </a:lnB>
                    <a:solidFill>
                      <a:srgbClr val="FFFFFF"/>
                    </a:solidFill>
                  </a:tcPr>
                </a:tc>
                <a:tc>
                  <a:txBody>
                    <a:bodyPr/>
                    <a:lstStyle/>
                    <a:p>
                      <a:pPr algn="l" fontAlgn="t"/>
                      <a:r>
                        <a:rPr lang="pl-PL" sz="1400" b="0" i="0" u="none" strike="noStrike" dirty="0">
                          <a:effectLst/>
                          <a:latin typeface="Merriweather" panose="020B0604020202020204" charset="-18"/>
                        </a:rPr>
                        <a:t>A/B</a:t>
                      </a:r>
                    </a:p>
                  </a:txBody>
                  <a:tcPr marL="90511" marR="90511" marT="45136" marB="45136">
                    <a:lnL w="9525" cap="flat" cmpd="sng" algn="ctr">
                      <a:solidFill>
                        <a:srgbClr val="CCCCCC"/>
                      </a:solidFill>
                      <a:prstDash val="dot"/>
                      <a:round/>
                      <a:headEnd type="none" w="med" len="med"/>
                      <a:tailEnd type="none" w="med" len="med"/>
                    </a:lnL>
                    <a:lnR w="9525" cap="flat" cmpd="sng" algn="ctr">
                      <a:solidFill>
                        <a:srgbClr val="CCCCCC"/>
                      </a:solidFill>
                      <a:prstDash val="dot"/>
                      <a:round/>
                      <a:headEnd type="none" w="med" len="med"/>
                      <a:tailEnd type="none" w="med" len="med"/>
                    </a:lnR>
                    <a:lnT w="9525" cap="flat" cmpd="sng" algn="ctr">
                      <a:solidFill>
                        <a:srgbClr val="F1F1F1"/>
                      </a:solidFill>
                      <a:prstDash val="solid"/>
                      <a:round/>
                      <a:headEnd type="none" w="med" len="med"/>
                      <a:tailEnd type="none" w="med" len="med"/>
                    </a:lnT>
                    <a:lnB w="9525" cap="flat" cmpd="sng" algn="ctr">
                      <a:solidFill>
                        <a:srgbClr val="F1F1F1"/>
                      </a:solidFill>
                      <a:prstDash val="solid"/>
                      <a:round/>
                      <a:headEnd type="none" w="med" len="med"/>
                      <a:tailEnd type="none" w="med" len="med"/>
                    </a:lnB>
                    <a:solidFill>
                      <a:srgbClr val="FFFFFF"/>
                    </a:solidFill>
                  </a:tcPr>
                </a:tc>
                <a:tc>
                  <a:txBody>
                    <a:bodyPr/>
                    <a:lstStyle/>
                    <a:p>
                      <a:pPr algn="l" fontAlgn="t"/>
                      <a:r>
                        <a:rPr lang="pl-PL" sz="1400" b="0" i="0" u="none" strike="noStrike" dirty="0">
                          <a:effectLst/>
                          <a:latin typeface="Merriweather" panose="020B0604020202020204" charset="-18"/>
                        </a:rPr>
                        <a:t>448-723</a:t>
                      </a:r>
                    </a:p>
                  </a:txBody>
                  <a:tcPr marL="90511" marR="90511" marT="45136" marB="45136">
                    <a:lnL w="9525" cap="flat" cmpd="sng" algn="ctr">
                      <a:solidFill>
                        <a:srgbClr val="CCCCCC"/>
                      </a:solidFill>
                      <a:prstDash val="dot"/>
                      <a:round/>
                      <a:headEnd type="none" w="med" len="med"/>
                      <a:tailEnd type="none" w="med" len="med"/>
                    </a:lnL>
                    <a:lnR w="9525" cap="flat" cmpd="sng" algn="ctr">
                      <a:solidFill>
                        <a:srgbClr val="CCCCCC"/>
                      </a:solidFill>
                      <a:prstDash val="dot"/>
                      <a:round/>
                      <a:headEnd type="none" w="med" len="med"/>
                      <a:tailEnd type="none" w="med" len="med"/>
                    </a:lnR>
                    <a:lnT w="9525" cap="flat" cmpd="sng" algn="ctr">
                      <a:solidFill>
                        <a:srgbClr val="F1F1F1"/>
                      </a:solidFill>
                      <a:prstDash val="solid"/>
                      <a:round/>
                      <a:headEnd type="none" w="med" len="med"/>
                      <a:tailEnd type="none" w="med" len="med"/>
                    </a:lnT>
                    <a:lnB w="9525" cap="flat" cmpd="sng" algn="ctr">
                      <a:solidFill>
                        <a:srgbClr val="F1F1F1"/>
                      </a:solidFill>
                      <a:prstDash val="solid"/>
                      <a:round/>
                      <a:headEnd type="none" w="med" len="med"/>
                      <a:tailEnd type="none" w="med" len="med"/>
                    </a:lnB>
                    <a:solidFill>
                      <a:srgbClr val="FFFFFF"/>
                    </a:solidFill>
                  </a:tcPr>
                </a:tc>
              </a:tr>
            </a:tbl>
          </a:graphicData>
        </a:graphic>
      </p:graphicFrame>
      <p:sp>
        <p:nvSpPr>
          <p:cNvPr id="25620" name="pole tekstowe 5"/>
          <p:cNvSpPr txBox="1">
            <a:spLocks noChangeArrowheads="1"/>
          </p:cNvSpPr>
          <p:nvPr/>
        </p:nvSpPr>
        <p:spPr bwMode="auto">
          <a:xfrm>
            <a:off x="319088" y="5516563"/>
            <a:ext cx="39544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t" hangingPunct="1">
              <a:spcBef>
                <a:spcPct val="0"/>
              </a:spcBef>
              <a:buFontTx/>
              <a:buNone/>
            </a:pPr>
            <a:r>
              <a:rPr lang="pl-PL" altLang="pl-PL" sz="1800">
                <a:solidFill>
                  <a:srgbClr val="0070C0"/>
                </a:solidFill>
                <a:latin typeface="Merriweather"/>
              </a:rPr>
              <a:t>Serine/threonine-protein kinase B-raf</a:t>
            </a:r>
          </a:p>
        </p:txBody>
      </p:sp>
      <p:sp>
        <p:nvSpPr>
          <p:cNvPr id="25621" name="Tytuł 4"/>
          <p:cNvSpPr txBox="1">
            <a:spLocks/>
          </p:cNvSpPr>
          <p:nvPr/>
        </p:nvSpPr>
        <p:spPr bwMode="auto">
          <a:xfrm>
            <a:off x="134939" y="116632"/>
            <a:ext cx="8897936" cy="935881"/>
          </a:xfrm>
          <a:prstGeom prst="rect">
            <a:avLst/>
          </a:prstGeom>
        </p:spPr>
        <p:txBody>
          <a:bodyPr vert="horz" lIns="91440" tIns="45720" rIns="91440" bIns="45720" rtlCol="0" anchor="ctr">
            <a:noAutofit/>
          </a:bodyPr>
          <a:lstStyle>
            <a:defPPr>
              <a:defRPr lang="pl-PL"/>
            </a:defPPr>
            <a:lvl1pPr algn="ctr">
              <a:spcBef>
                <a:spcPct val="0"/>
              </a:spcBef>
              <a:buNone/>
              <a:defRPr sz="4000">
                <a:solidFill>
                  <a:schemeClr val="tx2"/>
                </a:solidFill>
                <a:latin typeface="+mj-lt"/>
                <a:ea typeface="+mj-ea"/>
                <a:cs typeface="+mj-c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r>
              <a:rPr lang="pl-PL" altLang="pl-PL" dirty="0"/>
              <a:t>BRAF </a:t>
            </a:r>
            <a:r>
              <a:rPr lang="pl-PL" altLang="pl-PL" dirty="0" err="1"/>
              <a:t>mutations</a:t>
            </a:r>
            <a:r>
              <a:rPr lang="pl-PL" altLang="pl-PL" dirty="0"/>
              <a:t> in melanoma - </a:t>
            </a:r>
            <a:r>
              <a:rPr lang="pl-PL" altLang="pl-PL" dirty="0" err="1"/>
              <a:t>trancript</a:t>
            </a:r>
            <a:endParaRPr lang="pl-PL" altLang="pl-PL" dirty="0"/>
          </a:p>
        </p:txBody>
      </p:sp>
      <p:sp>
        <p:nvSpPr>
          <p:cNvPr id="25622" name="pole tekstowe 5"/>
          <p:cNvSpPr txBox="1">
            <a:spLocks noChangeArrowheads="1"/>
          </p:cNvSpPr>
          <p:nvPr/>
        </p:nvSpPr>
        <p:spPr bwMode="auto">
          <a:xfrm>
            <a:off x="6237288" y="6524625"/>
            <a:ext cx="2814637"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pl-PL" altLang="pl-PL" sz="900">
                <a:hlinkClick r:id="rId7"/>
              </a:rPr>
              <a:t>https://cancer.sanger.ac.uk/cosmic3d/protein/BRAF</a:t>
            </a:r>
            <a:endParaRPr lang="pl-PL" altLang="pl-PL" sz="900"/>
          </a:p>
        </p:txBody>
      </p:sp>
      <p:pic>
        <p:nvPicPr>
          <p:cNvPr id="25623" name="Picture 27" descr="C:\Users\EWA\Uniwersytet Jagielloński\OneDrive - Uniwersytet Jagielloński\PREZENTACJE\Fundamental Applied Subatomic Physics\COSMIC 3D missense mutation frequency scale.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60925" y="5859463"/>
            <a:ext cx="4230688" cy="59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4064920"/>
      </p:ext>
    </p:extLst>
  </p:cSld>
  <p:clrMapOvr>
    <a:masterClrMapping/>
  </p:clrMapOvr>
  <p:transition spd="slow">
    <p:push dir="u"/>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An external file that holds a picture, illustration, etc.&#10;Object name is jcm-08-00368-g00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51920" y="1522387"/>
            <a:ext cx="5300394" cy="326618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Znalezione obrazy dla zapytania braf gene melanom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296" y="1522386"/>
            <a:ext cx="3876216" cy="3875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Google Shape;140;p25"/>
          <p:cNvSpPr txBox="1">
            <a:spLocks/>
          </p:cNvSpPr>
          <p:nvPr/>
        </p:nvSpPr>
        <p:spPr bwMode="auto">
          <a:xfrm>
            <a:off x="0" y="116632"/>
            <a:ext cx="9036496" cy="1393542"/>
          </a:xfrm>
          <a:prstGeom prst="rect">
            <a:avLst/>
          </a:prstGeom>
          <a:extLst/>
        </p:spPr>
        <p:txBody>
          <a:bodyPr vert="horz" lIns="91440" tIns="45720" rIns="91440" bIns="45720" rtlCol="0" anchor="ctr">
            <a:noAutofit/>
          </a:bodyPr>
          <a:lstStyle>
            <a:defPPr>
              <a:defRPr lang="pl-PL"/>
            </a:defPPr>
            <a:lvl1pPr algn="ctr">
              <a:spcBef>
                <a:spcPct val="0"/>
              </a:spcBef>
              <a:buNone/>
              <a:defRPr sz="3200">
                <a:solidFill>
                  <a:schemeClr val="tx2"/>
                </a:solidFill>
                <a:latin typeface="+mj-lt"/>
                <a:ea typeface="+mj-ea"/>
                <a:cs typeface="+mj-c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r>
              <a:rPr lang="en-US" altLang="pl-PL" sz="2800" dirty="0"/>
              <a:t>Targeted Therapy for Melanoma Skin Cancer</a:t>
            </a:r>
            <a:endParaRPr lang="pl-PL" altLang="pl-PL" sz="2800" dirty="0"/>
          </a:p>
          <a:p>
            <a:r>
              <a:rPr lang="en-US" sz="2800" dirty="0"/>
              <a:t>Twenty interventions that most often appeared in the ICTRP database from 1971 to 2018</a:t>
            </a:r>
            <a:endParaRPr lang="en-US" altLang="pl-PL" sz="2800" dirty="0"/>
          </a:p>
        </p:txBody>
      </p:sp>
      <p:pic>
        <p:nvPicPr>
          <p:cNvPr id="1032" name="Picture 8" descr="https://smart.servier.com/wp-content/uploads/2016/10/IgG2-522x680.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666462">
            <a:off x="4106430" y="4868721"/>
            <a:ext cx="823636" cy="1072936"/>
          </a:xfrm>
          <a:prstGeom prst="rect">
            <a:avLst/>
          </a:prstGeom>
          <a:noFill/>
          <a:extLst>
            <a:ext uri="{909E8E84-426E-40DD-AFC4-6F175D3DCCD1}">
              <a14:hiddenFill xmlns:a14="http://schemas.microsoft.com/office/drawing/2010/main">
                <a:solidFill>
                  <a:srgbClr val="FFFFFF"/>
                </a:solidFill>
              </a14:hiddenFill>
            </a:ext>
          </a:extLst>
        </p:spPr>
      </p:pic>
      <p:sp>
        <p:nvSpPr>
          <p:cNvPr id="8" name="pole tekstowe 7"/>
          <p:cNvSpPr txBox="1"/>
          <p:nvPr/>
        </p:nvSpPr>
        <p:spPr>
          <a:xfrm>
            <a:off x="5220072" y="6457564"/>
            <a:ext cx="3666388" cy="307777"/>
          </a:xfrm>
          <a:prstGeom prst="rect">
            <a:avLst/>
          </a:prstGeom>
          <a:noFill/>
        </p:spPr>
        <p:txBody>
          <a:bodyPr wrap="none" rtlCol="0">
            <a:spAutoFit/>
          </a:bodyPr>
          <a:lstStyle>
            <a:defPPr>
              <a:defRPr lang="pl-PL"/>
            </a:defPPr>
            <a:lvl1pPr>
              <a:defRPr sz="1400"/>
            </a:lvl1pPr>
          </a:lstStyle>
          <a:p>
            <a:r>
              <a:rPr lang="pl-PL" dirty="0"/>
              <a:t>Wróbel S et al. J </a:t>
            </a:r>
            <a:r>
              <a:rPr lang="pl-PL" dirty="0" err="1"/>
              <a:t>Clin</a:t>
            </a:r>
            <a:r>
              <a:rPr lang="pl-PL" dirty="0"/>
              <a:t> Med. 2019 Mar 15;8(3).</a:t>
            </a:r>
          </a:p>
        </p:txBody>
      </p:sp>
      <p:grpSp>
        <p:nvGrpSpPr>
          <p:cNvPr id="5" name="Grupa 4"/>
          <p:cNvGrpSpPr/>
          <p:nvPr/>
        </p:nvGrpSpPr>
        <p:grpSpPr>
          <a:xfrm>
            <a:off x="5084994" y="5114572"/>
            <a:ext cx="1059906" cy="964217"/>
            <a:chOff x="1619672" y="5596681"/>
            <a:chExt cx="1059906" cy="964217"/>
          </a:xfrm>
        </p:grpSpPr>
        <p:pic>
          <p:nvPicPr>
            <p:cNvPr id="5122" name="Picture 2" descr="https://smart.servier.com/wp-content/uploads/2016/10/Proteine1_1.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74110" y="5596681"/>
              <a:ext cx="1005467" cy="964217"/>
            </a:xfrm>
            <a:prstGeom prst="rect">
              <a:avLst/>
            </a:prstGeom>
            <a:noFill/>
            <a:extLst>
              <a:ext uri="{909E8E84-426E-40DD-AFC4-6F175D3DCCD1}">
                <a14:hiddenFill xmlns:a14="http://schemas.microsoft.com/office/drawing/2010/main">
                  <a:solidFill>
                    <a:srgbClr val="FFFFFF"/>
                  </a:solidFill>
                </a14:hiddenFill>
              </a:ext>
            </a:extLst>
          </p:spPr>
        </p:pic>
        <p:sp>
          <p:nvSpPr>
            <p:cNvPr id="2" name="pole tekstowe 1"/>
            <p:cNvSpPr txBox="1"/>
            <p:nvPr/>
          </p:nvSpPr>
          <p:spPr>
            <a:xfrm>
              <a:off x="1619672" y="5857310"/>
              <a:ext cx="1059906" cy="369332"/>
            </a:xfrm>
            <a:prstGeom prst="rect">
              <a:avLst/>
            </a:prstGeom>
            <a:noFill/>
          </p:spPr>
          <p:txBody>
            <a:bodyPr wrap="none" rtlCol="0">
              <a:spAutoFit/>
            </a:bodyPr>
            <a:lstStyle/>
            <a:p>
              <a:r>
                <a:rPr lang="pl-PL" dirty="0">
                  <a:solidFill>
                    <a:srgbClr val="FFFF00"/>
                  </a:solidFill>
                </a:rPr>
                <a:t> CTLA-4</a:t>
              </a:r>
            </a:p>
          </p:txBody>
        </p:sp>
      </p:grpSp>
      <p:grpSp>
        <p:nvGrpSpPr>
          <p:cNvPr id="4" name="Grupa 3"/>
          <p:cNvGrpSpPr/>
          <p:nvPr/>
        </p:nvGrpSpPr>
        <p:grpSpPr>
          <a:xfrm>
            <a:off x="6261178" y="4937425"/>
            <a:ext cx="1584176" cy="1448504"/>
            <a:chOff x="5868144" y="4923690"/>
            <a:chExt cx="1584176" cy="1448504"/>
          </a:xfrm>
        </p:grpSpPr>
        <p:pic>
          <p:nvPicPr>
            <p:cNvPr id="1034" name="Picture 10" descr="https://smart.servier.com/wp-content/uploads/2016/10/lymphocyte3.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868144" y="4923690"/>
              <a:ext cx="1584176" cy="1448504"/>
            </a:xfrm>
            <a:prstGeom prst="rect">
              <a:avLst/>
            </a:prstGeom>
            <a:noFill/>
            <a:extLst>
              <a:ext uri="{909E8E84-426E-40DD-AFC4-6F175D3DCCD1}">
                <a14:hiddenFill xmlns:a14="http://schemas.microsoft.com/office/drawing/2010/main">
                  <a:solidFill>
                    <a:srgbClr val="FFFFFF"/>
                  </a:solidFill>
                </a14:hiddenFill>
              </a:ext>
            </a:extLst>
          </p:spPr>
        </p:pic>
        <p:sp>
          <p:nvSpPr>
            <p:cNvPr id="3" name="pole tekstowe 2"/>
            <p:cNvSpPr txBox="1"/>
            <p:nvPr/>
          </p:nvSpPr>
          <p:spPr>
            <a:xfrm>
              <a:off x="6294587" y="5292345"/>
              <a:ext cx="768159" cy="369332"/>
            </a:xfrm>
            <a:prstGeom prst="rect">
              <a:avLst/>
            </a:prstGeom>
            <a:noFill/>
          </p:spPr>
          <p:txBody>
            <a:bodyPr wrap="none" rtlCol="0">
              <a:spAutoFit/>
            </a:bodyPr>
            <a:lstStyle/>
            <a:p>
              <a:r>
                <a:rPr lang="pl-PL" b="1" dirty="0" smtClean="0">
                  <a:solidFill>
                    <a:schemeClr val="accent5"/>
                  </a:solidFill>
                </a:rPr>
                <a:t>T </a:t>
              </a:r>
              <a:r>
                <a:rPr lang="pl-PL" b="1" dirty="0" err="1" smtClean="0">
                  <a:solidFill>
                    <a:schemeClr val="accent5"/>
                  </a:solidFill>
                </a:rPr>
                <a:t>cell</a:t>
              </a:r>
              <a:endParaRPr lang="pl-PL" b="1" dirty="0">
                <a:solidFill>
                  <a:schemeClr val="accent5"/>
                </a:solidFill>
              </a:endParaRPr>
            </a:p>
          </p:txBody>
        </p:sp>
      </p:grpSp>
    </p:spTree>
    <p:extLst>
      <p:ext uri="{BB962C8B-B14F-4D97-AF65-F5344CB8AC3E}">
        <p14:creationId xmlns:p14="http://schemas.microsoft.com/office/powerpoint/2010/main" val="2100910642"/>
      </p:ext>
    </p:extLst>
  </p:cSld>
  <p:clrMapOvr>
    <a:masterClrMapping/>
  </p:clrMapOvr>
  <p:transition spd="slow">
    <p:push dir="u"/>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tekstu 2"/>
          <p:cNvSpPr>
            <a:spLocks noGrp="1"/>
          </p:cNvSpPr>
          <p:nvPr>
            <p:ph type="body" idx="1"/>
          </p:nvPr>
        </p:nvSpPr>
        <p:spPr>
          <a:xfrm>
            <a:off x="699248" y="3767316"/>
            <a:ext cx="7734747" cy="2253972"/>
          </a:xfrm>
        </p:spPr>
        <p:txBody>
          <a:bodyPr vert="horz" lIns="91440" tIns="45720" rIns="91440" bIns="45720" rtlCol="0" anchor="t">
            <a:noAutofit/>
          </a:bodyPr>
          <a:lstStyle/>
          <a:p>
            <a:r>
              <a:rPr lang="pl-PL" sz="2800" dirty="0" err="1" smtClean="0"/>
              <a:t>Genotypic</a:t>
            </a:r>
            <a:r>
              <a:rPr lang="pl-PL" sz="2800" dirty="0" smtClean="0"/>
              <a:t> </a:t>
            </a:r>
            <a:r>
              <a:rPr lang="pl-PL" sz="2800" dirty="0" err="1" smtClean="0"/>
              <a:t>similarities</a:t>
            </a:r>
            <a:r>
              <a:rPr lang="pl-PL" sz="2800" dirty="0" smtClean="0"/>
              <a:t> </a:t>
            </a:r>
            <a:r>
              <a:rPr lang="pl-PL" sz="2800" dirty="0" err="1" smtClean="0"/>
              <a:t>between</a:t>
            </a:r>
            <a:r>
              <a:rPr lang="pl-PL" sz="2800" dirty="0" smtClean="0"/>
              <a:t> </a:t>
            </a:r>
            <a:r>
              <a:rPr lang="pl-PL" sz="2800" dirty="0"/>
              <a:t>WM-115 and WM-266 </a:t>
            </a:r>
            <a:r>
              <a:rPr lang="pl-PL" sz="2800" dirty="0" err="1"/>
              <a:t>treat</a:t>
            </a:r>
            <a:r>
              <a:rPr lang="pl-PL" sz="2800" dirty="0"/>
              <a:t>:</a:t>
            </a:r>
          </a:p>
          <a:p>
            <a:r>
              <a:rPr lang="pl-PL" sz="2800" dirty="0" smtClean="0"/>
              <a:t>97</a:t>
            </a:r>
            <a:r>
              <a:rPr lang="pl-PL" sz="2800" dirty="0"/>
              <a:t>% </a:t>
            </a:r>
            <a:r>
              <a:rPr lang="pl-PL" sz="2800" dirty="0" err="1"/>
              <a:t>corelations</a:t>
            </a:r>
            <a:r>
              <a:rPr lang="pl-PL" sz="2800" dirty="0"/>
              <a:t> in </a:t>
            </a:r>
            <a:r>
              <a:rPr lang="pl-PL" sz="2800" dirty="0" err="1"/>
              <a:t>gene</a:t>
            </a:r>
            <a:r>
              <a:rPr lang="pl-PL" sz="2800" dirty="0"/>
              <a:t> </a:t>
            </a:r>
            <a:r>
              <a:rPr lang="pl-PL" sz="2800" dirty="0" err="1"/>
              <a:t>mutations</a:t>
            </a:r>
            <a:endParaRPr lang="pl-PL" sz="2800" dirty="0"/>
          </a:p>
          <a:p>
            <a:r>
              <a:rPr lang="pl-PL" sz="2800" dirty="0" err="1"/>
              <a:t>Shared</a:t>
            </a:r>
            <a:r>
              <a:rPr lang="pl-PL" sz="2800" dirty="0"/>
              <a:t> </a:t>
            </a:r>
            <a:r>
              <a:rPr lang="pl-PL" sz="2800" dirty="0" err="1" smtClean="0"/>
              <a:t>mutations</a:t>
            </a:r>
            <a:r>
              <a:rPr lang="pl-PL" sz="2800" dirty="0" smtClean="0"/>
              <a:t>  </a:t>
            </a:r>
            <a:r>
              <a:rPr lang="pl-PL" sz="2800" dirty="0"/>
              <a:t>in the </a:t>
            </a:r>
            <a:r>
              <a:rPr lang="pl-PL" sz="2800" dirty="0" err="1"/>
              <a:t>crutial</a:t>
            </a:r>
            <a:r>
              <a:rPr lang="pl-PL" sz="2800" dirty="0"/>
              <a:t> </a:t>
            </a:r>
            <a:r>
              <a:rPr lang="pl-PL" sz="2800" dirty="0" err="1"/>
              <a:t>gene</a:t>
            </a:r>
            <a:r>
              <a:rPr lang="pl-PL" sz="2800" dirty="0"/>
              <a:t> (BRAF) </a:t>
            </a:r>
          </a:p>
        </p:txBody>
      </p:sp>
      <p:sp>
        <p:nvSpPr>
          <p:cNvPr id="4" name="Tytuł 1"/>
          <p:cNvSpPr>
            <a:spLocks noGrp="1"/>
          </p:cNvSpPr>
          <p:nvPr>
            <p:ph type="title"/>
          </p:nvPr>
        </p:nvSpPr>
        <p:spPr/>
        <p:txBody>
          <a:bodyPr/>
          <a:lstStyle/>
          <a:p>
            <a:r>
              <a:rPr lang="pl-PL" dirty="0" smtClean="0"/>
              <a:t>It </a:t>
            </a:r>
            <a:r>
              <a:rPr lang="pl-PL" dirty="0" err="1" smtClean="0"/>
              <a:t>is</a:t>
            </a:r>
            <a:r>
              <a:rPr lang="pl-PL" dirty="0" smtClean="0"/>
              <a:t> </a:t>
            </a:r>
            <a:r>
              <a:rPr lang="pl-PL" dirty="0" err="1" smtClean="0"/>
              <a:t>important</a:t>
            </a:r>
            <a:r>
              <a:rPr lang="pl-PL" dirty="0" smtClean="0"/>
              <a:t> to </a:t>
            </a:r>
            <a:r>
              <a:rPr lang="pl-PL" dirty="0" err="1" smtClean="0"/>
              <a:t>know</a:t>
            </a:r>
            <a:r>
              <a:rPr lang="pl-PL" dirty="0" smtClean="0"/>
              <a:t> the </a:t>
            </a:r>
            <a:r>
              <a:rPr lang="pl-PL" dirty="0" err="1" smtClean="0"/>
              <a:t>genotype</a:t>
            </a:r>
            <a:r>
              <a:rPr lang="pl-PL" dirty="0" smtClean="0"/>
              <a:t> of a </a:t>
            </a:r>
            <a:r>
              <a:rPr lang="pl-PL" dirty="0" err="1" smtClean="0"/>
              <a:t>spheroid</a:t>
            </a:r>
            <a:r>
              <a:rPr lang="pl-PL" dirty="0" smtClean="0"/>
              <a:t> model</a:t>
            </a:r>
            <a:endParaRPr lang="pl-PL" dirty="0"/>
          </a:p>
        </p:txBody>
      </p:sp>
    </p:spTree>
    <p:extLst>
      <p:ext uri="{BB962C8B-B14F-4D97-AF65-F5344CB8AC3E}">
        <p14:creationId xmlns:p14="http://schemas.microsoft.com/office/powerpoint/2010/main" val="4260937688"/>
      </p:ext>
    </p:extLst>
  </p:cSld>
  <p:clrMapOvr>
    <a:masterClrMapping/>
  </p:clrMapOvr>
  <p:transition spd="slow">
    <p:push dir="u"/>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txBox="1">
            <a:spLocks/>
          </p:cNvSpPr>
          <p:nvPr/>
        </p:nvSpPr>
        <p:spPr>
          <a:xfrm>
            <a:off x="251520" y="103955"/>
            <a:ext cx="8604448" cy="85968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54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pl-PL" altLang="pl-PL" sz="4400" dirty="0" smtClean="0"/>
              <a:t>Melanoma </a:t>
            </a:r>
            <a:r>
              <a:rPr lang="pl-PL" altLang="pl-PL" sz="4400" dirty="0" err="1" smtClean="0"/>
              <a:t>spheroids</a:t>
            </a:r>
            <a:r>
              <a:rPr lang="pl-PL" altLang="pl-PL" sz="4400" dirty="0" smtClean="0"/>
              <a:t> - 3D model</a:t>
            </a:r>
            <a:endParaRPr lang="pl-PL" altLang="pl-PL" sz="4400" dirty="0"/>
          </a:p>
        </p:txBody>
      </p:sp>
      <p:pic>
        <p:nvPicPr>
          <p:cNvPr id="3" name="Obraz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4454" y="1628800"/>
            <a:ext cx="2784309" cy="2088232"/>
          </a:xfrm>
          <a:prstGeom prst="rect">
            <a:avLst/>
          </a:prstGeom>
        </p:spPr>
      </p:pic>
      <p:pic>
        <p:nvPicPr>
          <p:cNvPr id="4" name="Obraz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18777" y="1628800"/>
            <a:ext cx="2784309" cy="2088232"/>
          </a:xfrm>
          <a:prstGeom prst="rect">
            <a:avLst/>
          </a:prstGeom>
        </p:spPr>
      </p:pic>
      <p:pic>
        <p:nvPicPr>
          <p:cNvPr id="5" name="Obraz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95108" y="1628800"/>
            <a:ext cx="2784310" cy="2088232"/>
          </a:xfrm>
          <a:prstGeom prst="rect">
            <a:avLst/>
          </a:prstGeom>
        </p:spPr>
      </p:pic>
      <p:pic>
        <p:nvPicPr>
          <p:cNvPr id="6" name="Obraz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4079" y="3996692"/>
            <a:ext cx="2724237" cy="2043177"/>
          </a:xfrm>
          <a:prstGeom prst="rect">
            <a:avLst/>
          </a:prstGeom>
        </p:spPr>
      </p:pic>
      <p:pic>
        <p:nvPicPr>
          <p:cNvPr id="7" name="Obraz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17988" y="4005064"/>
            <a:ext cx="2764652" cy="2073489"/>
          </a:xfrm>
          <a:prstGeom prst="rect">
            <a:avLst/>
          </a:prstGeom>
        </p:spPr>
      </p:pic>
      <p:pic>
        <p:nvPicPr>
          <p:cNvPr id="8" name="Obraz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174662" y="4005063"/>
            <a:ext cx="2784310" cy="2088233"/>
          </a:xfrm>
          <a:prstGeom prst="rect">
            <a:avLst/>
          </a:prstGeom>
        </p:spPr>
      </p:pic>
      <p:sp>
        <p:nvSpPr>
          <p:cNvPr id="9" name="pole tekstowe 8"/>
          <p:cNvSpPr txBox="1"/>
          <p:nvPr/>
        </p:nvSpPr>
        <p:spPr>
          <a:xfrm>
            <a:off x="4129068" y="1105580"/>
            <a:ext cx="963725" cy="523220"/>
          </a:xfrm>
          <a:prstGeom prst="rect">
            <a:avLst/>
          </a:prstGeom>
          <a:noFill/>
        </p:spPr>
        <p:txBody>
          <a:bodyPr wrap="none" rtlCol="0">
            <a:spAutoFit/>
          </a:bodyPr>
          <a:lstStyle/>
          <a:p>
            <a:r>
              <a:rPr lang="pl-PL" sz="2800" b="1" dirty="0" smtClean="0">
                <a:solidFill>
                  <a:srgbClr val="00B050"/>
                </a:solidFill>
              </a:rPr>
              <a:t>FDA</a:t>
            </a:r>
            <a:endParaRPr lang="pl-PL" sz="2800" b="1" dirty="0">
              <a:solidFill>
                <a:srgbClr val="00B050"/>
              </a:solidFill>
            </a:endParaRPr>
          </a:p>
        </p:txBody>
      </p:sp>
      <p:sp>
        <p:nvSpPr>
          <p:cNvPr id="10" name="pole tekstowe 9"/>
          <p:cNvSpPr txBox="1"/>
          <p:nvPr/>
        </p:nvSpPr>
        <p:spPr>
          <a:xfrm>
            <a:off x="7057503" y="6280509"/>
            <a:ext cx="1258678" cy="400110"/>
          </a:xfrm>
          <a:prstGeom prst="rect">
            <a:avLst/>
          </a:prstGeom>
          <a:noFill/>
        </p:spPr>
        <p:txBody>
          <a:bodyPr wrap="none" rtlCol="0">
            <a:spAutoFit/>
          </a:bodyPr>
          <a:lstStyle/>
          <a:p>
            <a:r>
              <a:rPr lang="pl-PL" sz="2000" dirty="0" smtClean="0"/>
              <a:t>1500 </a:t>
            </a:r>
            <a:r>
              <a:rPr lang="pl-PL" sz="2000" dirty="0" err="1" smtClean="0"/>
              <a:t>cells</a:t>
            </a:r>
            <a:endParaRPr lang="pl-PL" sz="2000" dirty="0"/>
          </a:p>
        </p:txBody>
      </p:sp>
      <p:sp>
        <p:nvSpPr>
          <p:cNvPr id="11" name="pole tekstowe 10"/>
          <p:cNvSpPr txBox="1"/>
          <p:nvPr/>
        </p:nvSpPr>
        <p:spPr>
          <a:xfrm>
            <a:off x="1086858" y="6280509"/>
            <a:ext cx="1258678" cy="400110"/>
          </a:xfrm>
          <a:prstGeom prst="rect">
            <a:avLst/>
          </a:prstGeom>
          <a:noFill/>
        </p:spPr>
        <p:txBody>
          <a:bodyPr wrap="none" rtlCol="0">
            <a:spAutoFit/>
          </a:bodyPr>
          <a:lstStyle/>
          <a:p>
            <a:r>
              <a:rPr lang="pl-PL" sz="2000" dirty="0" smtClean="0"/>
              <a:t>1500 </a:t>
            </a:r>
            <a:r>
              <a:rPr lang="pl-PL" sz="2000" dirty="0" err="1" smtClean="0"/>
              <a:t>cells</a:t>
            </a:r>
            <a:endParaRPr lang="pl-PL" sz="2000" dirty="0"/>
          </a:p>
        </p:txBody>
      </p:sp>
      <p:sp>
        <p:nvSpPr>
          <p:cNvPr id="12" name="pole tekstowe 11"/>
          <p:cNvSpPr txBox="1"/>
          <p:nvPr/>
        </p:nvSpPr>
        <p:spPr>
          <a:xfrm>
            <a:off x="3970975" y="6280509"/>
            <a:ext cx="1258678" cy="400110"/>
          </a:xfrm>
          <a:prstGeom prst="rect">
            <a:avLst/>
          </a:prstGeom>
          <a:noFill/>
        </p:spPr>
        <p:txBody>
          <a:bodyPr wrap="none" rtlCol="0">
            <a:spAutoFit/>
          </a:bodyPr>
          <a:lstStyle/>
          <a:p>
            <a:r>
              <a:rPr lang="pl-PL" sz="2000" dirty="0" smtClean="0"/>
              <a:t>1500 </a:t>
            </a:r>
            <a:r>
              <a:rPr lang="pl-PL" sz="2000" dirty="0" err="1" smtClean="0"/>
              <a:t>cells</a:t>
            </a:r>
            <a:endParaRPr lang="pl-PL" sz="2000" dirty="0"/>
          </a:p>
        </p:txBody>
      </p:sp>
      <p:sp>
        <p:nvSpPr>
          <p:cNvPr id="13" name="pole tekstowe 12"/>
          <p:cNvSpPr txBox="1"/>
          <p:nvPr/>
        </p:nvSpPr>
        <p:spPr>
          <a:xfrm>
            <a:off x="7105400" y="1105580"/>
            <a:ext cx="543739" cy="523220"/>
          </a:xfrm>
          <a:prstGeom prst="rect">
            <a:avLst/>
          </a:prstGeom>
          <a:noFill/>
        </p:spPr>
        <p:txBody>
          <a:bodyPr wrap="none" rtlCol="0">
            <a:spAutoFit/>
          </a:bodyPr>
          <a:lstStyle/>
          <a:p>
            <a:r>
              <a:rPr lang="pl-PL" sz="2800" b="1" dirty="0" smtClean="0">
                <a:solidFill>
                  <a:srgbClr val="FF0000"/>
                </a:solidFill>
              </a:rPr>
              <a:t>PI</a:t>
            </a:r>
            <a:endParaRPr lang="pl-PL" sz="2800" b="1" dirty="0">
              <a:solidFill>
                <a:srgbClr val="FF0000"/>
              </a:solidFill>
            </a:endParaRPr>
          </a:p>
        </p:txBody>
      </p:sp>
      <p:sp>
        <p:nvSpPr>
          <p:cNvPr id="14" name="pole tekstowe 13"/>
          <p:cNvSpPr txBox="1"/>
          <p:nvPr/>
        </p:nvSpPr>
        <p:spPr>
          <a:xfrm>
            <a:off x="1264820" y="1104776"/>
            <a:ext cx="883575" cy="523220"/>
          </a:xfrm>
          <a:prstGeom prst="rect">
            <a:avLst/>
          </a:prstGeom>
          <a:noFill/>
        </p:spPr>
        <p:txBody>
          <a:bodyPr wrap="none" rtlCol="0">
            <a:spAutoFit/>
          </a:bodyPr>
          <a:lstStyle/>
          <a:p>
            <a:r>
              <a:rPr lang="pl-PL" sz="2800" b="1" dirty="0" err="1" smtClean="0"/>
              <a:t>CPh</a:t>
            </a:r>
            <a:endParaRPr lang="pl-PL" sz="2800" b="1" dirty="0"/>
          </a:p>
        </p:txBody>
      </p:sp>
      <p:cxnSp>
        <p:nvCxnSpPr>
          <p:cNvPr id="16" name="Łącznik prostoliniowy 15"/>
          <p:cNvCxnSpPr/>
          <p:nvPr/>
        </p:nvCxnSpPr>
        <p:spPr>
          <a:xfrm>
            <a:off x="1043608" y="5003071"/>
            <a:ext cx="1512168" cy="0"/>
          </a:xfrm>
          <a:prstGeom prst="line">
            <a:avLst/>
          </a:prstGeom>
          <a:ln w="28575">
            <a:headEnd type="triangle"/>
            <a:tailEnd type="triangle"/>
          </a:ln>
        </p:spPr>
        <p:style>
          <a:lnRef idx="1">
            <a:schemeClr val="accent1"/>
          </a:lnRef>
          <a:fillRef idx="0">
            <a:schemeClr val="accent1"/>
          </a:fillRef>
          <a:effectRef idx="0">
            <a:schemeClr val="accent1"/>
          </a:effectRef>
          <a:fontRef idx="minor">
            <a:schemeClr val="tx1"/>
          </a:fontRef>
        </p:style>
      </p:cxnSp>
      <p:sp>
        <p:nvSpPr>
          <p:cNvPr id="18" name="pole tekstowe 17"/>
          <p:cNvSpPr txBox="1"/>
          <p:nvPr/>
        </p:nvSpPr>
        <p:spPr>
          <a:xfrm>
            <a:off x="1341874" y="4648948"/>
            <a:ext cx="925253" cy="369332"/>
          </a:xfrm>
          <a:prstGeom prst="rect">
            <a:avLst/>
          </a:prstGeom>
          <a:noFill/>
        </p:spPr>
        <p:txBody>
          <a:bodyPr wrap="none" rtlCol="0">
            <a:spAutoFit/>
          </a:bodyPr>
          <a:lstStyle/>
          <a:p>
            <a:r>
              <a:rPr lang="pl-PL" b="1" dirty="0">
                <a:solidFill>
                  <a:schemeClr val="accent5">
                    <a:lumMod val="75000"/>
                  </a:schemeClr>
                </a:solidFill>
              </a:rPr>
              <a:t>2</a:t>
            </a:r>
            <a:r>
              <a:rPr lang="pl-PL" b="1" dirty="0" smtClean="0">
                <a:solidFill>
                  <a:schemeClr val="accent5">
                    <a:lumMod val="75000"/>
                  </a:schemeClr>
                </a:solidFill>
              </a:rPr>
              <a:t>50 </a:t>
            </a:r>
            <a:r>
              <a:rPr lang="el-GR" b="1" dirty="0" smtClean="0">
                <a:solidFill>
                  <a:schemeClr val="accent5">
                    <a:lumMod val="75000"/>
                  </a:schemeClr>
                </a:solidFill>
              </a:rPr>
              <a:t>μ</a:t>
            </a:r>
            <a:r>
              <a:rPr lang="pl-PL" b="1" dirty="0" smtClean="0">
                <a:solidFill>
                  <a:schemeClr val="accent5">
                    <a:lumMod val="75000"/>
                  </a:schemeClr>
                </a:solidFill>
              </a:rPr>
              <a:t>m</a:t>
            </a:r>
            <a:endParaRPr lang="pl-PL" b="1" dirty="0">
              <a:solidFill>
                <a:schemeClr val="accent5">
                  <a:lumMod val="75000"/>
                </a:schemeClr>
              </a:solidFill>
            </a:endParaRPr>
          </a:p>
        </p:txBody>
      </p:sp>
      <p:cxnSp>
        <p:nvCxnSpPr>
          <p:cNvPr id="19" name="Łącznik prostoliniowy 18"/>
          <p:cNvCxnSpPr/>
          <p:nvPr/>
        </p:nvCxnSpPr>
        <p:spPr>
          <a:xfrm>
            <a:off x="855028" y="2558987"/>
            <a:ext cx="1512168" cy="0"/>
          </a:xfrm>
          <a:prstGeom prst="line">
            <a:avLst/>
          </a:prstGeom>
          <a:ln w="28575">
            <a:headEnd type="triangle"/>
            <a:tailEnd type="triangle"/>
          </a:ln>
        </p:spPr>
        <p:style>
          <a:lnRef idx="1">
            <a:schemeClr val="accent1"/>
          </a:lnRef>
          <a:fillRef idx="0">
            <a:schemeClr val="accent1"/>
          </a:fillRef>
          <a:effectRef idx="0">
            <a:schemeClr val="accent1"/>
          </a:effectRef>
          <a:fontRef idx="minor">
            <a:schemeClr val="tx1"/>
          </a:fontRef>
        </p:style>
      </p:cxnSp>
      <p:sp>
        <p:nvSpPr>
          <p:cNvPr id="20" name="pole tekstowe 19"/>
          <p:cNvSpPr txBox="1"/>
          <p:nvPr/>
        </p:nvSpPr>
        <p:spPr>
          <a:xfrm>
            <a:off x="1153294" y="2204864"/>
            <a:ext cx="925253" cy="369332"/>
          </a:xfrm>
          <a:prstGeom prst="rect">
            <a:avLst/>
          </a:prstGeom>
          <a:noFill/>
        </p:spPr>
        <p:txBody>
          <a:bodyPr wrap="none" rtlCol="0">
            <a:spAutoFit/>
          </a:bodyPr>
          <a:lstStyle/>
          <a:p>
            <a:r>
              <a:rPr lang="pl-PL" b="1" dirty="0">
                <a:solidFill>
                  <a:schemeClr val="accent5">
                    <a:lumMod val="75000"/>
                  </a:schemeClr>
                </a:solidFill>
              </a:rPr>
              <a:t>2</a:t>
            </a:r>
            <a:r>
              <a:rPr lang="pl-PL" b="1" dirty="0" smtClean="0">
                <a:solidFill>
                  <a:schemeClr val="accent5">
                    <a:lumMod val="75000"/>
                  </a:schemeClr>
                </a:solidFill>
              </a:rPr>
              <a:t>50 </a:t>
            </a:r>
            <a:r>
              <a:rPr lang="el-GR" b="1" dirty="0" smtClean="0">
                <a:solidFill>
                  <a:schemeClr val="accent5">
                    <a:lumMod val="75000"/>
                  </a:schemeClr>
                </a:solidFill>
              </a:rPr>
              <a:t>μ</a:t>
            </a:r>
            <a:r>
              <a:rPr lang="pl-PL" b="1" dirty="0" smtClean="0">
                <a:solidFill>
                  <a:schemeClr val="accent5">
                    <a:lumMod val="75000"/>
                  </a:schemeClr>
                </a:solidFill>
              </a:rPr>
              <a:t>m</a:t>
            </a:r>
            <a:endParaRPr lang="pl-PL" b="1" dirty="0">
              <a:solidFill>
                <a:schemeClr val="accent5">
                  <a:lumMod val="75000"/>
                </a:schemeClr>
              </a:solidFill>
            </a:endParaRPr>
          </a:p>
        </p:txBody>
      </p:sp>
      <p:sp>
        <p:nvSpPr>
          <p:cNvPr id="22" name="Elipsa 21"/>
          <p:cNvSpPr/>
          <p:nvPr/>
        </p:nvSpPr>
        <p:spPr>
          <a:xfrm>
            <a:off x="3970975" y="1694890"/>
            <a:ext cx="1071526" cy="1806117"/>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3" name="Elipsa 22"/>
          <p:cNvSpPr/>
          <p:nvPr/>
        </p:nvSpPr>
        <p:spPr>
          <a:xfrm>
            <a:off x="3970976" y="4316036"/>
            <a:ext cx="1465120" cy="1374069"/>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4" name="Elipsa 23"/>
          <p:cNvSpPr/>
          <p:nvPr/>
        </p:nvSpPr>
        <p:spPr>
          <a:xfrm>
            <a:off x="7377269" y="2060848"/>
            <a:ext cx="723123" cy="720080"/>
          </a:xfrm>
          <a:prstGeom prst="ellipse">
            <a:avLst/>
          </a:prstGeom>
          <a:solidFill>
            <a:srgbClr val="FF0000">
              <a:alpha val="2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5" name="Elipsa 24"/>
          <p:cNvSpPr/>
          <p:nvPr/>
        </p:nvSpPr>
        <p:spPr>
          <a:xfrm>
            <a:off x="7129393" y="4463010"/>
            <a:ext cx="1114897" cy="1080121"/>
          </a:xfrm>
          <a:prstGeom prst="ellipse">
            <a:avLst/>
          </a:prstGeom>
          <a:solidFill>
            <a:srgbClr val="FF0000">
              <a:alpha val="1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Tree>
    <p:extLst>
      <p:ext uri="{BB962C8B-B14F-4D97-AF65-F5344CB8AC3E}">
        <p14:creationId xmlns:p14="http://schemas.microsoft.com/office/powerpoint/2010/main" val="106675026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1000" fill="hold"/>
                                        <p:tgtEl>
                                          <p:spTgt spid="16"/>
                                        </p:tgtEl>
                                        <p:attrNameLst>
                                          <p:attrName>ppt_w</p:attrName>
                                        </p:attrNameLst>
                                      </p:cBhvr>
                                      <p:tavLst>
                                        <p:tav tm="0">
                                          <p:val>
                                            <p:fltVal val="0"/>
                                          </p:val>
                                        </p:tav>
                                        <p:tav tm="100000">
                                          <p:val>
                                            <p:strVal val="#ppt_w"/>
                                          </p:val>
                                        </p:tav>
                                      </p:tavLst>
                                    </p:anim>
                                    <p:anim calcmode="lin" valueType="num">
                                      <p:cBhvr>
                                        <p:cTn id="8" dur="1000" fill="hold"/>
                                        <p:tgtEl>
                                          <p:spTgt spid="16"/>
                                        </p:tgtEl>
                                        <p:attrNameLst>
                                          <p:attrName>ppt_h</p:attrName>
                                        </p:attrNameLst>
                                      </p:cBhvr>
                                      <p:tavLst>
                                        <p:tav tm="0">
                                          <p:val>
                                            <p:fltVal val="0"/>
                                          </p:val>
                                        </p:tav>
                                        <p:tav tm="100000">
                                          <p:val>
                                            <p:strVal val="#ppt_h"/>
                                          </p:val>
                                        </p:tav>
                                      </p:tavLst>
                                    </p:anim>
                                    <p:anim calcmode="lin" valueType="num">
                                      <p:cBhvr>
                                        <p:cTn id="9" dur="1000" fill="hold"/>
                                        <p:tgtEl>
                                          <p:spTgt spid="16"/>
                                        </p:tgtEl>
                                        <p:attrNameLst>
                                          <p:attrName>style.rotation</p:attrName>
                                        </p:attrNameLst>
                                      </p:cBhvr>
                                      <p:tavLst>
                                        <p:tav tm="0">
                                          <p:val>
                                            <p:fltVal val="90"/>
                                          </p:val>
                                        </p:tav>
                                        <p:tav tm="100000">
                                          <p:val>
                                            <p:fltVal val="0"/>
                                          </p:val>
                                        </p:tav>
                                      </p:tavLst>
                                    </p:anim>
                                    <p:animEffect transition="in" filter="fade">
                                      <p:cBhvr>
                                        <p:cTn id="10" dur="1000"/>
                                        <p:tgtEl>
                                          <p:spTgt spid="16"/>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p:cTn id="13" dur="1000" fill="hold"/>
                                        <p:tgtEl>
                                          <p:spTgt spid="18"/>
                                        </p:tgtEl>
                                        <p:attrNameLst>
                                          <p:attrName>ppt_w</p:attrName>
                                        </p:attrNameLst>
                                      </p:cBhvr>
                                      <p:tavLst>
                                        <p:tav tm="0">
                                          <p:val>
                                            <p:fltVal val="0"/>
                                          </p:val>
                                        </p:tav>
                                        <p:tav tm="100000">
                                          <p:val>
                                            <p:strVal val="#ppt_w"/>
                                          </p:val>
                                        </p:tav>
                                      </p:tavLst>
                                    </p:anim>
                                    <p:anim calcmode="lin" valueType="num">
                                      <p:cBhvr>
                                        <p:cTn id="14" dur="1000" fill="hold"/>
                                        <p:tgtEl>
                                          <p:spTgt spid="18"/>
                                        </p:tgtEl>
                                        <p:attrNameLst>
                                          <p:attrName>ppt_h</p:attrName>
                                        </p:attrNameLst>
                                      </p:cBhvr>
                                      <p:tavLst>
                                        <p:tav tm="0">
                                          <p:val>
                                            <p:fltVal val="0"/>
                                          </p:val>
                                        </p:tav>
                                        <p:tav tm="100000">
                                          <p:val>
                                            <p:strVal val="#ppt_h"/>
                                          </p:val>
                                        </p:tav>
                                      </p:tavLst>
                                    </p:anim>
                                    <p:anim calcmode="lin" valueType="num">
                                      <p:cBhvr>
                                        <p:cTn id="15" dur="1000" fill="hold"/>
                                        <p:tgtEl>
                                          <p:spTgt spid="18"/>
                                        </p:tgtEl>
                                        <p:attrNameLst>
                                          <p:attrName>style.rotation</p:attrName>
                                        </p:attrNameLst>
                                      </p:cBhvr>
                                      <p:tavLst>
                                        <p:tav tm="0">
                                          <p:val>
                                            <p:fltVal val="90"/>
                                          </p:val>
                                        </p:tav>
                                        <p:tav tm="100000">
                                          <p:val>
                                            <p:fltVal val="0"/>
                                          </p:val>
                                        </p:tav>
                                      </p:tavLst>
                                    </p:anim>
                                    <p:animEffect transition="in" filter="fade">
                                      <p:cBhvr>
                                        <p:cTn id="16" dur="1000"/>
                                        <p:tgtEl>
                                          <p:spTgt spid="18"/>
                                        </p:tgtEl>
                                      </p:cBhvr>
                                    </p:animEffect>
                                  </p:childTnLst>
                                </p:cTn>
                              </p:par>
                              <p:par>
                                <p:cTn id="17" presetID="31" presetClass="entr" presetSubtype="0"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p:cTn id="19" dur="1000" fill="hold"/>
                                        <p:tgtEl>
                                          <p:spTgt spid="19"/>
                                        </p:tgtEl>
                                        <p:attrNameLst>
                                          <p:attrName>ppt_w</p:attrName>
                                        </p:attrNameLst>
                                      </p:cBhvr>
                                      <p:tavLst>
                                        <p:tav tm="0">
                                          <p:val>
                                            <p:fltVal val="0"/>
                                          </p:val>
                                        </p:tav>
                                        <p:tav tm="100000">
                                          <p:val>
                                            <p:strVal val="#ppt_w"/>
                                          </p:val>
                                        </p:tav>
                                      </p:tavLst>
                                    </p:anim>
                                    <p:anim calcmode="lin" valueType="num">
                                      <p:cBhvr>
                                        <p:cTn id="20" dur="1000" fill="hold"/>
                                        <p:tgtEl>
                                          <p:spTgt spid="19"/>
                                        </p:tgtEl>
                                        <p:attrNameLst>
                                          <p:attrName>ppt_h</p:attrName>
                                        </p:attrNameLst>
                                      </p:cBhvr>
                                      <p:tavLst>
                                        <p:tav tm="0">
                                          <p:val>
                                            <p:fltVal val="0"/>
                                          </p:val>
                                        </p:tav>
                                        <p:tav tm="100000">
                                          <p:val>
                                            <p:strVal val="#ppt_h"/>
                                          </p:val>
                                        </p:tav>
                                      </p:tavLst>
                                    </p:anim>
                                    <p:anim calcmode="lin" valueType="num">
                                      <p:cBhvr>
                                        <p:cTn id="21" dur="1000" fill="hold"/>
                                        <p:tgtEl>
                                          <p:spTgt spid="19"/>
                                        </p:tgtEl>
                                        <p:attrNameLst>
                                          <p:attrName>style.rotation</p:attrName>
                                        </p:attrNameLst>
                                      </p:cBhvr>
                                      <p:tavLst>
                                        <p:tav tm="0">
                                          <p:val>
                                            <p:fltVal val="90"/>
                                          </p:val>
                                        </p:tav>
                                        <p:tav tm="100000">
                                          <p:val>
                                            <p:fltVal val="0"/>
                                          </p:val>
                                        </p:tav>
                                      </p:tavLst>
                                    </p:anim>
                                    <p:animEffect transition="in" filter="fade">
                                      <p:cBhvr>
                                        <p:cTn id="22" dur="1000"/>
                                        <p:tgtEl>
                                          <p:spTgt spid="19"/>
                                        </p:tgtEl>
                                      </p:cBhvr>
                                    </p:animEffect>
                                  </p:childTnLst>
                                </p:cTn>
                              </p:par>
                              <p:par>
                                <p:cTn id="23" presetID="31" presetClass="entr" presetSubtype="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anim calcmode="lin" valueType="num">
                                      <p:cBhvr>
                                        <p:cTn id="25" dur="1000" fill="hold"/>
                                        <p:tgtEl>
                                          <p:spTgt spid="20"/>
                                        </p:tgtEl>
                                        <p:attrNameLst>
                                          <p:attrName>ppt_w</p:attrName>
                                        </p:attrNameLst>
                                      </p:cBhvr>
                                      <p:tavLst>
                                        <p:tav tm="0">
                                          <p:val>
                                            <p:fltVal val="0"/>
                                          </p:val>
                                        </p:tav>
                                        <p:tav tm="100000">
                                          <p:val>
                                            <p:strVal val="#ppt_w"/>
                                          </p:val>
                                        </p:tav>
                                      </p:tavLst>
                                    </p:anim>
                                    <p:anim calcmode="lin" valueType="num">
                                      <p:cBhvr>
                                        <p:cTn id="26" dur="1000" fill="hold"/>
                                        <p:tgtEl>
                                          <p:spTgt spid="20"/>
                                        </p:tgtEl>
                                        <p:attrNameLst>
                                          <p:attrName>ppt_h</p:attrName>
                                        </p:attrNameLst>
                                      </p:cBhvr>
                                      <p:tavLst>
                                        <p:tav tm="0">
                                          <p:val>
                                            <p:fltVal val="0"/>
                                          </p:val>
                                        </p:tav>
                                        <p:tav tm="100000">
                                          <p:val>
                                            <p:strVal val="#ppt_h"/>
                                          </p:val>
                                        </p:tav>
                                      </p:tavLst>
                                    </p:anim>
                                    <p:anim calcmode="lin" valueType="num">
                                      <p:cBhvr>
                                        <p:cTn id="27" dur="1000" fill="hold"/>
                                        <p:tgtEl>
                                          <p:spTgt spid="20"/>
                                        </p:tgtEl>
                                        <p:attrNameLst>
                                          <p:attrName>style.rotation</p:attrName>
                                        </p:attrNameLst>
                                      </p:cBhvr>
                                      <p:tavLst>
                                        <p:tav tm="0">
                                          <p:val>
                                            <p:fltVal val="90"/>
                                          </p:val>
                                        </p:tav>
                                        <p:tav tm="100000">
                                          <p:val>
                                            <p:fltVal val="0"/>
                                          </p:val>
                                        </p:tav>
                                      </p:tavLst>
                                    </p:anim>
                                    <p:animEffect transition="in" filter="fade">
                                      <p:cBhvr>
                                        <p:cTn id="28" dur="1000"/>
                                        <p:tgtEl>
                                          <p:spTgt spid="20"/>
                                        </p:tgtEl>
                                      </p:cBhvr>
                                    </p:animEffect>
                                  </p:childTnLst>
                                </p:cTn>
                              </p:par>
                            </p:childTnLst>
                          </p:cTn>
                        </p:par>
                      </p:childTnLst>
                    </p:cTn>
                  </p:par>
                  <p:par>
                    <p:cTn id="29" fill="hold">
                      <p:stCondLst>
                        <p:cond delay="indefinite"/>
                      </p:stCondLst>
                      <p:childTnLst>
                        <p:par>
                          <p:cTn id="30" fill="hold">
                            <p:stCondLst>
                              <p:cond delay="0"/>
                            </p:stCondLst>
                            <p:childTnLst>
                              <p:par>
                                <p:cTn id="31" presetID="31" presetClass="entr" presetSubtype="0" fill="hold" grpId="0" nodeType="clickEffect">
                                  <p:stCondLst>
                                    <p:cond delay="0"/>
                                  </p:stCondLst>
                                  <p:childTnLst>
                                    <p:set>
                                      <p:cBhvr>
                                        <p:cTn id="32" dur="1" fill="hold">
                                          <p:stCondLst>
                                            <p:cond delay="0"/>
                                          </p:stCondLst>
                                        </p:cTn>
                                        <p:tgtEl>
                                          <p:spTgt spid="22"/>
                                        </p:tgtEl>
                                        <p:attrNameLst>
                                          <p:attrName>style.visibility</p:attrName>
                                        </p:attrNameLst>
                                      </p:cBhvr>
                                      <p:to>
                                        <p:strVal val="visible"/>
                                      </p:to>
                                    </p:set>
                                    <p:anim calcmode="lin" valueType="num">
                                      <p:cBhvr>
                                        <p:cTn id="33" dur="1000" fill="hold"/>
                                        <p:tgtEl>
                                          <p:spTgt spid="22"/>
                                        </p:tgtEl>
                                        <p:attrNameLst>
                                          <p:attrName>ppt_w</p:attrName>
                                        </p:attrNameLst>
                                      </p:cBhvr>
                                      <p:tavLst>
                                        <p:tav tm="0">
                                          <p:val>
                                            <p:fltVal val="0"/>
                                          </p:val>
                                        </p:tav>
                                        <p:tav tm="100000">
                                          <p:val>
                                            <p:strVal val="#ppt_w"/>
                                          </p:val>
                                        </p:tav>
                                      </p:tavLst>
                                    </p:anim>
                                    <p:anim calcmode="lin" valueType="num">
                                      <p:cBhvr>
                                        <p:cTn id="34" dur="1000" fill="hold"/>
                                        <p:tgtEl>
                                          <p:spTgt spid="22"/>
                                        </p:tgtEl>
                                        <p:attrNameLst>
                                          <p:attrName>ppt_h</p:attrName>
                                        </p:attrNameLst>
                                      </p:cBhvr>
                                      <p:tavLst>
                                        <p:tav tm="0">
                                          <p:val>
                                            <p:fltVal val="0"/>
                                          </p:val>
                                        </p:tav>
                                        <p:tav tm="100000">
                                          <p:val>
                                            <p:strVal val="#ppt_h"/>
                                          </p:val>
                                        </p:tav>
                                      </p:tavLst>
                                    </p:anim>
                                    <p:anim calcmode="lin" valueType="num">
                                      <p:cBhvr>
                                        <p:cTn id="35" dur="1000" fill="hold"/>
                                        <p:tgtEl>
                                          <p:spTgt spid="22"/>
                                        </p:tgtEl>
                                        <p:attrNameLst>
                                          <p:attrName>style.rotation</p:attrName>
                                        </p:attrNameLst>
                                      </p:cBhvr>
                                      <p:tavLst>
                                        <p:tav tm="0">
                                          <p:val>
                                            <p:fltVal val="90"/>
                                          </p:val>
                                        </p:tav>
                                        <p:tav tm="100000">
                                          <p:val>
                                            <p:fltVal val="0"/>
                                          </p:val>
                                        </p:tav>
                                      </p:tavLst>
                                    </p:anim>
                                    <p:animEffect transition="in" filter="fade">
                                      <p:cBhvr>
                                        <p:cTn id="36" dur="1000"/>
                                        <p:tgtEl>
                                          <p:spTgt spid="22"/>
                                        </p:tgtEl>
                                      </p:cBhvr>
                                    </p:animEffect>
                                  </p:childTnLst>
                                </p:cTn>
                              </p:par>
                              <p:par>
                                <p:cTn id="37" presetID="31" presetClass="entr" presetSubtype="0" fill="hold" grpId="0" nodeType="withEffect">
                                  <p:stCondLst>
                                    <p:cond delay="0"/>
                                  </p:stCondLst>
                                  <p:childTnLst>
                                    <p:set>
                                      <p:cBhvr>
                                        <p:cTn id="38" dur="1" fill="hold">
                                          <p:stCondLst>
                                            <p:cond delay="0"/>
                                          </p:stCondLst>
                                        </p:cTn>
                                        <p:tgtEl>
                                          <p:spTgt spid="23"/>
                                        </p:tgtEl>
                                        <p:attrNameLst>
                                          <p:attrName>style.visibility</p:attrName>
                                        </p:attrNameLst>
                                      </p:cBhvr>
                                      <p:to>
                                        <p:strVal val="visible"/>
                                      </p:to>
                                    </p:set>
                                    <p:anim calcmode="lin" valueType="num">
                                      <p:cBhvr>
                                        <p:cTn id="39" dur="1000" fill="hold"/>
                                        <p:tgtEl>
                                          <p:spTgt spid="23"/>
                                        </p:tgtEl>
                                        <p:attrNameLst>
                                          <p:attrName>ppt_w</p:attrName>
                                        </p:attrNameLst>
                                      </p:cBhvr>
                                      <p:tavLst>
                                        <p:tav tm="0">
                                          <p:val>
                                            <p:fltVal val="0"/>
                                          </p:val>
                                        </p:tav>
                                        <p:tav tm="100000">
                                          <p:val>
                                            <p:strVal val="#ppt_w"/>
                                          </p:val>
                                        </p:tav>
                                      </p:tavLst>
                                    </p:anim>
                                    <p:anim calcmode="lin" valueType="num">
                                      <p:cBhvr>
                                        <p:cTn id="40" dur="1000" fill="hold"/>
                                        <p:tgtEl>
                                          <p:spTgt spid="23"/>
                                        </p:tgtEl>
                                        <p:attrNameLst>
                                          <p:attrName>ppt_h</p:attrName>
                                        </p:attrNameLst>
                                      </p:cBhvr>
                                      <p:tavLst>
                                        <p:tav tm="0">
                                          <p:val>
                                            <p:fltVal val="0"/>
                                          </p:val>
                                        </p:tav>
                                        <p:tav tm="100000">
                                          <p:val>
                                            <p:strVal val="#ppt_h"/>
                                          </p:val>
                                        </p:tav>
                                      </p:tavLst>
                                    </p:anim>
                                    <p:anim calcmode="lin" valueType="num">
                                      <p:cBhvr>
                                        <p:cTn id="41" dur="1000" fill="hold"/>
                                        <p:tgtEl>
                                          <p:spTgt spid="23"/>
                                        </p:tgtEl>
                                        <p:attrNameLst>
                                          <p:attrName>style.rotation</p:attrName>
                                        </p:attrNameLst>
                                      </p:cBhvr>
                                      <p:tavLst>
                                        <p:tav tm="0">
                                          <p:val>
                                            <p:fltVal val="90"/>
                                          </p:val>
                                        </p:tav>
                                        <p:tav tm="100000">
                                          <p:val>
                                            <p:fltVal val="0"/>
                                          </p:val>
                                        </p:tav>
                                      </p:tavLst>
                                    </p:anim>
                                    <p:animEffect transition="in" filter="fade">
                                      <p:cBhvr>
                                        <p:cTn id="42" dur="1000"/>
                                        <p:tgtEl>
                                          <p:spTgt spid="23"/>
                                        </p:tgtEl>
                                      </p:cBhvr>
                                    </p:animEffect>
                                  </p:childTnLst>
                                </p:cTn>
                              </p:par>
                            </p:childTnLst>
                          </p:cTn>
                        </p:par>
                      </p:childTnLst>
                    </p:cTn>
                  </p:par>
                  <p:par>
                    <p:cTn id="43" fill="hold">
                      <p:stCondLst>
                        <p:cond delay="indefinite"/>
                      </p:stCondLst>
                      <p:childTnLst>
                        <p:par>
                          <p:cTn id="44" fill="hold">
                            <p:stCondLst>
                              <p:cond delay="0"/>
                            </p:stCondLst>
                            <p:childTnLst>
                              <p:par>
                                <p:cTn id="45" presetID="31" presetClass="entr" presetSubtype="0"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anim calcmode="lin" valueType="num">
                                      <p:cBhvr>
                                        <p:cTn id="47" dur="1000" fill="hold"/>
                                        <p:tgtEl>
                                          <p:spTgt spid="24"/>
                                        </p:tgtEl>
                                        <p:attrNameLst>
                                          <p:attrName>ppt_w</p:attrName>
                                        </p:attrNameLst>
                                      </p:cBhvr>
                                      <p:tavLst>
                                        <p:tav tm="0">
                                          <p:val>
                                            <p:fltVal val="0"/>
                                          </p:val>
                                        </p:tav>
                                        <p:tav tm="100000">
                                          <p:val>
                                            <p:strVal val="#ppt_w"/>
                                          </p:val>
                                        </p:tav>
                                      </p:tavLst>
                                    </p:anim>
                                    <p:anim calcmode="lin" valueType="num">
                                      <p:cBhvr>
                                        <p:cTn id="48" dur="1000" fill="hold"/>
                                        <p:tgtEl>
                                          <p:spTgt spid="24"/>
                                        </p:tgtEl>
                                        <p:attrNameLst>
                                          <p:attrName>ppt_h</p:attrName>
                                        </p:attrNameLst>
                                      </p:cBhvr>
                                      <p:tavLst>
                                        <p:tav tm="0">
                                          <p:val>
                                            <p:fltVal val="0"/>
                                          </p:val>
                                        </p:tav>
                                        <p:tav tm="100000">
                                          <p:val>
                                            <p:strVal val="#ppt_h"/>
                                          </p:val>
                                        </p:tav>
                                      </p:tavLst>
                                    </p:anim>
                                    <p:anim calcmode="lin" valueType="num">
                                      <p:cBhvr>
                                        <p:cTn id="49" dur="1000" fill="hold"/>
                                        <p:tgtEl>
                                          <p:spTgt spid="24"/>
                                        </p:tgtEl>
                                        <p:attrNameLst>
                                          <p:attrName>style.rotation</p:attrName>
                                        </p:attrNameLst>
                                      </p:cBhvr>
                                      <p:tavLst>
                                        <p:tav tm="0">
                                          <p:val>
                                            <p:fltVal val="90"/>
                                          </p:val>
                                        </p:tav>
                                        <p:tav tm="100000">
                                          <p:val>
                                            <p:fltVal val="0"/>
                                          </p:val>
                                        </p:tav>
                                      </p:tavLst>
                                    </p:anim>
                                    <p:animEffect transition="in" filter="fade">
                                      <p:cBhvr>
                                        <p:cTn id="50" dur="1000"/>
                                        <p:tgtEl>
                                          <p:spTgt spid="24"/>
                                        </p:tgtEl>
                                      </p:cBhvr>
                                    </p:animEffect>
                                  </p:childTnLst>
                                </p:cTn>
                              </p:par>
                              <p:par>
                                <p:cTn id="51" presetID="31" presetClass="entr" presetSubtype="0" fill="hold" grpId="0" nodeType="withEffect">
                                  <p:stCondLst>
                                    <p:cond delay="0"/>
                                  </p:stCondLst>
                                  <p:childTnLst>
                                    <p:set>
                                      <p:cBhvr>
                                        <p:cTn id="52" dur="1" fill="hold">
                                          <p:stCondLst>
                                            <p:cond delay="0"/>
                                          </p:stCondLst>
                                        </p:cTn>
                                        <p:tgtEl>
                                          <p:spTgt spid="25"/>
                                        </p:tgtEl>
                                        <p:attrNameLst>
                                          <p:attrName>style.visibility</p:attrName>
                                        </p:attrNameLst>
                                      </p:cBhvr>
                                      <p:to>
                                        <p:strVal val="visible"/>
                                      </p:to>
                                    </p:set>
                                    <p:anim calcmode="lin" valueType="num">
                                      <p:cBhvr>
                                        <p:cTn id="53" dur="1000" fill="hold"/>
                                        <p:tgtEl>
                                          <p:spTgt spid="25"/>
                                        </p:tgtEl>
                                        <p:attrNameLst>
                                          <p:attrName>ppt_w</p:attrName>
                                        </p:attrNameLst>
                                      </p:cBhvr>
                                      <p:tavLst>
                                        <p:tav tm="0">
                                          <p:val>
                                            <p:fltVal val="0"/>
                                          </p:val>
                                        </p:tav>
                                        <p:tav tm="100000">
                                          <p:val>
                                            <p:strVal val="#ppt_w"/>
                                          </p:val>
                                        </p:tav>
                                      </p:tavLst>
                                    </p:anim>
                                    <p:anim calcmode="lin" valueType="num">
                                      <p:cBhvr>
                                        <p:cTn id="54" dur="1000" fill="hold"/>
                                        <p:tgtEl>
                                          <p:spTgt spid="25"/>
                                        </p:tgtEl>
                                        <p:attrNameLst>
                                          <p:attrName>ppt_h</p:attrName>
                                        </p:attrNameLst>
                                      </p:cBhvr>
                                      <p:tavLst>
                                        <p:tav tm="0">
                                          <p:val>
                                            <p:fltVal val="0"/>
                                          </p:val>
                                        </p:tav>
                                        <p:tav tm="100000">
                                          <p:val>
                                            <p:strVal val="#ppt_h"/>
                                          </p:val>
                                        </p:tav>
                                      </p:tavLst>
                                    </p:anim>
                                    <p:anim calcmode="lin" valueType="num">
                                      <p:cBhvr>
                                        <p:cTn id="55" dur="1000" fill="hold"/>
                                        <p:tgtEl>
                                          <p:spTgt spid="25"/>
                                        </p:tgtEl>
                                        <p:attrNameLst>
                                          <p:attrName>style.rotation</p:attrName>
                                        </p:attrNameLst>
                                      </p:cBhvr>
                                      <p:tavLst>
                                        <p:tav tm="0">
                                          <p:val>
                                            <p:fltVal val="90"/>
                                          </p:val>
                                        </p:tav>
                                        <p:tav tm="100000">
                                          <p:val>
                                            <p:fltVal val="0"/>
                                          </p:val>
                                        </p:tav>
                                      </p:tavLst>
                                    </p:anim>
                                    <p:animEffect transition="in" filter="fade">
                                      <p:cBhvr>
                                        <p:cTn id="56" dur="1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p:bldP spid="22" grpId="0" animBg="1"/>
      <p:bldP spid="23" grpId="0" animBg="1"/>
      <p:bldP spid="24" grpId="0" animBg="1"/>
      <p:bldP spid="2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zawartości 1"/>
          <p:cNvSpPr>
            <a:spLocks noGrp="1"/>
          </p:cNvSpPr>
          <p:nvPr>
            <p:ph idx="4294967295"/>
          </p:nvPr>
        </p:nvSpPr>
        <p:spPr>
          <a:xfrm>
            <a:off x="179512" y="1052736"/>
            <a:ext cx="8712968" cy="2736304"/>
          </a:xfrm>
        </p:spPr>
        <p:txBody>
          <a:bodyPr>
            <a:normAutofit lnSpcReduction="10000"/>
          </a:bodyPr>
          <a:lstStyle/>
          <a:p>
            <a:r>
              <a:rPr lang="en-US" dirty="0"/>
              <a:t>Spheroids are multicellular and tissue –like structured </a:t>
            </a:r>
            <a:r>
              <a:rPr lang="en-US" i="1" dirty="0"/>
              <a:t>in vitro</a:t>
            </a:r>
            <a:r>
              <a:rPr lang="en-US" dirty="0"/>
              <a:t> 3D </a:t>
            </a:r>
            <a:r>
              <a:rPr lang="en-US" dirty="0" smtClean="0"/>
              <a:t>models</a:t>
            </a:r>
            <a:endParaRPr lang="pl-PL" dirty="0" smtClean="0"/>
          </a:p>
          <a:p>
            <a:r>
              <a:rPr lang="pl-PL" dirty="0" smtClean="0"/>
              <a:t>M</a:t>
            </a:r>
            <a:r>
              <a:rPr lang="en-US" dirty="0" err="1" smtClean="0"/>
              <a:t>imic</a:t>
            </a:r>
            <a:r>
              <a:rPr lang="en-US" dirty="0" smtClean="0"/>
              <a:t> </a:t>
            </a:r>
            <a:r>
              <a:rPr lang="pl-PL" dirty="0" smtClean="0"/>
              <a:t>m</a:t>
            </a:r>
            <a:r>
              <a:rPr lang="en-US" dirty="0" err="1" smtClean="0"/>
              <a:t>icroenvironment</a:t>
            </a:r>
            <a:r>
              <a:rPr lang="en-US" dirty="0" smtClean="0"/>
              <a:t> </a:t>
            </a:r>
            <a:r>
              <a:rPr lang="en-US" dirty="0"/>
              <a:t> </a:t>
            </a:r>
            <a:r>
              <a:rPr lang="en-US" i="1" dirty="0"/>
              <a:t>in </a:t>
            </a:r>
            <a:r>
              <a:rPr lang="en-US" i="1" dirty="0" smtClean="0"/>
              <a:t>vivo.</a:t>
            </a:r>
            <a:endParaRPr lang="pl-PL" i="1" dirty="0" smtClean="0"/>
          </a:p>
          <a:p>
            <a:r>
              <a:rPr lang="en-US" dirty="0" smtClean="0"/>
              <a:t>Unlike </a:t>
            </a:r>
            <a:r>
              <a:rPr lang="en-US" dirty="0"/>
              <a:t>common 2D </a:t>
            </a:r>
            <a:r>
              <a:rPr lang="en-US" i="1" dirty="0"/>
              <a:t>in vitro</a:t>
            </a:r>
            <a:r>
              <a:rPr lang="en-US" dirty="0"/>
              <a:t> cell models, spheroids reflect the cellular milieu and the pathophysiological conditions inside tumor </a:t>
            </a:r>
            <a:r>
              <a:rPr lang="en-US" dirty="0" smtClean="0"/>
              <a:t>nodules.</a:t>
            </a:r>
            <a:endParaRPr lang="pl-PL" dirty="0" smtClean="0"/>
          </a:p>
          <a:p>
            <a:r>
              <a:rPr lang="pl-PL" dirty="0" smtClean="0"/>
              <a:t>W</a:t>
            </a:r>
            <a:r>
              <a:rPr lang="en-US" dirty="0" err="1" smtClean="0"/>
              <a:t>idely</a:t>
            </a:r>
            <a:r>
              <a:rPr lang="en-US" dirty="0" smtClean="0"/>
              <a:t> </a:t>
            </a:r>
            <a:r>
              <a:rPr lang="en-US" dirty="0"/>
              <a:t>used in drug testing and radiation </a:t>
            </a:r>
            <a:r>
              <a:rPr lang="en-US" dirty="0" smtClean="0"/>
              <a:t>studies.</a:t>
            </a:r>
            <a:endParaRPr lang="pl-PL" dirty="0" smtClean="0"/>
          </a:p>
        </p:txBody>
      </p:sp>
      <p:sp>
        <p:nvSpPr>
          <p:cNvPr id="3" name="Tytuł 2"/>
          <p:cNvSpPr>
            <a:spLocks noGrp="1"/>
          </p:cNvSpPr>
          <p:nvPr>
            <p:ph type="title" idx="4294967295"/>
          </p:nvPr>
        </p:nvSpPr>
        <p:spPr>
          <a:xfrm>
            <a:off x="395536" y="116632"/>
            <a:ext cx="7756525" cy="1054100"/>
          </a:xfrm>
        </p:spPr>
        <p:txBody>
          <a:bodyPr/>
          <a:lstStyle/>
          <a:p>
            <a:r>
              <a:rPr lang="pl-PL" dirty="0" err="1" smtClean="0"/>
              <a:t>Spheroids</a:t>
            </a:r>
            <a:endParaRPr lang="pl-PL" dirty="0"/>
          </a:p>
        </p:txBody>
      </p:sp>
      <p:pic>
        <p:nvPicPr>
          <p:cNvPr id="13" name="Obraz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15341" y="4005064"/>
            <a:ext cx="2808312" cy="2106234"/>
          </a:xfrm>
          <a:prstGeom prst="rect">
            <a:avLst/>
          </a:prstGeom>
        </p:spPr>
      </p:pic>
      <p:pic>
        <p:nvPicPr>
          <p:cNvPr id="14" name="Obraz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28184" y="4005064"/>
            <a:ext cx="2808312" cy="2106234"/>
          </a:xfrm>
          <a:prstGeom prst="rect">
            <a:avLst/>
          </a:prstGeom>
        </p:spPr>
      </p:pic>
      <p:pic>
        <p:nvPicPr>
          <p:cNvPr id="15" name="Obraz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9512" y="4002713"/>
            <a:ext cx="2810515" cy="2107886"/>
          </a:xfrm>
          <a:prstGeom prst="rect">
            <a:avLst/>
          </a:prstGeom>
        </p:spPr>
      </p:pic>
      <p:sp>
        <p:nvSpPr>
          <p:cNvPr id="17" name="pole tekstowe 16"/>
          <p:cNvSpPr txBox="1"/>
          <p:nvPr/>
        </p:nvSpPr>
        <p:spPr>
          <a:xfrm>
            <a:off x="899592" y="6288205"/>
            <a:ext cx="1130438" cy="400110"/>
          </a:xfrm>
          <a:prstGeom prst="rect">
            <a:avLst/>
          </a:prstGeom>
          <a:noFill/>
        </p:spPr>
        <p:txBody>
          <a:bodyPr wrap="none" rtlCol="0">
            <a:spAutoFit/>
          </a:bodyPr>
          <a:lstStyle/>
          <a:p>
            <a:r>
              <a:rPr lang="pl-PL" sz="2000" dirty="0" smtClean="0"/>
              <a:t>500 </a:t>
            </a:r>
            <a:r>
              <a:rPr lang="pl-PL" sz="2000" dirty="0" err="1" smtClean="0"/>
              <a:t>cells</a:t>
            </a:r>
            <a:endParaRPr lang="pl-PL" sz="2000" dirty="0"/>
          </a:p>
        </p:txBody>
      </p:sp>
      <p:sp>
        <p:nvSpPr>
          <p:cNvPr id="21" name="pole tekstowe 20"/>
          <p:cNvSpPr txBox="1"/>
          <p:nvPr/>
        </p:nvSpPr>
        <p:spPr>
          <a:xfrm>
            <a:off x="4102368" y="6288205"/>
            <a:ext cx="1258678" cy="400110"/>
          </a:xfrm>
          <a:prstGeom prst="rect">
            <a:avLst/>
          </a:prstGeom>
          <a:noFill/>
        </p:spPr>
        <p:txBody>
          <a:bodyPr wrap="none" rtlCol="0">
            <a:spAutoFit/>
          </a:bodyPr>
          <a:lstStyle/>
          <a:p>
            <a:r>
              <a:rPr lang="pl-PL" sz="2000" dirty="0" smtClean="0"/>
              <a:t>1000 </a:t>
            </a:r>
            <a:r>
              <a:rPr lang="pl-PL" sz="2000" dirty="0" err="1" smtClean="0"/>
              <a:t>cells</a:t>
            </a:r>
            <a:endParaRPr lang="pl-PL" sz="2000" dirty="0"/>
          </a:p>
        </p:txBody>
      </p:sp>
      <p:sp>
        <p:nvSpPr>
          <p:cNvPr id="22" name="pole tekstowe 21"/>
          <p:cNvSpPr txBox="1"/>
          <p:nvPr/>
        </p:nvSpPr>
        <p:spPr>
          <a:xfrm>
            <a:off x="7057503" y="6288205"/>
            <a:ext cx="1258678" cy="400110"/>
          </a:xfrm>
          <a:prstGeom prst="rect">
            <a:avLst/>
          </a:prstGeom>
          <a:noFill/>
        </p:spPr>
        <p:txBody>
          <a:bodyPr wrap="none" rtlCol="0">
            <a:spAutoFit/>
          </a:bodyPr>
          <a:lstStyle/>
          <a:p>
            <a:r>
              <a:rPr lang="pl-PL" sz="2000" dirty="0" smtClean="0"/>
              <a:t>1500 </a:t>
            </a:r>
            <a:r>
              <a:rPr lang="pl-PL" sz="2000" dirty="0" err="1" smtClean="0"/>
              <a:t>cells</a:t>
            </a:r>
            <a:endParaRPr lang="pl-PL" sz="2000" dirty="0"/>
          </a:p>
        </p:txBody>
      </p:sp>
    </p:spTree>
    <p:extLst>
      <p:ext uri="{BB962C8B-B14F-4D97-AF65-F5344CB8AC3E}">
        <p14:creationId xmlns:p14="http://schemas.microsoft.com/office/powerpoint/2010/main" val="3221632124"/>
      </p:ext>
    </p:extLst>
  </p:cSld>
  <p:clrMapOvr>
    <a:masterClrMapping/>
  </p:clrMapOvr>
  <p:transition spd="slow">
    <p:push dir="u"/>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4" descr="Fig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7987" y="976313"/>
            <a:ext cx="6207125" cy="508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1" name="pole tekstowe 5"/>
          <p:cNvSpPr txBox="1">
            <a:spLocks noChangeArrowheads="1"/>
          </p:cNvSpPr>
          <p:nvPr/>
        </p:nvSpPr>
        <p:spPr bwMode="auto">
          <a:xfrm>
            <a:off x="107950" y="6459538"/>
            <a:ext cx="453231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pl-PL" altLang="pl-PL" sz="1800"/>
              <a:t>https://www.nature.com/articles/srep19103</a:t>
            </a:r>
          </a:p>
        </p:txBody>
      </p:sp>
      <p:sp>
        <p:nvSpPr>
          <p:cNvPr id="32772" name="Tytuł 1"/>
          <p:cNvSpPr>
            <a:spLocks noGrp="1"/>
          </p:cNvSpPr>
          <p:nvPr>
            <p:ph type="title" idx="4294967295"/>
          </p:nvPr>
        </p:nvSpPr>
        <p:spPr>
          <a:xfrm>
            <a:off x="251520" y="103955"/>
            <a:ext cx="8604448" cy="859681"/>
          </a:xfrm>
        </p:spPr>
        <p:txBody>
          <a:bodyPr vert="horz" lIns="91440" tIns="45720" rIns="91440" bIns="45720" rtlCol="0" anchor="ctr">
            <a:noAutofit/>
          </a:bodyPr>
          <a:lstStyle/>
          <a:p>
            <a:r>
              <a:rPr lang="pl-PL" altLang="pl-PL" sz="4400" dirty="0" smtClean="0"/>
              <a:t>Melanoma </a:t>
            </a:r>
            <a:r>
              <a:rPr lang="pl-PL" altLang="pl-PL" sz="4400" dirty="0" err="1" smtClean="0"/>
              <a:t>spheroids</a:t>
            </a:r>
            <a:r>
              <a:rPr lang="pl-PL" altLang="pl-PL" sz="4400" dirty="0"/>
              <a:t> </a:t>
            </a:r>
            <a:r>
              <a:rPr lang="pl-PL" altLang="pl-PL" sz="4400" dirty="0" smtClean="0"/>
              <a:t>- 3D model</a:t>
            </a:r>
            <a:endParaRPr lang="pl-PL" altLang="pl-PL" sz="4400" dirty="0"/>
          </a:p>
        </p:txBody>
      </p:sp>
      <p:sp>
        <p:nvSpPr>
          <p:cNvPr id="32773" name="pole tekstowe 2"/>
          <p:cNvSpPr txBox="1">
            <a:spLocks noChangeArrowheads="1"/>
          </p:cNvSpPr>
          <p:nvPr/>
        </p:nvSpPr>
        <p:spPr bwMode="auto">
          <a:xfrm>
            <a:off x="1677988" y="6021388"/>
            <a:ext cx="64293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pl-PL" sz="1800"/>
              <a:t>3D melanoma spheroids implanted into a collagen gel matrix </a:t>
            </a:r>
            <a:endParaRPr lang="pl-PL" altLang="pl-PL" sz="1800"/>
          </a:p>
        </p:txBody>
      </p:sp>
    </p:spTree>
    <p:extLst>
      <p:ext uri="{BB962C8B-B14F-4D97-AF65-F5344CB8AC3E}">
        <p14:creationId xmlns:p14="http://schemas.microsoft.com/office/powerpoint/2010/main" val="2525053274"/>
      </p:ext>
    </p:extLst>
  </p:cSld>
  <p:clrMapOvr>
    <a:masterClrMapping/>
  </p:clrMapOvr>
  <p:transition spd="slow">
    <p:push dir="u"/>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txBox="1">
            <a:spLocks/>
          </p:cNvSpPr>
          <p:nvPr/>
        </p:nvSpPr>
        <p:spPr>
          <a:xfrm>
            <a:off x="251520" y="103955"/>
            <a:ext cx="8604448" cy="85968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54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pl-PL" altLang="pl-PL" sz="4400" dirty="0" smtClean="0"/>
              <a:t>WM-266 </a:t>
            </a:r>
            <a:r>
              <a:rPr lang="pl-PL" altLang="pl-PL" sz="4400" dirty="0" err="1" smtClean="0"/>
              <a:t>spheroids</a:t>
            </a:r>
            <a:r>
              <a:rPr lang="pl-PL" altLang="pl-PL" sz="4400" dirty="0" smtClean="0"/>
              <a:t> - </a:t>
            </a:r>
            <a:r>
              <a:rPr lang="pl-PL" altLang="pl-PL" sz="4400" dirty="0" err="1" smtClean="0"/>
              <a:t>microCT</a:t>
            </a:r>
            <a:endParaRPr lang="pl-PL" altLang="pl-PL" sz="4400" dirty="0"/>
          </a:p>
        </p:txBody>
      </p:sp>
      <p:pic>
        <p:nvPicPr>
          <p:cNvPr id="3" name="Obraz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60583" y="963636"/>
            <a:ext cx="3891751" cy="2177332"/>
          </a:xfrm>
          <a:prstGeom prst="rect">
            <a:avLst/>
          </a:prstGeom>
        </p:spPr>
      </p:pic>
      <p:pic>
        <p:nvPicPr>
          <p:cNvPr id="4" name="Obraz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60583" y="3403598"/>
            <a:ext cx="3914993" cy="3006965"/>
          </a:xfrm>
          <a:prstGeom prst="rect">
            <a:avLst/>
          </a:prstGeom>
        </p:spPr>
      </p:pic>
      <p:pic>
        <p:nvPicPr>
          <p:cNvPr id="5" name="Picture 72"/>
          <p:cNvPicPr>
            <a:picLocks noChangeAspect="1"/>
          </p:cNvPicPr>
          <p:nvPr/>
        </p:nvPicPr>
        <p:blipFill>
          <a:blip r:embed="rId4"/>
          <a:stretch>
            <a:fillRect/>
          </a:stretch>
        </p:blipFill>
        <p:spPr>
          <a:xfrm>
            <a:off x="985348" y="963637"/>
            <a:ext cx="2173111" cy="2177332"/>
          </a:xfrm>
          <a:prstGeom prst="rect">
            <a:avLst/>
          </a:prstGeom>
          <a:noFill/>
          <a:ln>
            <a:noFill/>
          </a:ln>
        </p:spPr>
      </p:pic>
      <p:pic>
        <p:nvPicPr>
          <p:cNvPr id="6" name="Obraz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2722" y="3140969"/>
            <a:ext cx="4776730" cy="3808252"/>
          </a:xfrm>
          <a:prstGeom prst="rect">
            <a:avLst/>
          </a:prstGeom>
        </p:spPr>
      </p:pic>
    </p:spTree>
    <p:extLst>
      <p:ext uri="{BB962C8B-B14F-4D97-AF65-F5344CB8AC3E}">
        <p14:creationId xmlns:p14="http://schemas.microsoft.com/office/powerpoint/2010/main" val="3878852378"/>
      </p:ext>
    </p:extLst>
  </p:cSld>
  <p:clrMapOvr>
    <a:masterClrMapping/>
  </p:clrMapOvr>
  <p:transition spd="slow">
    <p:push dir="u"/>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ytuł 2"/>
          <p:cNvSpPr>
            <a:spLocks noGrp="1"/>
          </p:cNvSpPr>
          <p:nvPr>
            <p:ph type="title"/>
          </p:nvPr>
        </p:nvSpPr>
        <p:spPr>
          <a:xfrm>
            <a:off x="107504" y="570156"/>
            <a:ext cx="8856984" cy="1054250"/>
          </a:xfrm>
        </p:spPr>
        <p:txBody>
          <a:bodyPr/>
          <a:lstStyle/>
          <a:p>
            <a:r>
              <a:rPr lang="en-US" sz="4000" dirty="0"/>
              <a:t>Radiation response of </a:t>
            </a:r>
            <a:r>
              <a:rPr lang="en-US" sz="4000" dirty="0" err="1"/>
              <a:t>multicell</a:t>
            </a:r>
            <a:r>
              <a:rPr lang="en-US" sz="4000" dirty="0"/>
              <a:t> spheroids-an in vitro </a:t>
            </a:r>
            <a:r>
              <a:rPr lang="en-US" sz="4000" dirty="0" err="1"/>
              <a:t>tumour</a:t>
            </a:r>
            <a:r>
              <a:rPr lang="en-US" sz="4000" dirty="0"/>
              <a:t> model.</a:t>
            </a:r>
            <a:endParaRPr lang="pl-PL" sz="4000" dirty="0"/>
          </a:p>
        </p:txBody>
      </p:sp>
      <p:sp>
        <p:nvSpPr>
          <p:cNvPr id="4" name="Symbol zastępczy zawartości 3"/>
          <p:cNvSpPr>
            <a:spLocks noGrp="1"/>
          </p:cNvSpPr>
          <p:nvPr>
            <p:ph sz="quarter" idx="13"/>
          </p:nvPr>
        </p:nvSpPr>
        <p:spPr/>
        <p:txBody>
          <a:bodyPr>
            <a:normAutofit fontScale="92500" lnSpcReduction="10000"/>
          </a:bodyPr>
          <a:lstStyle/>
          <a:p>
            <a:r>
              <a:rPr lang="en-US" dirty="0"/>
              <a:t>Changes in </a:t>
            </a:r>
            <a:r>
              <a:rPr lang="en-US" dirty="0" err="1"/>
              <a:t>radiosensitivity</a:t>
            </a:r>
            <a:r>
              <a:rPr lang="en-US" dirty="0"/>
              <a:t> of cells in spheroids were demonstrated due to intercellular contact, cell cycle redistribution and </a:t>
            </a:r>
            <a:r>
              <a:rPr lang="en-US" dirty="0" smtClean="0"/>
              <a:t>hypoxia.</a:t>
            </a:r>
            <a:endParaRPr lang="pl-PL" dirty="0" smtClean="0"/>
          </a:p>
          <a:p>
            <a:r>
              <a:rPr lang="en-US" dirty="0" smtClean="0"/>
              <a:t>Cells </a:t>
            </a:r>
            <a:r>
              <a:rPr lang="en-US" dirty="0"/>
              <a:t>grown in close contact had an enhanced capacity to accumulate and repair </a:t>
            </a:r>
            <a:r>
              <a:rPr lang="en-US" dirty="0" err="1"/>
              <a:t>sublethal</a:t>
            </a:r>
            <a:r>
              <a:rPr lang="en-US" dirty="0"/>
              <a:t> damage.</a:t>
            </a:r>
            <a:endParaRPr lang="pl-PL" dirty="0"/>
          </a:p>
        </p:txBody>
      </p:sp>
      <p:sp>
        <p:nvSpPr>
          <p:cNvPr id="5" name="Symbol zastępczy zawartości 4"/>
          <p:cNvSpPr>
            <a:spLocks noGrp="1"/>
          </p:cNvSpPr>
          <p:nvPr>
            <p:ph sz="quarter" idx="14"/>
          </p:nvPr>
        </p:nvSpPr>
        <p:spPr>
          <a:xfrm>
            <a:off x="4645150" y="2240280"/>
            <a:ext cx="4319337" cy="3877056"/>
          </a:xfrm>
        </p:spPr>
        <p:txBody>
          <a:bodyPr/>
          <a:lstStyle/>
          <a:p>
            <a:pPr marL="0" indent="0">
              <a:buNone/>
            </a:pPr>
            <a:r>
              <a:rPr lang="en-US" dirty="0"/>
              <a:t>Sutherland RM, Durand </a:t>
            </a:r>
            <a:r>
              <a:rPr lang="en-US" dirty="0" smtClean="0"/>
              <a:t>RE.</a:t>
            </a:r>
            <a:endParaRPr lang="pl-PL" dirty="0" smtClean="0"/>
          </a:p>
          <a:p>
            <a:pPr marL="0" indent="0">
              <a:buNone/>
            </a:pPr>
            <a:r>
              <a:rPr lang="en-US" dirty="0" err="1" smtClean="0"/>
              <a:t>Curr</a:t>
            </a:r>
            <a:r>
              <a:rPr lang="en-US" dirty="0" smtClean="0"/>
              <a:t> </a:t>
            </a:r>
            <a:r>
              <a:rPr lang="en-US" dirty="0"/>
              <a:t>Top </a:t>
            </a:r>
            <a:r>
              <a:rPr lang="en-US" dirty="0" err="1"/>
              <a:t>Radiat</a:t>
            </a:r>
            <a:r>
              <a:rPr lang="en-US" dirty="0"/>
              <a:t> Res Q. 1976 Jan;11(1):87-139.</a:t>
            </a:r>
            <a:endParaRPr lang="pl-PL" dirty="0"/>
          </a:p>
        </p:txBody>
      </p:sp>
    </p:spTree>
    <p:extLst>
      <p:ext uri="{BB962C8B-B14F-4D97-AF65-F5344CB8AC3E}">
        <p14:creationId xmlns:p14="http://schemas.microsoft.com/office/powerpoint/2010/main" val="3863774790"/>
      </p:ext>
    </p:extLst>
  </p:cSld>
  <p:clrMapOvr>
    <a:masterClrMapping/>
  </p:clrMapOvr>
  <p:transition spd="slow">
    <p:push dir="u"/>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8404" y="1556792"/>
            <a:ext cx="7354736" cy="309634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Symbol zastępczy zawartości 4"/>
          <p:cNvSpPr>
            <a:spLocks noGrp="1"/>
          </p:cNvSpPr>
          <p:nvPr>
            <p:ph idx="1"/>
          </p:nvPr>
        </p:nvSpPr>
        <p:spPr>
          <a:xfrm>
            <a:off x="775828" y="4697760"/>
            <a:ext cx="7745505" cy="2160240"/>
          </a:xfrm>
        </p:spPr>
        <p:txBody>
          <a:bodyPr>
            <a:normAutofit fontScale="70000" lnSpcReduction="20000"/>
          </a:bodyPr>
          <a:lstStyle/>
          <a:p>
            <a:r>
              <a:rPr lang="en-US" altLang="pl-PL" dirty="0" smtClean="0"/>
              <a:t>The </a:t>
            </a:r>
            <a:r>
              <a:rPr lang="en-US" altLang="pl-PL" dirty="0"/>
              <a:t>three main processes considered are as follows</a:t>
            </a:r>
            <a:r>
              <a:rPr lang="en-US" altLang="pl-PL" dirty="0" smtClean="0"/>
              <a:t>:</a:t>
            </a:r>
            <a:endParaRPr lang="pl-PL" altLang="pl-PL" dirty="0" smtClean="0"/>
          </a:p>
          <a:p>
            <a:pPr marL="457200" indent="-457200">
              <a:buAutoNum type="alphaLcParenBoth"/>
            </a:pPr>
            <a:r>
              <a:rPr lang="en-US" altLang="pl-PL" dirty="0" smtClean="0"/>
              <a:t>association </a:t>
            </a:r>
            <a:r>
              <a:rPr lang="en-US" altLang="pl-PL" dirty="0"/>
              <a:t>and dissociation of vesicles, </a:t>
            </a:r>
            <a:endParaRPr lang="pl-PL" altLang="pl-PL" dirty="0" smtClean="0"/>
          </a:p>
          <a:p>
            <a:pPr marL="457200" indent="-457200">
              <a:buAutoNum type="alphaLcParenBoth"/>
            </a:pPr>
            <a:r>
              <a:rPr lang="en-US" altLang="pl-PL" dirty="0" smtClean="0"/>
              <a:t>(</a:t>
            </a:r>
            <a:r>
              <a:rPr lang="en-US" altLang="pl-PL" dirty="0"/>
              <a:t>b) internalization of bound vesicles, </a:t>
            </a:r>
            <a:r>
              <a:rPr lang="en-US" altLang="pl-PL" dirty="0" smtClean="0"/>
              <a:t>and</a:t>
            </a:r>
            <a:endParaRPr lang="pl-PL" altLang="pl-PL" dirty="0" smtClean="0"/>
          </a:p>
          <a:p>
            <a:pPr marL="457200" indent="-457200">
              <a:buAutoNum type="alphaLcParenBoth"/>
            </a:pPr>
            <a:r>
              <a:rPr lang="en-US" altLang="pl-PL" dirty="0" smtClean="0"/>
              <a:t>(c</a:t>
            </a:r>
            <a:r>
              <a:rPr lang="en-US" altLang="pl-PL" dirty="0"/>
              <a:t>) diffusion of free vesicles. </a:t>
            </a:r>
            <a:endParaRPr lang="pl-PL" altLang="pl-PL" dirty="0" smtClean="0"/>
          </a:p>
          <a:p>
            <a:pPr marL="0" indent="0">
              <a:buNone/>
            </a:pPr>
            <a:r>
              <a:rPr lang="en-US" altLang="pl-PL" dirty="0" smtClean="0"/>
              <a:t>Reprinted </a:t>
            </a:r>
            <a:r>
              <a:rPr lang="en-US" altLang="pl-PL" dirty="0"/>
              <a:t>by permission from the American Association for Cancer Research: </a:t>
            </a:r>
            <a:r>
              <a:rPr lang="en-US" altLang="pl-PL" dirty="0" err="1"/>
              <a:t>Mok</a:t>
            </a:r>
            <a:r>
              <a:rPr lang="en-US" altLang="pl-PL" dirty="0"/>
              <a:t>, W., </a:t>
            </a:r>
            <a:r>
              <a:rPr lang="en-US" altLang="pl-PL" dirty="0" err="1"/>
              <a:t>Stylianopoulos</a:t>
            </a:r>
            <a:r>
              <a:rPr lang="en-US" altLang="pl-PL" dirty="0"/>
              <a:t>, T., Boucher, Y., R. K. Jain, Mathematical modeling of herpes simplex virus distribution in </a:t>
            </a:r>
            <a:r>
              <a:rPr lang="en-US" altLang="pl-PL" dirty="0" smtClean="0"/>
              <a:t>solid tumors</a:t>
            </a:r>
            <a:r>
              <a:rPr lang="en-US" altLang="pl-PL" dirty="0"/>
              <a:t>: implications for cancer gene therapy, </a:t>
            </a:r>
            <a:r>
              <a:rPr lang="en-US" altLang="pl-PL" i="1" dirty="0"/>
              <a:t>Clinical Cancer Research</a:t>
            </a:r>
            <a:r>
              <a:rPr lang="en-US" altLang="pl-PL" dirty="0"/>
              <a:t>, 2009, 15:7, 2352-2360</a:t>
            </a:r>
            <a:r>
              <a:rPr lang="en-US" altLang="pl-PL" dirty="0" smtClean="0"/>
              <a:t>.</a:t>
            </a:r>
            <a:endParaRPr lang="en-US" altLang="pl-PL" dirty="0"/>
          </a:p>
        </p:txBody>
      </p:sp>
      <p:sp>
        <p:nvSpPr>
          <p:cNvPr id="6" name="Text Box 3"/>
          <p:cNvSpPr txBox="1">
            <a:spLocks noChangeArrowheads="1"/>
          </p:cNvSpPr>
          <p:nvPr/>
        </p:nvSpPr>
        <p:spPr bwMode="auto">
          <a:xfrm>
            <a:off x="179512" y="6570092"/>
            <a:ext cx="1907381" cy="212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pitchFamily="34" charset="0"/>
                <a:ea typeface="MS PGothic" pitchFamily="34" charset="-128"/>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pitchFamily="34" charset="0"/>
                <a:ea typeface="MS PGothic" pitchFamily="34" charset="-128"/>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pitchFamily="34" charset="0"/>
                <a:ea typeface="MS PGothic" pitchFamily="34" charset="-128"/>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pitchFamily="34" charset="0"/>
                <a:ea typeface="MS PGothic" pitchFamily="34" charset="-128"/>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pitchFamily="34" charset="0"/>
                <a:ea typeface="MS PGothic" pitchFamily="34" charset="-128"/>
              </a:defRPr>
            </a:lvl5pPr>
            <a:lvl6pPr marL="2514600" indent="-228600" defTabSz="457200" fontAlgn="base">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pitchFamily="34" charset="0"/>
                <a:ea typeface="MS PGothic" pitchFamily="34" charset="-128"/>
              </a:defRPr>
            </a:lvl6pPr>
            <a:lvl7pPr marL="2971800" indent="-228600" defTabSz="457200" fontAlgn="base">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pitchFamily="34" charset="0"/>
                <a:ea typeface="MS PGothic" pitchFamily="34" charset="-128"/>
              </a:defRPr>
            </a:lvl7pPr>
            <a:lvl8pPr marL="3429000" indent="-228600" defTabSz="457200" fontAlgn="base">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pitchFamily="34" charset="0"/>
                <a:ea typeface="MS PGothic" pitchFamily="34" charset="-128"/>
              </a:defRPr>
            </a:lvl8pPr>
            <a:lvl9pPr marL="3886200" indent="-228600" defTabSz="457200" fontAlgn="base">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pitchFamily="34" charset="0"/>
                <a:ea typeface="MS PGothic" pitchFamily="34" charset="-128"/>
              </a:defRPr>
            </a:lvl9pPr>
          </a:lstStyle>
          <a:p>
            <a:r>
              <a:rPr lang="en-US" altLang="pl-PL" sz="800" b="1" dirty="0">
                <a:solidFill>
                  <a:srgbClr val="0054A6"/>
                </a:solidFill>
              </a:rPr>
              <a:t>DOI: (10.1177/2211068212458265) </a:t>
            </a:r>
          </a:p>
        </p:txBody>
      </p:sp>
      <p:sp>
        <p:nvSpPr>
          <p:cNvPr id="7" name="Tytuł 5"/>
          <p:cNvSpPr>
            <a:spLocks noGrp="1"/>
          </p:cNvSpPr>
          <p:nvPr>
            <p:ph type="title"/>
          </p:nvPr>
        </p:nvSpPr>
        <p:spPr>
          <a:xfrm>
            <a:off x="179512" y="332656"/>
            <a:ext cx="8784976" cy="1054250"/>
          </a:xfrm>
        </p:spPr>
        <p:txBody>
          <a:bodyPr/>
          <a:lstStyle/>
          <a:p>
            <a:r>
              <a:rPr lang="pl-PL" altLang="pl-PL" sz="4000" dirty="0" smtClean="0"/>
              <a:t>M</a:t>
            </a:r>
            <a:r>
              <a:rPr lang="en-US" altLang="pl-PL" sz="4000" dirty="0" err="1" smtClean="0"/>
              <a:t>odel</a:t>
            </a:r>
            <a:r>
              <a:rPr lang="pl-PL" altLang="pl-PL" sz="4000" dirty="0" smtClean="0"/>
              <a:t> of </a:t>
            </a:r>
            <a:r>
              <a:rPr lang="pl-PL" altLang="pl-PL" sz="4000" dirty="0" err="1" smtClean="0"/>
              <a:t>liposome</a:t>
            </a:r>
            <a:r>
              <a:rPr lang="pl-PL" altLang="pl-PL" sz="4000" dirty="0" smtClean="0"/>
              <a:t> </a:t>
            </a:r>
            <a:r>
              <a:rPr lang="pl-PL" altLang="pl-PL" sz="4000" dirty="0" err="1" smtClean="0"/>
              <a:t>up-take</a:t>
            </a:r>
            <a:r>
              <a:rPr lang="pl-PL" altLang="pl-PL" sz="4000" dirty="0" smtClean="0"/>
              <a:t> by a  </a:t>
            </a:r>
            <a:r>
              <a:rPr lang="pl-PL" altLang="pl-PL" sz="4000" dirty="0" err="1" smtClean="0"/>
              <a:t>cell</a:t>
            </a:r>
            <a:endParaRPr lang="pl-PL" sz="4000" dirty="0"/>
          </a:p>
        </p:txBody>
      </p:sp>
    </p:spTree>
    <p:extLst>
      <p:ext uri="{BB962C8B-B14F-4D97-AF65-F5344CB8AC3E}">
        <p14:creationId xmlns:p14="http://schemas.microsoft.com/office/powerpoint/2010/main" val="669188338"/>
      </p:ext>
    </p:extLst>
  </p:cSld>
  <p:clrMapOvr>
    <a:masterClrMapping/>
  </p:clrMapOvr>
  <p:transition spd="slow">
    <p:push dir="u"/>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47864" y="6093296"/>
            <a:ext cx="1953758" cy="6926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ytuł 1"/>
          <p:cNvSpPr>
            <a:spLocks noGrp="1"/>
          </p:cNvSpPr>
          <p:nvPr>
            <p:ph type="title"/>
          </p:nvPr>
        </p:nvSpPr>
        <p:spPr>
          <a:xfrm>
            <a:off x="179512" y="476672"/>
            <a:ext cx="8712968" cy="1054250"/>
          </a:xfrm>
        </p:spPr>
        <p:txBody>
          <a:bodyPr/>
          <a:lstStyle/>
          <a:p>
            <a:r>
              <a:rPr lang="pl-PL" altLang="pl-PL" sz="4000" dirty="0" smtClean="0"/>
              <a:t>General and </a:t>
            </a:r>
            <a:r>
              <a:rPr lang="en-US" altLang="pl-PL" sz="4000" dirty="0" smtClean="0"/>
              <a:t>multivalent </a:t>
            </a:r>
            <a:r>
              <a:rPr lang="en-US" altLang="pl-PL" sz="4000" dirty="0"/>
              <a:t>kinetic </a:t>
            </a:r>
            <a:r>
              <a:rPr lang="en-US" altLang="pl-PL" sz="4000" dirty="0" smtClean="0"/>
              <a:t>model</a:t>
            </a:r>
            <a:r>
              <a:rPr lang="pl-PL" altLang="pl-PL" sz="4000" dirty="0" smtClean="0"/>
              <a:t>s of </a:t>
            </a:r>
            <a:r>
              <a:rPr lang="pl-PL" sz="4000" dirty="0" err="1"/>
              <a:t>Vesicle</a:t>
            </a:r>
            <a:r>
              <a:rPr lang="pl-PL" sz="4000" dirty="0"/>
              <a:t> </a:t>
            </a:r>
            <a:r>
              <a:rPr lang="pl-PL" sz="4000" dirty="0" err="1"/>
              <a:t>Drug</a:t>
            </a:r>
            <a:r>
              <a:rPr lang="pl-PL" sz="4000" dirty="0"/>
              <a:t> Delivery </a:t>
            </a:r>
            <a:r>
              <a:rPr lang="pl-PL" sz="4000" dirty="0" smtClean="0"/>
              <a:t>Systems in 2D</a:t>
            </a:r>
            <a:endParaRPr lang="pl-PL" sz="4000" dirty="0"/>
          </a:p>
        </p:txBody>
      </p:sp>
      <p:pic>
        <p:nvPicPr>
          <p:cNvPr id="8" name="Picture 4"/>
          <p:cNvPicPr>
            <a:picLocks noGrp="1" noChangeAspect="1" noChangeArrowheads="1"/>
          </p:cNvPicPr>
          <p:nvPr>
            <p:ph sz="quarter" idx="13"/>
          </p:nvPr>
        </p:nvPicPr>
        <p:blipFill>
          <a:blip r:embed="rId4" cstate="print">
            <a:extLst>
              <a:ext uri="{28A0092B-C50C-407E-A947-70E740481C1C}">
                <a14:useLocalDpi xmlns:a14="http://schemas.microsoft.com/office/drawing/2010/main" val="0"/>
              </a:ext>
            </a:extLst>
          </a:blip>
          <a:srcRect/>
          <a:stretch>
            <a:fillRect/>
          </a:stretch>
        </p:blipFill>
        <p:spPr bwMode="auto">
          <a:xfrm>
            <a:off x="1139825" y="2250440"/>
            <a:ext cx="2895600" cy="385572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 name="Picture 4"/>
          <p:cNvPicPr>
            <a:picLocks noGrp="1" noChangeAspect="1" noChangeArrowheads="1"/>
          </p:cNvPicPr>
          <p:nvPr>
            <p:ph sz="quarter" idx="14"/>
          </p:nvPr>
        </p:nvPicPr>
        <p:blipFill>
          <a:blip r:embed="rId5">
            <a:extLst>
              <a:ext uri="{28A0092B-C50C-407E-A947-70E740481C1C}">
                <a14:useLocalDpi xmlns:a14="http://schemas.microsoft.com/office/drawing/2010/main" val="0"/>
              </a:ext>
            </a:extLst>
          </a:blip>
          <a:srcRect/>
          <a:stretch>
            <a:fillRect/>
          </a:stretch>
        </p:blipFill>
        <p:spPr bwMode="auto">
          <a:xfrm>
            <a:off x="4431447" y="2250446"/>
            <a:ext cx="4245009" cy="38428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3" name="Text Box 3"/>
          <p:cNvSpPr txBox="1">
            <a:spLocks noChangeArrowheads="1"/>
          </p:cNvSpPr>
          <p:nvPr/>
        </p:nvSpPr>
        <p:spPr bwMode="auto">
          <a:xfrm>
            <a:off x="179512" y="6570092"/>
            <a:ext cx="1907381" cy="212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pitchFamily="34" charset="0"/>
                <a:ea typeface="MS PGothic" pitchFamily="34" charset="-128"/>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pitchFamily="34" charset="0"/>
                <a:ea typeface="MS PGothic" pitchFamily="34" charset="-128"/>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pitchFamily="34" charset="0"/>
                <a:ea typeface="MS PGothic" pitchFamily="34" charset="-128"/>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pitchFamily="34" charset="0"/>
                <a:ea typeface="MS PGothic" pitchFamily="34" charset="-128"/>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pitchFamily="34" charset="0"/>
                <a:ea typeface="MS PGothic" pitchFamily="34" charset="-128"/>
              </a:defRPr>
            </a:lvl5pPr>
            <a:lvl6pPr marL="2514600" indent="-228600" defTabSz="457200" fontAlgn="base">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pitchFamily="34" charset="0"/>
                <a:ea typeface="MS PGothic" pitchFamily="34" charset="-128"/>
              </a:defRPr>
            </a:lvl6pPr>
            <a:lvl7pPr marL="2971800" indent="-228600" defTabSz="457200" fontAlgn="base">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pitchFamily="34" charset="0"/>
                <a:ea typeface="MS PGothic" pitchFamily="34" charset="-128"/>
              </a:defRPr>
            </a:lvl7pPr>
            <a:lvl8pPr marL="3429000" indent="-228600" defTabSz="457200" fontAlgn="base">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pitchFamily="34" charset="0"/>
                <a:ea typeface="MS PGothic" pitchFamily="34" charset="-128"/>
              </a:defRPr>
            </a:lvl8pPr>
            <a:lvl9pPr marL="3886200" indent="-228600" defTabSz="457200" fontAlgn="base">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pitchFamily="34" charset="0"/>
                <a:ea typeface="MS PGothic" pitchFamily="34" charset="-128"/>
              </a:defRPr>
            </a:lvl9pPr>
          </a:lstStyle>
          <a:p>
            <a:r>
              <a:rPr lang="en-US" altLang="pl-PL" sz="800" b="1" dirty="0">
                <a:solidFill>
                  <a:srgbClr val="0054A6"/>
                </a:solidFill>
              </a:rPr>
              <a:t>DOI: (10.1177/2211068212458265) </a:t>
            </a:r>
          </a:p>
        </p:txBody>
      </p:sp>
    </p:spTree>
    <p:extLst>
      <p:ext uri="{BB962C8B-B14F-4D97-AF65-F5344CB8AC3E}">
        <p14:creationId xmlns:p14="http://schemas.microsoft.com/office/powerpoint/2010/main" val="3851760260"/>
      </p:ext>
    </p:extLst>
  </p:cSld>
  <p:clrMapOvr>
    <a:masterClrMapping/>
  </p:clrMapOvr>
  <p:transition spd="slow">
    <p:push dir="u"/>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ymbol zastępczy zawartości 6"/>
          <p:cNvSpPr>
            <a:spLocks noGrp="1"/>
          </p:cNvSpPr>
          <p:nvPr>
            <p:ph idx="1"/>
          </p:nvPr>
        </p:nvSpPr>
        <p:spPr>
          <a:xfrm>
            <a:off x="467544" y="5384590"/>
            <a:ext cx="8329046" cy="1444810"/>
          </a:xfrm>
        </p:spPr>
        <p:txBody>
          <a:bodyPr>
            <a:normAutofit fontScale="70000" lnSpcReduction="20000"/>
          </a:bodyPr>
          <a:lstStyle/>
          <a:p>
            <a:r>
              <a:rPr lang="en-US" altLang="pl-PL" dirty="0"/>
              <a:t>Pharmacokinetic model used by Arndt et al</a:t>
            </a:r>
            <a:r>
              <a:rPr lang="en-US" altLang="pl-PL" dirty="0" smtClean="0"/>
              <a:t>. </a:t>
            </a:r>
            <a:endParaRPr lang="pl-PL" altLang="pl-PL" dirty="0" smtClean="0"/>
          </a:p>
          <a:p>
            <a:r>
              <a:rPr lang="en-US" altLang="pl-PL" i="1" dirty="0" smtClean="0"/>
              <a:t>Cancer </a:t>
            </a:r>
            <a:r>
              <a:rPr lang="en-US" altLang="pl-PL" i="1" dirty="0"/>
              <a:t>Research and Treatment</a:t>
            </a:r>
            <a:r>
              <a:rPr lang="en-US" altLang="pl-PL" dirty="0"/>
              <a:t>, Pharmacokinetics of </a:t>
            </a:r>
            <a:r>
              <a:rPr lang="en-US" altLang="pl-PL" dirty="0" err="1"/>
              <a:t>sterically</a:t>
            </a:r>
            <a:r>
              <a:rPr lang="en-US" altLang="pl-PL" dirty="0"/>
              <a:t> stabilized </a:t>
            </a:r>
            <a:r>
              <a:rPr lang="en-US" altLang="pl-PL" dirty="0" err="1"/>
              <a:t>hexade-cylphosphocholine</a:t>
            </a:r>
            <a:r>
              <a:rPr lang="en-US" altLang="pl-PL" dirty="0"/>
              <a:t> liposomes versus conventional liposomes and free </a:t>
            </a:r>
            <a:r>
              <a:rPr lang="en-US" altLang="pl-PL" dirty="0" err="1"/>
              <a:t>hexadecyl-phosphocholine</a:t>
            </a:r>
            <a:r>
              <a:rPr lang="en-US" altLang="pl-PL" dirty="0"/>
              <a:t> in tumor-free and human breast carcinoma bearing mice, 58, 1999, 71-80, Arndt, D., </a:t>
            </a:r>
            <a:r>
              <a:rPr lang="en-US" altLang="pl-PL" dirty="0" err="1"/>
              <a:t>Zeisig</a:t>
            </a:r>
            <a:r>
              <a:rPr lang="en-US" altLang="pl-PL" dirty="0"/>
              <a:t>, R., </a:t>
            </a:r>
            <a:r>
              <a:rPr lang="en-US" altLang="pl-PL" dirty="0" err="1"/>
              <a:t>Fichtner</a:t>
            </a:r>
            <a:r>
              <a:rPr lang="en-US" altLang="pl-PL" dirty="0"/>
              <a:t>, I., </a:t>
            </a:r>
            <a:r>
              <a:rPr lang="en-US" altLang="pl-PL" dirty="0" err="1"/>
              <a:t>Teppke</a:t>
            </a:r>
            <a:r>
              <a:rPr lang="en-US" altLang="pl-PL" dirty="0"/>
              <a:t>, A. D., and A. </a:t>
            </a:r>
            <a:r>
              <a:rPr lang="en-US" altLang="pl-PL" dirty="0" err="1" smtClean="0"/>
              <a:t>Fahr</a:t>
            </a:r>
            <a:endParaRPr lang="pl-PL" dirty="0"/>
          </a:p>
        </p:txBody>
      </p:sp>
      <p:sp>
        <p:nvSpPr>
          <p:cNvPr id="6" name="Tytuł 5"/>
          <p:cNvSpPr>
            <a:spLocks noGrp="1"/>
          </p:cNvSpPr>
          <p:nvPr>
            <p:ph type="title"/>
          </p:nvPr>
        </p:nvSpPr>
        <p:spPr>
          <a:xfrm>
            <a:off x="50265" y="260648"/>
            <a:ext cx="8928992" cy="1054250"/>
          </a:xfrm>
        </p:spPr>
        <p:txBody>
          <a:bodyPr/>
          <a:lstStyle/>
          <a:p>
            <a:r>
              <a:rPr lang="pl-PL" altLang="pl-PL" sz="4000" dirty="0" smtClean="0"/>
              <a:t>M</a:t>
            </a:r>
            <a:r>
              <a:rPr lang="en-US" altLang="pl-PL" sz="4000" dirty="0" err="1" smtClean="0"/>
              <a:t>odel</a:t>
            </a:r>
            <a:r>
              <a:rPr lang="en-US" altLang="pl-PL" sz="4000" dirty="0" smtClean="0"/>
              <a:t> </a:t>
            </a:r>
            <a:r>
              <a:rPr lang="en-US" altLang="pl-PL" sz="4000" i="1" dirty="0"/>
              <a:t>in vivo </a:t>
            </a:r>
            <a:r>
              <a:rPr lang="en-US" altLang="pl-PL" sz="4000" dirty="0" err="1" smtClean="0"/>
              <a:t>biodistribution</a:t>
            </a:r>
            <a:r>
              <a:rPr lang="pl-PL" altLang="pl-PL" sz="4000" dirty="0" smtClean="0"/>
              <a:t/>
            </a:r>
            <a:br>
              <a:rPr lang="pl-PL" altLang="pl-PL" sz="4000" dirty="0" smtClean="0"/>
            </a:br>
            <a:r>
              <a:rPr lang="en-US" altLang="pl-PL" sz="4000" dirty="0" smtClean="0"/>
              <a:t>of </a:t>
            </a:r>
            <a:r>
              <a:rPr lang="en-US" altLang="pl-PL" sz="4000" dirty="0"/>
              <a:t>liposomes</a:t>
            </a:r>
            <a:endParaRPr lang="pl-PL" sz="4000" dirty="0"/>
          </a:p>
        </p:txBody>
      </p:sp>
      <p:pic>
        <p:nvPicPr>
          <p:cNvPr id="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1412776"/>
            <a:ext cx="8084619" cy="383008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 name="Text Box 3"/>
          <p:cNvSpPr txBox="1">
            <a:spLocks noChangeArrowheads="1"/>
          </p:cNvSpPr>
          <p:nvPr/>
        </p:nvSpPr>
        <p:spPr bwMode="auto">
          <a:xfrm>
            <a:off x="179512" y="6570092"/>
            <a:ext cx="1907381" cy="212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pitchFamily="34" charset="0"/>
                <a:ea typeface="MS PGothic" pitchFamily="34" charset="-128"/>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pitchFamily="34" charset="0"/>
                <a:ea typeface="MS PGothic" pitchFamily="34" charset="-128"/>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pitchFamily="34" charset="0"/>
                <a:ea typeface="MS PGothic" pitchFamily="34" charset="-128"/>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pitchFamily="34" charset="0"/>
                <a:ea typeface="MS PGothic" pitchFamily="34" charset="-128"/>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pitchFamily="34" charset="0"/>
                <a:ea typeface="MS PGothic" pitchFamily="34" charset="-128"/>
              </a:defRPr>
            </a:lvl5pPr>
            <a:lvl6pPr marL="2514600" indent="-228600" defTabSz="457200" fontAlgn="base">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pitchFamily="34" charset="0"/>
                <a:ea typeface="MS PGothic" pitchFamily="34" charset="-128"/>
              </a:defRPr>
            </a:lvl6pPr>
            <a:lvl7pPr marL="2971800" indent="-228600" defTabSz="457200" fontAlgn="base">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pitchFamily="34" charset="0"/>
                <a:ea typeface="MS PGothic" pitchFamily="34" charset="-128"/>
              </a:defRPr>
            </a:lvl7pPr>
            <a:lvl8pPr marL="3429000" indent="-228600" defTabSz="457200" fontAlgn="base">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pitchFamily="34" charset="0"/>
                <a:ea typeface="MS PGothic" pitchFamily="34" charset="-128"/>
              </a:defRPr>
            </a:lvl8pPr>
            <a:lvl9pPr marL="3886200" indent="-228600" defTabSz="457200" fontAlgn="base">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pitchFamily="34" charset="0"/>
                <a:ea typeface="MS PGothic" pitchFamily="34" charset="-128"/>
              </a:defRPr>
            </a:lvl9pPr>
          </a:lstStyle>
          <a:p>
            <a:r>
              <a:rPr lang="en-US" altLang="pl-PL" sz="800" b="1" dirty="0">
                <a:solidFill>
                  <a:srgbClr val="0054A6"/>
                </a:solidFill>
              </a:rPr>
              <a:t>DOI: (10.1177/2211068212458265) </a:t>
            </a:r>
          </a:p>
        </p:txBody>
      </p:sp>
    </p:spTree>
    <p:extLst>
      <p:ext uri="{BB962C8B-B14F-4D97-AF65-F5344CB8AC3E}">
        <p14:creationId xmlns:p14="http://schemas.microsoft.com/office/powerpoint/2010/main" val="3978849898"/>
      </p:ext>
    </p:extLst>
  </p:cSld>
  <p:clrMapOvr>
    <a:masterClrMapping/>
  </p:clrMapOvr>
  <p:transition spd="slow">
    <p:push dir="u"/>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35235" y="1491208"/>
            <a:ext cx="5670550" cy="3810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Text Box 3"/>
          <p:cNvSpPr txBox="1">
            <a:spLocks noChangeArrowheads="1"/>
          </p:cNvSpPr>
          <p:nvPr/>
        </p:nvSpPr>
        <p:spPr bwMode="auto">
          <a:xfrm>
            <a:off x="179512" y="6570092"/>
            <a:ext cx="1907381" cy="212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pitchFamily="34" charset="0"/>
                <a:ea typeface="MS PGothic" pitchFamily="34" charset="-128"/>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pitchFamily="34" charset="0"/>
                <a:ea typeface="MS PGothic" pitchFamily="34" charset="-128"/>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pitchFamily="34" charset="0"/>
                <a:ea typeface="MS PGothic" pitchFamily="34" charset="-128"/>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pitchFamily="34" charset="0"/>
                <a:ea typeface="MS PGothic" pitchFamily="34" charset="-128"/>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pitchFamily="34" charset="0"/>
                <a:ea typeface="MS PGothic" pitchFamily="34" charset="-128"/>
              </a:defRPr>
            </a:lvl5pPr>
            <a:lvl6pPr marL="2514600" indent="-228600" defTabSz="457200" fontAlgn="base">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pitchFamily="34" charset="0"/>
                <a:ea typeface="MS PGothic" pitchFamily="34" charset="-128"/>
              </a:defRPr>
            </a:lvl6pPr>
            <a:lvl7pPr marL="2971800" indent="-228600" defTabSz="457200" fontAlgn="base">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pitchFamily="34" charset="0"/>
                <a:ea typeface="MS PGothic" pitchFamily="34" charset="-128"/>
              </a:defRPr>
            </a:lvl7pPr>
            <a:lvl8pPr marL="3429000" indent="-228600" defTabSz="457200" fontAlgn="base">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pitchFamily="34" charset="0"/>
                <a:ea typeface="MS PGothic" pitchFamily="34" charset="-128"/>
              </a:defRPr>
            </a:lvl8pPr>
            <a:lvl9pPr marL="3886200" indent="-228600" defTabSz="457200" fontAlgn="base">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pitchFamily="34" charset="0"/>
                <a:ea typeface="MS PGothic" pitchFamily="34" charset="-128"/>
              </a:defRPr>
            </a:lvl9pPr>
          </a:lstStyle>
          <a:p>
            <a:r>
              <a:rPr lang="en-US" altLang="pl-PL" sz="800" b="1" dirty="0">
                <a:solidFill>
                  <a:srgbClr val="0054A6"/>
                </a:solidFill>
              </a:rPr>
              <a:t>DOI: (10.1177/2211068212458265) </a:t>
            </a:r>
          </a:p>
        </p:txBody>
      </p:sp>
      <p:sp>
        <p:nvSpPr>
          <p:cNvPr id="6" name="Tytuł 5"/>
          <p:cNvSpPr txBox="1">
            <a:spLocks/>
          </p:cNvSpPr>
          <p:nvPr/>
        </p:nvSpPr>
        <p:spPr>
          <a:xfrm>
            <a:off x="50265" y="116632"/>
            <a:ext cx="8928992" cy="1296144"/>
          </a:xfrm>
          <a:prstGeom prst="rect">
            <a:avLst/>
          </a:prstGeom>
        </p:spPr>
        <p:txBody>
          <a:bodyPr/>
          <a:lstStyle>
            <a:lvl1pPr algn="ctr" defTabSz="914400" rtl="0" eaLnBrk="1" latinLnBrk="0" hangingPunct="1">
              <a:spcBef>
                <a:spcPct val="0"/>
              </a:spcBef>
              <a:buNone/>
              <a:defRPr sz="54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pl-PL" altLang="pl-PL" sz="4000" dirty="0" err="1" smtClean="0"/>
              <a:t>Pharmacokinetics</a:t>
            </a:r>
            <a:endParaRPr lang="pl-PL" altLang="pl-PL" sz="4000" dirty="0" smtClean="0"/>
          </a:p>
          <a:p>
            <a:r>
              <a:rPr lang="en-US" altLang="pl-PL" sz="4000" dirty="0" smtClean="0"/>
              <a:t>The </a:t>
            </a:r>
            <a:r>
              <a:rPr lang="en-US" altLang="pl-PL" sz="4000" dirty="0"/>
              <a:t>open two-compartment model</a:t>
            </a:r>
            <a:endParaRPr lang="pl-PL" sz="4000" dirty="0"/>
          </a:p>
        </p:txBody>
      </p:sp>
      <p:sp>
        <p:nvSpPr>
          <p:cNvPr id="8" name="pole tekstowe 7"/>
          <p:cNvSpPr txBox="1"/>
          <p:nvPr/>
        </p:nvSpPr>
        <p:spPr>
          <a:xfrm>
            <a:off x="539552" y="5445224"/>
            <a:ext cx="8208912" cy="1008112"/>
          </a:xfrm>
          <a:prstGeom prst="rect">
            <a:avLst/>
          </a:prstGeom>
        </p:spPr>
        <p:txBody>
          <a:bodyPr vert="horz" lIns="91440" tIns="45720" rIns="91440" bIns="45720" rtlCol="0">
            <a:normAutofit fontScale="77500" lnSpcReduction="20000"/>
          </a:bodyPr>
          <a:lstStyle>
            <a:lvl1pPr marL="365760" indent="-365760">
              <a:spcBef>
                <a:spcPct val="20000"/>
              </a:spcBef>
              <a:buClr>
                <a:schemeClr val="accent1"/>
              </a:buClr>
              <a:buFont typeface="Wingdings" pitchFamily="2" charset="2"/>
              <a:buChar char=""/>
              <a:defRPr sz="2400">
                <a:solidFill>
                  <a:schemeClr val="tx1">
                    <a:lumMod val="85000"/>
                    <a:lumOff val="15000"/>
                  </a:schemeClr>
                </a:solidFill>
              </a:defRPr>
            </a:lvl1pPr>
            <a:lvl2pPr marL="777240" indent="-365760">
              <a:spcBef>
                <a:spcPct val="20000"/>
              </a:spcBef>
              <a:buClr>
                <a:schemeClr val="accent1"/>
              </a:buClr>
              <a:buFont typeface="Wingdings" pitchFamily="2" charset="2"/>
              <a:buChar char=""/>
              <a:defRPr sz="2200">
                <a:solidFill>
                  <a:schemeClr val="tx1">
                    <a:lumMod val="85000"/>
                    <a:lumOff val="15000"/>
                  </a:schemeClr>
                </a:solidFill>
              </a:defRPr>
            </a:lvl2pPr>
            <a:lvl3pPr marL="1143000" indent="-365760">
              <a:spcBef>
                <a:spcPct val="20000"/>
              </a:spcBef>
              <a:buClr>
                <a:schemeClr val="accent1"/>
              </a:buClr>
              <a:buFont typeface="Wingdings" pitchFamily="2" charset="2"/>
              <a:buChar char=""/>
              <a:defRPr sz="2000">
                <a:solidFill>
                  <a:schemeClr val="tx1">
                    <a:lumMod val="85000"/>
                    <a:lumOff val="15000"/>
                  </a:schemeClr>
                </a:solidFill>
              </a:defRPr>
            </a:lvl3pPr>
            <a:lvl4pPr marL="1508760" indent="-320040">
              <a:spcBef>
                <a:spcPct val="20000"/>
              </a:spcBef>
              <a:buClr>
                <a:schemeClr val="accent1"/>
              </a:buClr>
              <a:buFont typeface="Wingdings" pitchFamily="2" charset="2"/>
              <a:buChar char=""/>
              <a:defRPr>
                <a:solidFill>
                  <a:schemeClr val="tx1">
                    <a:lumMod val="85000"/>
                    <a:lumOff val="15000"/>
                  </a:schemeClr>
                </a:solidFill>
              </a:defRPr>
            </a:lvl4pPr>
            <a:lvl5pPr indent="-320040">
              <a:spcBef>
                <a:spcPct val="20000"/>
              </a:spcBef>
              <a:buClr>
                <a:schemeClr val="accent1"/>
              </a:buClr>
              <a:buFont typeface="Wingdings" pitchFamily="2" charset="2"/>
              <a:buChar char=""/>
              <a:defRPr sz="1600">
                <a:solidFill>
                  <a:schemeClr val="tx1">
                    <a:lumMod val="85000"/>
                    <a:lumOff val="15000"/>
                  </a:schemeClr>
                </a:solidFill>
              </a:defRPr>
            </a:lvl5pPr>
            <a:lvl6pPr marL="2148840" indent="-274320">
              <a:spcBef>
                <a:spcPts val="400"/>
              </a:spcBef>
              <a:buClr>
                <a:schemeClr val="accent1"/>
              </a:buClr>
              <a:buFont typeface="Wingdings" pitchFamily="2" charset="2"/>
              <a:buChar char=""/>
              <a:defRPr sz="1400"/>
            </a:lvl6pPr>
            <a:lvl7pPr marL="2468880" indent="-274320">
              <a:spcBef>
                <a:spcPts val="400"/>
              </a:spcBef>
              <a:buClr>
                <a:schemeClr val="accent1"/>
              </a:buClr>
              <a:buFont typeface="Wingdings" pitchFamily="2" charset="2"/>
              <a:buChar char=""/>
              <a:defRPr sz="1400"/>
            </a:lvl7pPr>
            <a:lvl8pPr marL="2788920" indent="-274320">
              <a:spcBef>
                <a:spcPts val="400"/>
              </a:spcBef>
              <a:buClr>
                <a:schemeClr val="accent1"/>
              </a:buClr>
              <a:buFont typeface="Wingdings" pitchFamily="2" charset="2"/>
              <a:buChar char=""/>
              <a:defRPr sz="1400"/>
            </a:lvl8pPr>
            <a:lvl9pPr marL="3108960" indent="-274320">
              <a:spcBef>
                <a:spcPts val="400"/>
              </a:spcBef>
              <a:buClr>
                <a:schemeClr val="accent1"/>
              </a:buClr>
              <a:buFont typeface="Wingdings" pitchFamily="2" charset="2"/>
              <a:buChar char=""/>
              <a:defRPr sz="1400"/>
            </a:lvl9pPr>
          </a:lstStyle>
          <a:p>
            <a:r>
              <a:rPr lang="en-US" dirty="0"/>
              <a:t>The central compartment is generally treated as the circulatory system, often referred to as “plasma,” and the peripheral compartment is referred to as the “tissue” that takes up most of the drug.</a:t>
            </a:r>
            <a:endParaRPr lang="pl-PL" dirty="0"/>
          </a:p>
        </p:txBody>
      </p:sp>
      <p:pic>
        <p:nvPicPr>
          <p:cNvPr id="1026" name="Picture 2" descr="https://smart.servier.com/wp-content/uploads/2016/10/Cult_cell_souches4.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22974" y="2708920"/>
            <a:ext cx="2076450" cy="173355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s://smart.servier.com/wp-content/uploads/2016/10/Petri07.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33461" y="2582621"/>
            <a:ext cx="2781300" cy="189547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smart.servier.com/wp-content/uploads/2016/10/Cult_cell_souches6.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71800" y="1825938"/>
            <a:ext cx="4104456" cy="32172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652085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32"/>
                                        </p:tgtEl>
                                        <p:attrNameLst>
                                          <p:attrName>style.visibility</p:attrName>
                                        </p:attrNameLst>
                                      </p:cBhvr>
                                      <p:to>
                                        <p:strVal val="visible"/>
                                      </p:to>
                                    </p:set>
                                    <p:animEffect transition="in" filter="circle(in)">
                                      <p:cBhvr>
                                        <p:cTn id="7" dur="2000"/>
                                        <p:tgtEl>
                                          <p:spTgt spid="1032"/>
                                        </p:tgtEl>
                                      </p:cBhvr>
                                    </p:animEffect>
                                  </p:childTnLst>
                                </p:cTn>
                              </p:par>
                              <p:par>
                                <p:cTn id="8" presetID="6" presetClass="entr" presetSubtype="16"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circle(in)">
                                      <p:cBhvr>
                                        <p:cTn id="10" dur="2000"/>
                                        <p:tgtEl>
                                          <p:spTgt spid="1026"/>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1028"/>
                                        </p:tgtEl>
                                        <p:attrNameLst>
                                          <p:attrName>style.visibility</p:attrName>
                                        </p:attrNameLst>
                                      </p:cBhvr>
                                      <p:to>
                                        <p:strVal val="visible"/>
                                      </p:to>
                                    </p:set>
                                    <p:anim calcmode="lin" valueType="num">
                                      <p:cBhvr>
                                        <p:cTn id="15" dur="2000" fill="hold"/>
                                        <p:tgtEl>
                                          <p:spTgt spid="1028"/>
                                        </p:tgtEl>
                                        <p:attrNameLst>
                                          <p:attrName>ppt_w</p:attrName>
                                        </p:attrNameLst>
                                      </p:cBhvr>
                                      <p:tavLst>
                                        <p:tav tm="0">
                                          <p:val>
                                            <p:fltVal val="0"/>
                                          </p:val>
                                        </p:tav>
                                        <p:tav tm="100000">
                                          <p:val>
                                            <p:strVal val="#ppt_w"/>
                                          </p:val>
                                        </p:tav>
                                      </p:tavLst>
                                    </p:anim>
                                    <p:anim calcmode="lin" valueType="num">
                                      <p:cBhvr>
                                        <p:cTn id="16" dur="2000" fill="hold"/>
                                        <p:tgtEl>
                                          <p:spTgt spid="1028"/>
                                        </p:tgtEl>
                                        <p:attrNameLst>
                                          <p:attrName>ppt_h</p:attrName>
                                        </p:attrNameLst>
                                      </p:cBhvr>
                                      <p:tavLst>
                                        <p:tav tm="0">
                                          <p:val>
                                            <p:fltVal val="0"/>
                                          </p:val>
                                        </p:tav>
                                        <p:tav tm="100000">
                                          <p:val>
                                            <p:strVal val="#ppt_h"/>
                                          </p:val>
                                        </p:tav>
                                      </p:tavLst>
                                    </p:anim>
                                    <p:animEffect transition="in" filter="fade">
                                      <p:cBhvr>
                                        <p:cTn id="17" dur="20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ytuł 2"/>
          <p:cNvSpPr>
            <a:spLocks noGrp="1"/>
          </p:cNvSpPr>
          <p:nvPr>
            <p:ph type="title"/>
          </p:nvPr>
        </p:nvSpPr>
        <p:spPr>
          <a:xfrm>
            <a:off x="323528" y="116632"/>
            <a:ext cx="8820472" cy="1507774"/>
          </a:xfrm>
        </p:spPr>
        <p:txBody>
          <a:bodyPr/>
          <a:lstStyle/>
          <a:p>
            <a:r>
              <a:rPr lang="pl-PL" sz="2800" dirty="0"/>
              <a:t> </a:t>
            </a:r>
            <a:r>
              <a:rPr lang="pl-PL" sz="2800" dirty="0" smtClean="0"/>
              <a:t>Tumor </a:t>
            </a:r>
            <a:r>
              <a:rPr lang="pl-PL" sz="2800" dirty="0" err="1"/>
              <a:t>spheroids</a:t>
            </a:r>
            <a:r>
              <a:rPr lang="pl-PL" sz="2800" dirty="0"/>
              <a:t> as </a:t>
            </a:r>
            <a:r>
              <a:rPr lang="pl-PL" sz="2800" dirty="0" err="1"/>
              <a:t>an</a:t>
            </a:r>
            <a:r>
              <a:rPr lang="pl-PL" sz="2800" dirty="0"/>
              <a:t> </a:t>
            </a:r>
            <a:r>
              <a:rPr lang="pl-PL" sz="2800" i="1" dirty="0"/>
              <a:t>in vitro</a:t>
            </a:r>
            <a:r>
              <a:rPr lang="pl-PL" sz="2800" dirty="0"/>
              <a:t> model for </a:t>
            </a:r>
            <a:r>
              <a:rPr lang="pl-PL" sz="2800" dirty="0" err="1"/>
              <a:t>determining</a:t>
            </a:r>
            <a:r>
              <a:rPr lang="pl-PL" sz="2800" dirty="0"/>
              <a:t> </a:t>
            </a:r>
            <a:r>
              <a:rPr lang="pl-PL" sz="2800" dirty="0" err="1"/>
              <a:t>therapeutic</a:t>
            </a:r>
            <a:r>
              <a:rPr lang="pl-PL" sz="2800" dirty="0"/>
              <a:t> </a:t>
            </a:r>
            <a:r>
              <a:rPr lang="pl-PL" sz="2800" dirty="0" err="1"/>
              <a:t>efficacy</a:t>
            </a:r>
            <a:r>
              <a:rPr lang="pl-PL" sz="2800" dirty="0"/>
              <a:t> </a:t>
            </a:r>
            <a:r>
              <a:rPr lang="pl-PL" sz="2800" dirty="0" err="1"/>
              <a:t>against</a:t>
            </a:r>
            <a:r>
              <a:rPr lang="pl-PL" sz="2800" dirty="0"/>
              <a:t> proton </a:t>
            </a:r>
            <a:r>
              <a:rPr lang="pl-PL" sz="2800" dirty="0" err="1"/>
              <a:t>beam</a:t>
            </a:r>
            <a:r>
              <a:rPr lang="pl-PL" sz="2800" dirty="0"/>
              <a:t> </a:t>
            </a:r>
            <a:r>
              <a:rPr lang="pl-PL" sz="2800" dirty="0" err="1"/>
              <a:t>radiotherapy</a:t>
            </a:r>
            <a:r>
              <a:rPr lang="pl-PL" sz="2800" dirty="0"/>
              <a:t> and </a:t>
            </a:r>
            <a:r>
              <a:rPr lang="pl-PL" sz="2800" dirty="0" err="1"/>
              <a:t>doxorubicin</a:t>
            </a:r>
            <a:r>
              <a:rPr lang="pl-PL" sz="2800" dirty="0"/>
              <a:t> </a:t>
            </a:r>
            <a:r>
              <a:rPr lang="pl-PL" sz="2800" dirty="0" err="1"/>
              <a:t>encapsulated</a:t>
            </a:r>
            <a:r>
              <a:rPr lang="pl-PL" sz="2800" dirty="0"/>
              <a:t> </a:t>
            </a:r>
            <a:r>
              <a:rPr lang="pl-PL" sz="2800" dirty="0" err="1"/>
              <a:t>low</a:t>
            </a:r>
            <a:r>
              <a:rPr lang="pl-PL" sz="2800" dirty="0"/>
              <a:t> </a:t>
            </a:r>
            <a:r>
              <a:rPr lang="pl-PL" sz="2800" dirty="0" err="1"/>
              <a:t>temperature</a:t>
            </a:r>
            <a:r>
              <a:rPr lang="pl-PL" sz="2800" dirty="0"/>
              <a:t> </a:t>
            </a:r>
            <a:r>
              <a:rPr lang="pl-PL" sz="2800" dirty="0" err="1"/>
              <a:t>sensitive</a:t>
            </a:r>
            <a:r>
              <a:rPr lang="pl-PL" sz="2800" dirty="0"/>
              <a:t> </a:t>
            </a:r>
            <a:r>
              <a:rPr lang="pl-PL" sz="2800" dirty="0" err="1"/>
              <a:t>liposome</a:t>
            </a:r>
            <a:endParaRPr lang="pl-PL" sz="2800" dirty="0"/>
          </a:p>
        </p:txBody>
      </p:sp>
      <p:pic>
        <p:nvPicPr>
          <p:cNvPr id="2052" name="Picture 4" descr="An external file that holds a picture, illustration, etc.&#10;Object name is thnov03p0687g01.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43608" y="1700808"/>
            <a:ext cx="7277440" cy="4848476"/>
          </a:xfrm>
          <a:prstGeom prst="rect">
            <a:avLst/>
          </a:prstGeom>
          <a:noFill/>
          <a:extLst>
            <a:ext uri="{909E8E84-426E-40DD-AFC4-6F175D3DCCD1}">
              <a14:hiddenFill xmlns:a14="http://schemas.microsoft.com/office/drawing/2010/main">
                <a:solidFill>
                  <a:srgbClr val="FFFFFF"/>
                </a:solidFill>
              </a14:hiddenFill>
            </a:ext>
          </a:extLst>
        </p:spPr>
      </p:pic>
      <p:sp>
        <p:nvSpPr>
          <p:cNvPr id="4" name="pole tekstowe 3"/>
          <p:cNvSpPr txBox="1"/>
          <p:nvPr/>
        </p:nvSpPr>
        <p:spPr>
          <a:xfrm>
            <a:off x="395536" y="6556702"/>
            <a:ext cx="4544834" cy="307777"/>
          </a:xfrm>
          <a:prstGeom prst="rect">
            <a:avLst/>
          </a:prstGeom>
          <a:noFill/>
        </p:spPr>
        <p:txBody>
          <a:bodyPr wrap="none" rtlCol="0">
            <a:spAutoFit/>
          </a:bodyPr>
          <a:lstStyle/>
          <a:p>
            <a:r>
              <a:rPr lang="pl-PL" sz="1400" dirty="0" err="1"/>
              <a:t>Senavirathna</a:t>
            </a:r>
            <a:r>
              <a:rPr lang="pl-PL" sz="1400" dirty="0"/>
              <a:t> </a:t>
            </a:r>
            <a:r>
              <a:rPr lang="pl-PL" sz="1400" dirty="0" smtClean="0"/>
              <a:t>LK et al.</a:t>
            </a:r>
            <a:r>
              <a:rPr lang="pl-PL" sz="1400" dirty="0" smtClean="0">
                <a:hlinkClick r:id="rId3"/>
              </a:rPr>
              <a:t> Theranostics</a:t>
            </a:r>
            <a:r>
              <a:rPr lang="pl-PL" sz="1400" dirty="0"/>
              <a:t>. 2013; 3(9): 687–691</a:t>
            </a:r>
          </a:p>
        </p:txBody>
      </p:sp>
    </p:spTree>
    <p:extLst>
      <p:ext uri="{BB962C8B-B14F-4D97-AF65-F5344CB8AC3E}">
        <p14:creationId xmlns:p14="http://schemas.microsoft.com/office/powerpoint/2010/main" val="3650184156"/>
      </p:ext>
    </p:extLst>
  </p:cSld>
  <p:clrMapOvr>
    <a:masterClrMapping/>
  </p:clrMapOvr>
  <p:transition spd="slow">
    <p:push dir="u"/>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zawartości 1"/>
          <p:cNvSpPr>
            <a:spLocks noGrp="1"/>
          </p:cNvSpPr>
          <p:nvPr>
            <p:ph idx="1"/>
          </p:nvPr>
        </p:nvSpPr>
        <p:spPr/>
        <p:txBody>
          <a:bodyPr/>
          <a:lstStyle/>
          <a:p>
            <a:r>
              <a:rPr lang="en-US" dirty="0" smtClean="0"/>
              <a:t>Preclinical study needs to use a model relevant for diseases progress and treatment</a:t>
            </a:r>
          </a:p>
          <a:p>
            <a:r>
              <a:rPr lang="en-US" dirty="0" smtClean="0"/>
              <a:t>Spheroids are very well established for basic and translational research of cancer biogenesis and sensitivity</a:t>
            </a:r>
            <a:endParaRPr lang="pl-PL" dirty="0" smtClean="0"/>
          </a:p>
          <a:p>
            <a:r>
              <a:rPr lang="pl-PL" dirty="0" err="1" smtClean="0"/>
              <a:t>microCT</a:t>
            </a:r>
            <a:r>
              <a:rPr lang="pl-PL" dirty="0" smtClean="0"/>
              <a:t> as a </a:t>
            </a:r>
            <a:r>
              <a:rPr lang="pl-PL" dirty="0" err="1" smtClean="0"/>
              <a:t>novel</a:t>
            </a:r>
            <a:r>
              <a:rPr lang="pl-PL" dirty="0" smtClean="0"/>
              <a:t> </a:t>
            </a:r>
            <a:r>
              <a:rPr lang="pl-PL" dirty="0" err="1" smtClean="0"/>
              <a:t>aproach</a:t>
            </a:r>
            <a:r>
              <a:rPr lang="pl-PL" dirty="0" smtClean="0"/>
              <a:t> for </a:t>
            </a:r>
            <a:r>
              <a:rPr lang="pl-PL" dirty="0" err="1" smtClean="0"/>
              <a:t>spheroid</a:t>
            </a:r>
            <a:r>
              <a:rPr lang="pl-PL" dirty="0" smtClean="0"/>
              <a:t> </a:t>
            </a:r>
            <a:r>
              <a:rPr lang="pl-PL" dirty="0" err="1" smtClean="0"/>
              <a:t>investigation</a:t>
            </a:r>
            <a:endParaRPr lang="en-US" dirty="0"/>
          </a:p>
        </p:txBody>
      </p:sp>
      <p:sp>
        <p:nvSpPr>
          <p:cNvPr id="3" name="Tytuł 2"/>
          <p:cNvSpPr>
            <a:spLocks noGrp="1"/>
          </p:cNvSpPr>
          <p:nvPr>
            <p:ph type="title"/>
          </p:nvPr>
        </p:nvSpPr>
        <p:spPr/>
        <p:txBody>
          <a:bodyPr/>
          <a:lstStyle/>
          <a:p>
            <a:r>
              <a:rPr lang="pl-PL" dirty="0" err="1" smtClean="0"/>
              <a:t>Concluding</a:t>
            </a:r>
            <a:r>
              <a:rPr lang="pl-PL" dirty="0" smtClean="0"/>
              <a:t> </a:t>
            </a:r>
            <a:r>
              <a:rPr lang="pl-PL" dirty="0" err="1" smtClean="0"/>
              <a:t>remarks</a:t>
            </a:r>
            <a:endParaRPr lang="pl-PL" dirty="0"/>
          </a:p>
        </p:txBody>
      </p:sp>
    </p:spTree>
    <p:extLst>
      <p:ext uri="{BB962C8B-B14F-4D97-AF65-F5344CB8AC3E}">
        <p14:creationId xmlns:p14="http://schemas.microsoft.com/office/powerpoint/2010/main" val="529350279"/>
      </p:ext>
    </p:extLst>
  </p:cSld>
  <p:clrMapOvr>
    <a:masterClrMapping/>
  </p:clrMapOvr>
  <p:transition spd="slow">
    <p:push dir="u"/>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218282402"/>
      </p:ext>
    </p:extLst>
  </p:cSld>
  <p:clrMapOvr>
    <a:masterClrMapping/>
  </p:clrMapOvr>
  <p:transition spd="slow">
    <p:push dir="u"/>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3"/>
          <p:cNvSpPr>
            <a:spLocks noGrp="1" noChangeArrowheads="1"/>
          </p:cNvSpPr>
          <p:nvPr>
            <p:ph type="body" sz="half" idx="1"/>
          </p:nvPr>
        </p:nvSpPr>
        <p:spPr>
          <a:xfrm>
            <a:off x="0" y="476672"/>
            <a:ext cx="5580112" cy="647477"/>
          </a:xfrm>
        </p:spPr>
        <p:txBody>
          <a:bodyPr vert="horz" lIns="91440" tIns="45720" rIns="91440" bIns="45720" rtlCol="0" anchor="ctr">
            <a:noAutofit/>
          </a:bodyPr>
          <a:lstStyle/>
          <a:p>
            <a:pPr algn="ctr">
              <a:spcBef>
                <a:spcPct val="0"/>
              </a:spcBef>
              <a:buNone/>
            </a:pPr>
            <a:r>
              <a:rPr lang="pl-PL" altLang="pl-PL" sz="3600" dirty="0">
                <a:solidFill>
                  <a:schemeClr val="tx2"/>
                </a:solidFill>
                <a:latin typeface="+mj-lt"/>
                <a:ea typeface="+mj-ea"/>
                <a:cs typeface="+mj-cs"/>
              </a:rPr>
              <a:t>Ross Harrison 1870 – </a:t>
            </a:r>
            <a:r>
              <a:rPr lang="pl-PL" altLang="pl-PL" sz="3600" dirty="0" smtClean="0">
                <a:solidFill>
                  <a:schemeClr val="tx2"/>
                </a:solidFill>
                <a:latin typeface="+mj-lt"/>
                <a:ea typeface="+mj-ea"/>
                <a:cs typeface="+mj-cs"/>
              </a:rPr>
              <a:t>1959</a:t>
            </a:r>
            <a:endParaRPr lang="pl-PL" altLang="pl-PL" sz="3600" dirty="0">
              <a:solidFill>
                <a:schemeClr val="tx2"/>
              </a:solidFill>
              <a:latin typeface="+mj-lt"/>
              <a:ea typeface="+mj-ea"/>
              <a:cs typeface="+mj-cs"/>
            </a:endParaRPr>
          </a:p>
        </p:txBody>
      </p:sp>
      <p:pic>
        <p:nvPicPr>
          <p:cNvPr id="19459" name="Picture 6"/>
          <p:cNvPicPr>
            <a:picLocks noGrp="1" noChangeAspect="1" noChangeArrowheads="1"/>
          </p:cNvPicPr>
          <p:nvPr>
            <p:ph sz="quarter" idx="2"/>
          </p:nvPr>
        </p:nvPicPr>
        <p:blipFill>
          <a:blip r:embed="rId2">
            <a:extLst>
              <a:ext uri="{28A0092B-C50C-407E-A947-70E740481C1C}">
                <a14:useLocalDpi xmlns:a14="http://schemas.microsoft.com/office/drawing/2010/main" val="0"/>
              </a:ext>
            </a:extLst>
          </a:blip>
          <a:srcRect/>
          <a:stretch>
            <a:fillRect/>
          </a:stretch>
        </p:blipFill>
        <p:spPr>
          <a:xfrm>
            <a:off x="5511035" y="260648"/>
            <a:ext cx="3388600" cy="6430780"/>
          </a:xfrm>
        </p:spPr>
      </p:pic>
      <p:sp>
        <p:nvSpPr>
          <p:cNvPr id="19460" name="Rectangle 5"/>
          <p:cNvSpPr>
            <a:spLocks noChangeArrowheads="1"/>
          </p:cNvSpPr>
          <p:nvPr/>
        </p:nvSpPr>
        <p:spPr bwMode="auto">
          <a:xfrm>
            <a:off x="179512" y="5162795"/>
            <a:ext cx="5256584" cy="1247943"/>
          </a:xfrm>
          <a:prstGeom prst="rect">
            <a:avLst/>
          </a:prstGeom>
        </p:spPr>
        <p:txBody>
          <a:bodyPr vert="horz" lIns="91440" tIns="45720" rIns="91440" bIns="45720" rtlCol="0">
            <a:normAutofit/>
          </a:bodyPr>
          <a:lstStyle/>
          <a:p>
            <a:pPr marL="365760" indent="-365760">
              <a:spcBef>
                <a:spcPct val="20000"/>
              </a:spcBef>
              <a:buClr>
                <a:schemeClr val="accent1"/>
              </a:buClr>
              <a:buFont typeface="Wingdings" pitchFamily="2" charset="2"/>
              <a:buChar char=""/>
            </a:pPr>
            <a:r>
              <a:rPr lang="pl-PL" altLang="pl-PL" dirty="0">
                <a:solidFill>
                  <a:schemeClr val="tx1">
                    <a:lumMod val="85000"/>
                    <a:lumOff val="15000"/>
                  </a:schemeClr>
                </a:solidFill>
              </a:rPr>
              <a:t>Ross Harrison. The </a:t>
            </a:r>
            <a:r>
              <a:rPr lang="pl-PL" altLang="pl-PL" dirty="0" err="1">
                <a:solidFill>
                  <a:schemeClr val="tx1">
                    <a:lumMod val="85000"/>
                    <a:lumOff val="15000"/>
                  </a:schemeClr>
                </a:solidFill>
              </a:rPr>
              <a:t>outgrowth</a:t>
            </a:r>
            <a:r>
              <a:rPr lang="pl-PL" altLang="pl-PL" dirty="0">
                <a:solidFill>
                  <a:schemeClr val="tx1">
                    <a:lumMod val="85000"/>
                    <a:lumOff val="15000"/>
                  </a:schemeClr>
                </a:solidFill>
              </a:rPr>
              <a:t> of the </a:t>
            </a:r>
            <a:r>
              <a:rPr lang="pl-PL" altLang="pl-PL" dirty="0" err="1">
                <a:solidFill>
                  <a:schemeClr val="tx1">
                    <a:lumMod val="85000"/>
                    <a:lumOff val="15000"/>
                  </a:schemeClr>
                </a:solidFill>
              </a:rPr>
              <a:t>nerve</a:t>
            </a:r>
            <a:r>
              <a:rPr lang="pl-PL" altLang="pl-PL" dirty="0">
                <a:solidFill>
                  <a:schemeClr val="tx1">
                    <a:lumMod val="85000"/>
                    <a:lumOff val="15000"/>
                  </a:schemeClr>
                </a:solidFill>
              </a:rPr>
              <a:t> </a:t>
            </a:r>
            <a:r>
              <a:rPr lang="pl-PL" altLang="pl-PL" dirty="0" err="1">
                <a:solidFill>
                  <a:schemeClr val="tx1">
                    <a:lumMod val="85000"/>
                    <a:lumOff val="15000"/>
                  </a:schemeClr>
                </a:solidFill>
              </a:rPr>
              <a:t>fiber</a:t>
            </a:r>
            <a:r>
              <a:rPr lang="pl-PL" altLang="pl-PL" dirty="0">
                <a:solidFill>
                  <a:schemeClr val="tx1">
                    <a:lumMod val="85000"/>
                    <a:lumOff val="15000"/>
                  </a:schemeClr>
                </a:solidFill>
              </a:rPr>
              <a:t> as a </a:t>
            </a:r>
            <a:r>
              <a:rPr lang="pl-PL" altLang="pl-PL" dirty="0" err="1">
                <a:solidFill>
                  <a:schemeClr val="tx1">
                    <a:lumMod val="85000"/>
                    <a:lumOff val="15000"/>
                  </a:schemeClr>
                </a:solidFill>
              </a:rPr>
              <a:t>mode</a:t>
            </a:r>
            <a:r>
              <a:rPr lang="pl-PL" altLang="pl-PL" dirty="0">
                <a:solidFill>
                  <a:schemeClr val="tx1">
                    <a:lumMod val="85000"/>
                    <a:lumOff val="15000"/>
                  </a:schemeClr>
                </a:solidFill>
              </a:rPr>
              <a:t> of </a:t>
            </a:r>
            <a:r>
              <a:rPr lang="pl-PL" altLang="pl-PL" dirty="0" err="1">
                <a:solidFill>
                  <a:schemeClr val="tx1">
                    <a:lumMod val="85000"/>
                    <a:lumOff val="15000"/>
                  </a:schemeClr>
                </a:solidFill>
              </a:rPr>
              <a:t>protoplasmic</a:t>
            </a:r>
            <a:r>
              <a:rPr lang="pl-PL" altLang="pl-PL" dirty="0">
                <a:solidFill>
                  <a:schemeClr val="tx1">
                    <a:lumMod val="85000"/>
                    <a:lumOff val="15000"/>
                  </a:schemeClr>
                </a:solidFill>
              </a:rPr>
              <a:t> </a:t>
            </a:r>
            <a:r>
              <a:rPr lang="pl-PL" altLang="pl-PL" dirty="0" err="1">
                <a:solidFill>
                  <a:schemeClr val="tx1">
                    <a:lumMod val="85000"/>
                    <a:lumOff val="15000"/>
                  </a:schemeClr>
                </a:solidFill>
              </a:rPr>
              <a:t>movement</a:t>
            </a:r>
            <a:r>
              <a:rPr lang="pl-PL" altLang="pl-PL" dirty="0" smtClean="0">
                <a:solidFill>
                  <a:schemeClr val="tx1">
                    <a:lumMod val="85000"/>
                    <a:lumOff val="15000"/>
                  </a:schemeClr>
                </a:solidFill>
              </a:rPr>
              <a:t>. </a:t>
            </a:r>
            <a:r>
              <a:rPr lang="pl-PL" altLang="pl-PL" dirty="0" err="1" smtClean="0">
                <a:solidFill>
                  <a:schemeClr val="tx1">
                    <a:lumMod val="85000"/>
                    <a:lumOff val="15000"/>
                  </a:schemeClr>
                </a:solidFill>
              </a:rPr>
              <a:t>Journal</a:t>
            </a:r>
            <a:r>
              <a:rPr lang="pl-PL" altLang="pl-PL" dirty="0" smtClean="0">
                <a:solidFill>
                  <a:schemeClr val="tx1">
                    <a:lumMod val="85000"/>
                    <a:lumOff val="15000"/>
                  </a:schemeClr>
                </a:solidFill>
              </a:rPr>
              <a:t> </a:t>
            </a:r>
            <a:r>
              <a:rPr lang="pl-PL" altLang="pl-PL" dirty="0">
                <a:solidFill>
                  <a:schemeClr val="tx1">
                    <a:lumMod val="85000"/>
                    <a:lumOff val="15000"/>
                  </a:schemeClr>
                </a:solidFill>
              </a:rPr>
              <a:t>of Experimental </a:t>
            </a:r>
            <a:r>
              <a:rPr lang="pl-PL" altLang="pl-PL" dirty="0" err="1">
                <a:solidFill>
                  <a:schemeClr val="tx1">
                    <a:lumMod val="85000"/>
                    <a:lumOff val="15000"/>
                  </a:schemeClr>
                </a:solidFill>
              </a:rPr>
              <a:t>Zoology</a:t>
            </a:r>
            <a:r>
              <a:rPr lang="pl-PL" altLang="pl-PL" dirty="0">
                <a:solidFill>
                  <a:schemeClr val="tx1">
                    <a:lumMod val="85000"/>
                    <a:lumOff val="15000"/>
                  </a:schemeClr>
                </a:solidFill>
              </a:rPr>
              <a:t> 9:787-846, 1910.</a:t>
            </a:r>
          </a:p>
        </p:txBody>
      </p:sp>
      <p:sp>
        <p:nvSpPr>
          <p:cNvPr id="19461" name="Rectangle 9"/>
          <p:cNvSpPr>
            <a:spLocks noChangeArrowheads="1"/>
          </p:cNvSpPr>
          <p:nvPr/>
        </p:nvSpPr>
        <p:spPr bwMode="auto">
          <a:xfrm>
            <a:off x="601149" y="3429000"/>
            <a:ext cx="4536504" cy="1200329"/>
          </a:xfrm>
          <a:prstGeom prst="rect">
            <a:avLst/>
          </a:prstGeom>
        </p:spPr>
        <p:txBody>
          <a:bodyPr vert="horz" lIns="91440" tIns="45720" rIns="91440" bIns="45720" rtlCol="0">
            <a:normAutofit/>
          </a:bodyPr>
          <a:lstStyle/>
          <a:p>
            <a:pPr marL="365760" indent="-365760">
              <a:spcBef>
                <a:spcPct val="20000"/>
              </a:spcBef>
              <a:buClr>
                <a:schemeClr val="accent1"/>
              </a:buClr>
              <a:buFont typeface="Wingdings" pitchFamily="2" charset="2"/>
              <a:buChar char=""/>
            </a:pPr>
            <a:r>
              <a:rPr lang="pl-PL" altLang="pl-PL" sz="2400" dirty="0">
                <a:solidFill>
                  <a:schemeClr val="tx1">
                    <a:lumMod val="85000"/>
                    <a:lumOff val="15000"/>
                  </a:schemeClr>
                </a:solidFill>
              </a:rPr>
              <a:t>1910: </a:t>
            </a:r>
            <a:r>
              <a:rPr lang="pl-PL" altLang="pl-PL" sz="2400" dirty="0" err="1">
                <a:solidFill>
                  <a:schemeClr val="tx1">
                    <a:lumMod val="85000"/>
                    <a:lumOff val="15000"/>
                  </a:schemeClr>
                </a:solidFill>
              </a:rPr>
              <a:t>tedpool</a:t>
            </a:r>
            <a:r>
              <a:rPr lang="pl-PL" altLang="pl-PL" sz="2400" dirty="0">
                <a:solidFill>
                  <a:schemeClr val="tx1">
                    <a:lumMod val="85000"/>
                    <a:lumOff val="15000"/>
                  </a:schemeClr>
                </a:solidFill>
              </a:rPr>
              <a:t> </a:t>
            </a:r>
            <a:r>
              <a:rPr lang="pl-PL" altLang="pl-PL" sz="2400" dirty="0" err="1">
                <a:solidFill>
                  <a:schemeClr val="tx1">
                    <a:lumMod val="85000"/>
                    <a:lumOff val="15000"/>
                  </a:schemeClr>
                </a:solidFill>
              </a:rPr>
              <a:t>neural</a:t>
            </a:r>
            <a:r>
              <a:rPr lang="pl-PL" altLang="pl-PL" sz="2400" dirty="0">
                <a:solidFill>
                  <a:schemeClr val="tx1">
                    <a:lumMod val="85000"/>
                    <a:lumOff val="15000"/>
                  </a:schemeClr>
                </a:solidFill>
              </a:rPr>
              <a:t> </a:t>
            </a:r>
            <a:r>
              <a:rPr lang="pl-PL" altLang="pl-PL" sz="2400" dirty="0" err="1">
                <a:solidFill>
                  <a:schemeClr val="tx1">
                    <a:lumMod val="85000"/>
                    <a:lumOff val="15000"/>
                  </a:schemeClr>
                </a:solidFill>
              </a:rPr>
              <a:t>tube</a:t>
            </a:r>
            <a:r>
              <a:rPr lang="pl-PL" altLang="pl-PL" sz="2400" dirty="0">
                <a:solidFill>
                  <a:schemeClr val="tx1">
                    <a:lumMod val="85000"/>
                    <a:lumOff val="15000"/>
                  </a:schemeClr>
                </a:solidFill>
              </a:rPr>
              <a:t> </a:t>
            </a:r>
            <a:r>
              <a:rPr lang="pl-PL" altLang="pl-PL" sz="2400" dirty="0" err="1">
                <a:solidFill>
                  <a:schemeClr val="tx1">
                    <a:lumMod val="85000"/>
                    <a:lumOff val="15000"/>
                  </a:schemeClr>
                </a:solidFill>
              </a:rPr>
              <a:t>explants</a:t>
            </a:r>
            <a:r>
              <a:rPr lang="pl-PL" altLang="pl-PL" sz="2400" dirty="0">
                <a:solidFill>
                  <a:schemeClr val="tx1">
                    <a:lumMod val="85000"/>
                    <a:lumOff val="15000"/>
                  </a:schemeClr>
                </a:solidFill>
              </a:rPr>
              <a:t> </a:t>
            </a:r>
            <a:r>
              <a:rPr lang="pl-PL" altLang="pl-PL" sz="2400" dirty="0" err="1">
                <a:solidFill>
                  <a:schemeClr val="tx1">
                    <a:lumMod val="85000"/>
                    <a:lumOff val="15000"/>
                  </a:schemeClr>
                </a:solidFill>
              </a:rPr>
              <a:t>cultured</a:t>
            </a:r>
            <a:r>
              <a:rPr lang="pl-PL" altLang="pl-PL" sz="2400" dirty="0">
                <a:solidFill>
                  <a:schemeClr val="tx1">
                    <a:lumMod val="85000"/>
                    <a:lumOff val="15000"/>
                  </a:schemeClr>
                </a:solidFill>
              </a:rPr>
              <a:t> </a:t>
            </a:r>
            <a:r>
              <a:rPr lang="pl-PL" altLang="pl-PL" sz="2400" dirty="0" err="1">
                <a:solidFill>
                  <a:schemeClr val="tx1">
                    <a:lumMod val="85000"/>
                    <a:lumOff val="15000"/>
                  </a:schemeClr>
                </a:solidFill>
              </a:rPr>
              <a:t>several</a:t>
            </a:r>
            <a:r>
              <a:rPr lang="pl-PL" altLang="pl-PL" sz="2400" dirty="0">
                <a:solidFill>
                  <a:schemeClr val="tx1">
                    <a:lumMod val="85000"/>
                    <a:lumOff val="15000"/>
                  </a:schemeClr>
                </a:solidFill>
              </a:rPr>
              <a:t> </a:t>
            </a:r>
            <a:r>
              <a:rPr lang="pl-PL" altLang="pl-PL" sz="2400" dirty="0" err="1">
                <a:solidFill>
                  <a:schemeClr val="tx1">
                    <a:lumMod val="85000"/>
                    <a:lumOff val="15000"/>
                  </a:schemeClr>
                </a:solidFill>
              </a:rPr>
              <a:t>days</a:t>
            </a:r>
            <a:r>
              <a:rPr lang="pl-PL" altLang="pl-PL" sz="2400" dirty="0">
                <a:solidFill>
                  <a:schemeClr val="tx1">
                    <a:lumMod val="85000"/>
                    <a:lumOff val="15000"/>
                  </a:schemeClr>
                </a:solidFill>
              </a:rPr>
              <a:t> in „</a:t>
            </a:r>
            <a:r>
              <a:rPr lang="pl-PL" altLang="pl-PL" sz="2400" dirty="0" err="1">
                <a:solidFill>
                  <a:schemeClr val="tx1">
                    <a:lumMod val="85000"/>
                    <a:lumOff val="15000"/>
                  </a:schemeClr>
                </a:solidFill>
              </a:rPr>
              <a:t>hanging</a:t>
            </a:r>
            <a:r>
              <a:rPr lang="pl-PL" altLang="pl-PL" sz="2400" dirty="0">
                <a:solidFill>
                  <a:schemeClr val="tx1">
                    <a:lumMod val="85000"/>
                    <a:lumOff val="15000"/>
                  </a:schemeClr>
                </a:solidFill>
              </a:rPr>
              <a:t> drop”</a:t>
            </a:r>
          </a:p>
        </p:txBody>
      </p:sp>
      <p:pic>
        <p:nvPicPr>
          <p:cNvPr id="19462" name="Picture 11" descr="Hanging drop technique"/>
          <p:cNvPicPr>
            <a:picLocks noGrp="1" noChangeAspect="1" noChangeArrowheads="1"/>
          </p:cNvPicPr>
          <p:nvPr>
            <p:ph sz="quarter" idx="3"/>
          </p:nvPr>
        </p:nvPicPr>
        <p:blipFill>
          <a:blip r:embed="rId3">
            <a:extLst>
              <a:ext uri="{28A0092B-C50C-407E-A947-70E740481C1C}">
                <a14:useLocalDpi xmlns:a14="http://schemas.microsoft.com/office/drawing/2010/main" val="0"/>
              </a:ext>
            </a:extLst>
          </a:blip>
          <a:srcRect/>
          <a:stretch>
            <a:fillRect/>
          </a:stretch>
        </p:blipFill>
        <p:spPr>
          <a:xfrm>
            <a:off x="601149" y="1246587"/>
            <a:ext cx="4380045" cy="196639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191484245"/>
      </p:ext>
    </p:extLst>
  </p:cSld>
  <p:clrMapOvr>
    <a:masterClrMapping/>
  </p:clrMapOvr>
  <p:transition spd="slow">
    <p:push dir="u"/>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Google Shape;85;p16"/>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05038"/>
            <a:ext cx="5730875" cy="337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Google Shape;83;p16"/>
          <p:cNvSpPr txBox="1">
            <a:spLocks/>
          </p:cNvSpPr>
          <p:nvPr/>
        </p:nvSpPr>
        <p:spPr>
          <a:xfrm>
            <a:off x="179388" y="1111250"/>
            <a:ext cx="8520112" cy="623888"/>
          </a:xfrm>
          <a:prstGeom prst="rect">
            <a:avLst/>
          </a:prstGeom>
        </p:spPr>
        <p:txBody>
          <a:bodyPr spcFirstLastPara="1" lIns="91425" tIns="91425" rIns="91425" bIns="91425"/>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spcBef>
                <a:spcPts val="0"/>
              </a:spcBef>
              <a:spcAft>
                <a:spcPts val="0"/>
              </a:spcAft>
              <a:defRPr/>
            </a:pPr>
            <a:r>
              <a:rPr lang="pl-PL" kern="0" dirty="0" smtClean="0"/>
              <a:t>Melanoma </a:t>
            </a:r>
            <a:r>
              <a:rPr lang="pl-PL" kern="0" dirty="0" err="1" smtClean="0"/>
              <a:t>types</a:t>
            </a:r>
            <a:endParaRPr lang="pl-PL" kern="0" dirty="0"/>
          </a:p>
        </p:txBody>
      </p:sp>
      <p:sp>
        <p:nvSpPr>
          <p:cNvPr id="8196" name="Google Shape;78;p15"/>
          <p:cNvSpPr txBox="1">
            <a:spLocks noChangeArrowheads="1"/>
          </p:cNvSpPr>
          <p:nvPr/>
        </p:nvSpPr>
        <p:spPr bwMode="auto">
          <a:xfrm>
            <a:off x="5059363" y="1916113"/>
            <a:ext cx="3875087" cy="482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lvl1pPr marL="431800" indent="-292100"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just" eaLnBrk="1" hangingPunct="1">
              <a:spcBef>
                <a:spcPct val="0"/>
              </a:spcBef>
              <a:buSzPts val="1000"/>
              <a:buFont typeface="Merriweather"/>
              <a:buAutoNum type="arabicPeriod"/>
            </a:pPr>
            <a:r>
              <a:rPr lang="pl-PL" altLang="pl-PL" sz="1400" b="1">
                <a:latin typeface="Merriweather"/>
                <a:ea typeface="Merriweather"/>
                <a:cs typeface="Merriweather"/>
                <a:sym typeface="Merriweather"/>
              </a:rPr>
              <a:t>Superficial spreading melanoma</a:t>
            </a:r>
            <a:r>
              <a:rPr lang="pl-PL" altLang="pl-PL" sz="1400">
                <a:latin typeface="Merriweather"/>
                <a:ea typeface="Merriweather"/>
                <a:cs typeface="Merriweather"/>
                <a:sym typeface="Merriweather"/>
              </a:rPr>
              <a:t> -commonly found on the arms, legs, chest and back. The melanoma cells usually grow slowly at first, and spread out across the surface of the skin.</a:t>
            </a:r>
          </a:p>
          <a:p>
            <a:pPr algn="just" eaLnBrk="1" hangingPunct="1">
              <a:spcBef>
                <a:spcPct val="0"/>
              </a:spcBef>
              <a:buSzPts val="1000"/>
              <a:buFont typeface="Merriweather"/>
              <a:buAutoNum type="arabicPeriod"/>
            </a:pPr>
            <a:r>
              <a:rPr lang="pl-PL" altLang="pl-PL" sz="1400" b="1">
                <a:latin typeface="Merriweather"/>
                <a:ea typeface="Merriweather"/>
                <a:cs typeface="Merriweather"/>
                <a:sym typeface="Merriweather"/>
              </a:rPr>
              <a:t>Nodular melanoma</a:t>
            </a:r>
            <a:r>
              <a:rPr lang="pl-PL" altLang="pl-PL" sz="1400">
                <a:latin typeface="Merriweather"/>
                <a:ea typeface="Merriweather"/>
                <a:cs typeface="Merriweather"/>
                <a:sym typeface="Merriweather"/>
              </a:rPr>
              <a:t> - can grow more quickly than other melanomas. It is also more likely to lose its colour when growing, becoming red rather than black. It is more commonly found on the chest, back, head or neck.</a:t>
            </a:r>
          </a:p>
          <a:p>
            <a:pPr algn="just" eaLnBrk="1" hangingPunct="1">
              <a:spcBef>
                <a:spcPct val="0"/>
              </a:spcBef>
              <a:buSzPts val="1000"/>
              <a:buFont typeface="Merriweather"/>
              <a:buAutoNum type="arabicPeriod"/>
            </a:pPr>
            <a:r>
              <a:rPr lang="pl-PL" altLang="pl-PL" sz="1400" b="1">
                <a:latin typeface="Merriweather"/>
                <a:ea typeface="Merriweather"/>
                <a:cs typeface="Merriweather"/>
                <a:sym typeface="Merriweather"/>
              </a:rPr>
              <a:t>Lentigo maligna melanoma</a:t>
            </a:r>
            <a:r>
              <a:rPr lang="pl-PL" altLang="pl-PL" sz="1400">
                <a:latin typeface="Merriweather"/>
                <a:ea typeface="Merriweather"/>
                <a:cs typeface="Merriweather"/>
                <a:sym typeface="Merriweather"/>
              </a:rPr>
              <a:t> - usually found in older people, in areas of skin that have had a lot of sun exposure over many years. It is often found on the face and neck.</a:t>
            </a:r>
          </a:p>
          <a:p>
            <a:pPr algn="just" eaLnBrk="1" hangingPunct="1">
              <a:spcBef>
                <a:spcPct val="0"/>
              </a:spcBef>
              <a:buSzPts val="1000"/>
              <a:buFont typeface="Merriweather"/>
              <a:buAutoNum type="arabicPeriod"/>
            </a:pPr>
            <a:r>
              <a:rPr lang="pl-PL" altLang="pl-PL" sz="1400" b="1">
                <a:latin typeface="Merriweather"/>
                <a:ea typeface="Merriweather"/>
                <a:cs typeface="Merriweather"/>
                <a:sym typeface="Merriweather"/>
              </a:rPr>
              <a:t>Acral lentiginous melanoma</a:t>
            </a:r>
            <a:r>
              <a:rPr lang="pl-PL" altLang="pl-PL" sz="1400">
                <a:latin typeface="Merriweather"/>
                <a:ea typeface="Merriweather"/>
                <a:cs typeface="Merriweather"/>
                <a:sym typeface="Merriweather"/>
              </a:rPr>
              <a:t> - usually found on the palms of the hands, soles of the feet, or under fingernails or toenails. It is more common in people with black or brown skin. It is not thought to be related to sun exposure.</a:t>
            </a:r>
            <a:endParaRPr lang="pl-PL" altLang="pl-PL" sz="1400"/>
          </a:p>
        </p:txBody>
      </p:sp>
    </p:spTree>
    <p:extLst>
      <p:ext uri="{BB962C8B-B14F-4D97-AF65-F5344CB8AC3E}">
        <p14:creationId xmlns:p14="http://schemas.microsoft.com/office/powerpoint/2010/main" val="3472649099"/>
      </p:ext>
    </p:extLst>
  </p:cSld>
  <p:clrMapOvr>
    <a:masterClrMapping/>
  </p:clrMapOvr>
  <p:transition spd="slow">
    <p:push dir="u"/>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An external file that holds a picture, illustration, etc.&#10;Object name is jcm-08-00368-g0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9013" y="1196752"/>
            <a:ext cx="6951380" cy="5256584"/>
          </a:xfrm>
          <a:prstGeom prst="rect">
            <a:avLst/>
          </a:prstGeom>
          <a:noFill/>
          <a:extLst>
            <a:ext uri="{909E8E84-426E-40DD-AFC4-6F175D3DCCD1}">
              <a14:hiddenFill xmlns:a14="http://schemas.microsoft.com/office/drawing/2010/main">
                <a:solidFill>
                  <a:srgbClr val="FFFFFF"/>
                </a:solidFill>
              </a14:hiddenFill>
            </a:ext>
          </a:extLst>
        </p:spPr>
      </p:pic>
      <p:sp>
        <p:nvSpPr>
          <p:cNvPr id="2" name="Tytuł 1"/>
          <p:cNvSpPr>
            <a:spLocks noGrp="1"/>
          </p:cNvSpPr>
          <p:nvPr>
            <p:ph type="title" idx="4294967295"/>
          </p:nvPr>
        </p:nvSpPr>
        <p:spPr>
          <a:xfrm>
            <a:off x="407466" y="141064"/>
            <a:ext cx="8289925" cy="1055688"/>
          </a:xfrm>
        </p:spPr>
        <p:txBody>
          <a:bodyPr/>
          <a:lstStyle/>
          <a:p>
            <a:r>
              <a:rPr lang="en-US" sz="3200" dirty="0"/>
              <a:t>Molecular background of UV radiation and oxidative stress for the melanoma cause</a:t>
            </a:r>
            <a:endParaRPr lang="pl-PL" sz="3200" dirty="0"/>
          </a:p>
        </p:txBody>
      </p:sp>
      <p:sp>
        <p:nvSpPr>
          <p:cNvPr id="3" name="pole tekstowe 2"/>
          <p:cNvSpPr txBox="1"/>
          <p:nvPr/>
        </p:nvSpPr>
        <p:spPr>
          <a:xfrm>
            <a:off x="5220072" y="6457564"/>
            <a:ext cx="3666388" cy="307777"/>
          </a:xfrm>
          <a:prstGeom prst="rect">
            <a:avLst/>
          </a:prstGeom>
          <a:noFill/>
        </p:spPr>
        <p:txBody>
          <a:bodyPr wrap="none" rtlCol="0">
            <a:spAutoFit/>
          </a:bodyPr>
          <a:lstStyle>
            <a:defPPr>
              <a:defRPr lang="pl-PL"/>
            </a:defPPr>
            <a:lvl1pPr>
              <a:defRPr sz="1400"/>
            </a:lvl1pPr>
          </a:lstStyle>
          <a:p>
            <a:r>
              <a:rPr lang="pl-PL" dirty="0"/>
              <a:t>Wróbel S et al. J </a:t>
            </a:r>
            <a:r>
              <a:rPr lang="pl-PL" dirty="0" err="1"/>
              <a:t>Clin</a:t>
            </a:r>
            <a:r>
              <a:rPr lang="pl-PL" dirty="0"/>
              <a:t> Med. 2019 Mar 15;8(3).</a:t>
            </a:r>
          </a:p>
        </p:txBody>
      </p:sp>
    </p:spTree>
    <p:extLst>
      <p:ext uri="{BB962C8B-B14F-4D97-AF65-F5344CB8AC3E}">
        <p14:creationId xmlns:p14="http://schemas.microsoft.com/office/powerpoint/2010/main" val="450039080"/>
      </p:ext>
    </p:extLst>
  </p:cSld>
  <p:clrMapOvr>
    <a:masterClrMapping/>
  </p:clrMapOvr>
  <p:transition spd="slow">
    <p:push dir="u"/>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An external file that holds a picture, illustration, etc.&#10;Object name is jcm-08-00368-g00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1015" y="1340768"/>
            <a:ext cx="8437997" cy="4896544"/>
          </a:xfrm>
          <a:prstGeom prst="rect">
            <a:avLst/>
          </a:prstGeom>
          <a:noFill/>
          <a:extLst>
            <a:ext uri="{909E8E84-426E-40DD-AFC4-6F175D3DCCD1}">
              <a14:hiddenFill xmlns:a14="http://schemas.microsoft.com/office/drawing/2010/main">
                <a:solidFill>
                  <a:srgbClr val="FFFFFF"/>
                </a:solidFill>
              </a14:hiddenFill>
            </a:ext>
          </a:extLst>
        </p:spPr>
      </p:pic>
      <p:sp>
        <p:nvSpPr>
          <p:cNvPr id="4" name="Tytuł 1"/>
          <p:cNvSpPr txBox="1">
            <a:spLocks/>
          </p:cNvSpPr>
          <p:nvPr/>
        </p:nvSpPr>
        <p:spPr>
          <a:xfrm>
            <a:off x="0" y="141064"/>
            <a:ext cx="9144000" cy="105568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54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200" dirty="0"/>
              <a:t>Differential dependence of melanoma subgroups on sun exposure and types of gene </a:t>
            </a:r>
            <a:r>
              <a:rPr lang="en-US" sz="3200" dirty="0" smtClean="0"/>
              <a:t>mutations</a:t>
            </a:r>
            <a:endParaRPr lang="pl-PL" sz="3200" dirty="0"/>
          </a:p>
        </p:txBody>
      </p:sp>
      <p:sp>
        <p:nvSpPr>
          <p:cNvPr id="5" name="pole tekstowe 4"/>
          <p:cNvSpPr txBox="1"/>
          <p:nvPr/>
        </p:nvSpPr>
        <p:spPr>
          <a:xfrm>
            <a:off x="5220072" y="6457564"/>
            <a:ext cx="3666388" cy="307777"/>
          </a:xfrm>
          <a:prstGeom prst="rect">
            <a:avLst/>
          </a:prstGeom>
          <a:noFill/>
        </p:spPr>
        <p:txBody>
          <a:bodyPr wrap="none" rtlCol="0">
            <a:spAutoFit/>
          </a:bodyPr>
          <a:lstStyle>
            <a:defPPr>
              <a:defRPr lang="pl-PL"/>
            </a:defPPr>
            <a:lvl1pPr>
              <a:defRPr sz="1400"/>
            </a:lvl1pPr>
          </a:lstStyle>
          <a:p>
            <a:r>
              <a:rPr lang="pl-PL" dirty="0"/>
              <a:t>Wróbel S et al. J </a:t>
            </a:r>
            <a:r>
              <a:rPr lang="pl-PL" dirty="0" err="1"/>
              <a:t>Clin</a:t>
            </a:r>
            <a:r>
              <a:rPr lang="pl-PL" dirty="0"/>
              <a:t> Med. 2019 Mar 15;8(3).</a:t>
            </a:r>
          </a:p>
        </p:txBody>
      </p:sp>
    </p:spTree>
    <p:extLst>
      <p:ext uri="{BB962C8B-B14F-4D97-AF65-F5344CB8AC3E}">
        <p14:creationId xmlns:p14="http://schemas.microsoft.com/office/powerpoint/2010/main" val="1316076321"/>
      </p:ext>
    </p:extLst>
  </p:cSld>
  <p:clrMapOvr>
    <a:masterClrMapping/>
  </p:clrMapOvr>
  <p:transition spd="slow">
    <p:push dir="u"/>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Google Shape;127;p23"/>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450" y="2781300"/>
            <a:ext cx="6985000" cy="3960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Google Shape;128;p23"/>
          <p:cNvSpPr txBox="1">
            <a:spLocks/>
          </p:cNvSpPr>
          <p:nvPr/>
        </p:nvSpPr>
        <p:spPr>
          <a:xfrm>
            <a:off x="251619" y="261938"/>
            <a:ext cx="8856662" cy="2374974"/>
          </a:xfrm>
          <a:prstGeom prst="rect">
            <a:avLst/>
          </a:prstGeom>
        </p:spPr>
        <p:txBody>
          <a:bodyPr spcFirstLastPara="1" lIns="91425" tIns="91425" rIns="91425" bIns="91425"/>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just">
              <a:lnSpc>
                <a:spcPct val="150000"/>
              </a:lnSpc>
              <a:spcBef>
                <a:spcPts val="0"/>
              </a:spcBef>
              <a:spcAft>
                <a:spcPts val="0"/>
              </a:spcAft>
              <a:defRPr/>
            </a:pPr>
            <a:r>
              <a:rPr lang="pl-PL" sz="2000" kern="0" dirty="0" smtClean="0"/>
              <a:t>Pie chart </a:t>
            </a:r>
            <a:r>
              <a:rPr lang="pl-PL" sz="2000" kern="0" dirty="0" err="1" smtClean="0"/>
              <a:t>demonstrating</a:t>
            </a:r>
            <a:r>
              <a:rPr lang="pl-PL" sz="2000" kern="0" dirty="0" smtClean="0"/>
              <a:t> the </a:t>
            </a:r>
            <a:r>
              <a:rPr lang="pl-PL" sz="2000" kern="0" dirty="0" err="1" smtClean="0"/>
              <a:t>percentage</a:t>
            </a:r>
            <a:r>
              <a:rPr lang="pl-PL" sz="2000" kern="0" dirty="0" smtClean="0"/>
              <a:t> </a:t>
            </a:r>
            <a:r>
              <a:rPr lang="pl-PL" sz="2000" kern="0" dirty="0" err="1" smtClean="0"/>
              <a:t>distribution</a:t>
            </a:r>
            <a:r>
              <a:rPr lang="pl-PL" sz="2000" kern="0" dirty="0" smtClean="0"/>
              <a:t> of </a:t>
            </a:r>
            <a:r>
              <a:rPr lang="pl-PL" sz="2000" kern="0" dirty="0" err="1" smtClean="0"/>
              <a:t>genes</a:t>
            </a:r>
            <a:r>
              <a:rPr lang="pl-PL" sz="2000" kern="0" dirty="0" smtClean="0"/>
              <a:t> with </a:t>
            </a:r>
            <a:r>
              <a:rPr lang="pl-PL" sz="2000" b="1" kern="0" dirty="0" err="1" smtClean="0"/>
              <a:t>clinically-relevant</a:t>
            </a:r>
            <a:r>
              <a:rPr lang="pl-PL" sz="2000" kern="0" dirty="0" smtClean="0"/>
              <a:t> and </a:t>
            </a:r>
            <a:r>
              <a:rPr lang="pl-PL" sz="2000" kern="0" dirty="0" err="1" smtClean="0"/>
              <a:t>recurrent</a:t>
            </a:r>
            <a:r>
              <a:rPr lang="pl-PL" sz="2000" kern="0" dirty="0" smtClean="0"/>
              <a:t> driver </a:t>
            </a:r>
            <a:r>
              <a:rPr lang="pl-PL" sz="2000" kern="0" dirty="0" err="1" smtClean="0"/>
              <a:t>mutations</a:t>
            </a:r>
            <a:r>
              <a:rPr lang="pl-PL" sz="2000" kern="0" dirty="0" smtClean="0"/>
              <a:t> in </a:t>
            </a:r>
            <a:r>
              <a:rPr lang="pl-PL" sz="2000" kern="0" dirty="0" err="1" smtClean="0"/>
              <a:t>individuals</a:t>
            </a:r>
            <a:r>
              <a:rPr lang="pl-PL" sz="2000" kern="0" dirty="0" smtClean="0"/>
              <a:t> with melanoma, </a:t>
            </a:r>
            <a:r>
              <a:rPr lang="pl-PL" sz="2000" kern="0" dirty="0" err="1" smtClean="0"/>
              <a:t>including</a:t>
            </a:r>
            <a:r>
              <a:rPr lang="pl-PL" sz="2000" kern="0" dirty="0" smtClean="0"/>
              <a:t> non-V600 BRAF </a:t>
            </a:r>
            <a:r>
              <a:rPr lang="pl-PL" sz="2000" kern="0" dirty="0" err="1" smtClean="0"/>
              <a:t>alterations</a:t>
            </a:r>
            <a:r>
              <a:rPr lang="pl-PL" sz="2000" kern="0" dirty="0" smtClean="0"/>
              <a:t> (</a:t>
            </a:r>
            <a:r>
              <a:rPr lang="pl-PL" sz="2000" kern="0" dirty="0" err="1" smtClean="0"/>
              <a:t>left</a:t>
            </a:r>
            <a:r>
              <a:rPr lang="pl-PL" sz="2000" kern="0" dirty="0" smtClean="0"/>
              <a:t>), </a:t>
            </a:r>
            <a:r>
              <a:rPr lang="pl-PL" sz="2000" kern="0" dirty="0" err="1" smtClean="0"/>
              <a:t>interrogated</a:t>
            </a:r>
            <a:r>
              <a:rPr lang="pl-PL" sz="2000" kern="0" dirty="0" smtClean="0"/>
              <a:t> on the Vanderbilt melanoma </a:t>
            </a:r>
            <a:r>
              <a:rPr lang="pl-PL" sz="2000" kern="0" dirty="0" err="1" smtClean="0"/>
              <a:t>SNaPshot</a:t>
            </a:r>
            <a:r>
              <a:rPr lang="pl-PL" sz="2000" kern="0" dirty="0" smtClean="0"/>
              <a:t> </a:t>
            </a:r>
            <a:r>
              <a:rPr lang="pl-PL" sz="2000" kern="0" dirty="0" err="1" smtClean="0"/>
              <a:t>assay</a:t>
            </a:r>
            <a:r>
              <a:rPr lang="pl-PL" sz="2000" kern="0" dirty="0" smtClean="0"/>
              <a:t>.</a:t>
            </a:r>
          </a:p>
          <a:p>
            <a:pPr algn="just">
              <a:lnSpc>
                <a:spcPct val="150000"/>
              </a:lnSpc>
              <a:spcBef>
                <a:spcPts val="0"/>
              </a:spcBef>
              <a:spcAft>
                <a:spcPts val="0"/>
              </a:spcAft>
              <a:defRPr/>
            </a:pPr>
            <a:r>
              <a:rPr lang="pl-PL" sz="2000" kern="0" dirty="0" smtClean="0"/>
              <a:t>BRAF </a:t>
            </a:r>
            <a:r>
              <a:rPr lang="pl-PL" sz="2000" kern="0" dirty="0" err="1" smtClean="0"/>
              <a:t>fusions</a:t>
            </a:r>
            <a:r>
              <a:rPr lang="pl-PL" sz="2000" kern="0" dirty="0" smtClean="0"/>
              <a:t> </a:t>
            </a:r>
            <a:r>
              <a:rPr lang="pl-PL" sz="2000" kern="0" dirty="0" err="1" smtClean="0"/>
              <a:t>occur</a:t>
            </a:r>
            <a:r>
              <a:rPr lang="pl-PL" sz="2000" kern="0" dirty="0" smtClean="0"/>
              <a:t> in </a:t>
            </a:r>
            <a:r>
              <a:rPr lang="pl-PL" sz="2000" kern="0" dirty="0" err="1" smtClean="0"/>
              <a:t>approximately</a:t>
            </a:r>
            <a:r>
              <a:rPr lang="pl-PL" sz="2000" kern="0" dirty="0" smtClean="0"/>
              <a:t> 4–8% “pan-</a:t>
            </a:r>
            <a:r>
              <a:rPr lang="pl-PL" sz="2000" kern="0" dirty="0" err="1" smtClean="0"/>
              <a:t>negative</a:t>
            </a:r>
            <a:r>
              <a:rPr lang="pl-PL" sz="2000" kern="0" dirty="0" smtClean="0"/>
              <a:t>” </a:t>
            </a:r>
            <a:r>
              <a:rPr lang="pl-PL" sz="2000" kern="0" dirty="0" err="1" smtClean="0"/>
              <a:t>cases</a:t>
            </a:r>
            <a:r>
              <a:rPr lang="pl-PL" sz="2000" kern="0" dirty="0" smtClean="0"/>
              <a:t> (</a:t>
            </a:r>
            <a:r>
              <a:rPr lang="pl-PL" sz="2000" kern="0" dirty="0" err="1" smtClean="0"/>
              <a:t>right</a:t>
            </a:r>
            <a:r>
              <a:rPr lang="pl-PL" sz="2000" kern="0" dirty="0" smtClean="0"/>
              <a:t>).</a:t>
            </a:r>
            <a:endParaRPr lang="pl-PL" sz="2000" kern="0" dirty="0"/>
          </a:p>
        </p:txBody>
      </p:sp>
    </p:spTree>
    <p:extLst>
      <p:ext uri="{BB962C8B-B14F-4D97-AF65-F5344CB8AC3E}">
        <p14:creationId xmlns:p14="http://schemas.microsoft.com/office/powerpoint/2010/main" val="688235705"/>
      </p:ext>
    </p:extLst>
  </p:cSld>
  <p:clrMapOvr>
    <a:masterClrMapping/>
  </p:clrMapOvr>
  <p:transition spd="slow">
    <p:push dir="u"/>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 name="Google Shape;133;p24"/>
          <p:cNvSpPr txBox="1">
            <a:spLocks noGrp="1"/>
          </p:cNvSpPr>
          <p:nvPr>
            <p:ph type="title" idx="4294967295"/>
          </p:nvPr>
        </p:nvSpPr>
        <p:spPr>
          <a:xfrm>
            <a:off x="622300" y="260350"/>
            <a:ext cx="8521700" cy="831850"/>
          </a:xfrm>
        </p:spPr>
        <p:txBody>
          <a:bodyPr spcFirstLastPara="1" lIns="91425" tIns="91425" rIns="91425" bIns="91425" anchor="t">
            <a:noAutofit/>
          </a:bodyPr>
          <a:lstStyle/>
          <a:p>
            <a:pPr>
              <a:spcBef>
                <a:spcPts val="0"/>
              </a:spcBef>
              <a:spcAft>
                <a:spcPts val="0"/>
              </a:spcAft>
              <a:defRPr/>
            </a:pPr>
            <a:r>
              <a:rPr lang="pl" dirty="0"/>
              <a:t> </a:t>
            </a:r>
            <a:r>
              <a:rPr lang="pl" sz="2400" b="1" kern="1200" dirty="0">
                <a:solidFill>
                  <a:schemeClr val="bg1"/>
                </a:solidFill>
                <a:latin typeface="Tahoma" panose="020B0604030504040204" pitchFamily="34" charset="0"/>
                <a:ea typeface="Tahoma" panose="020B0604030504040204" pitchFamily="34" charset="0"/>
                <a:cs typeface="Tahoma" panose="020B0604030504040204" pitchFamily="34" charset="0"/>
              </a:rPr>
              <a:t>Molecular subsets of melanoma</a:t>
            </a:r>
            <a:endParaRPr sz="2400" b="1" kern="12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12291" name="Google Shape;134;p24"/>
          <p:cNvSpPr txBox="1">
            <a:spLocks noChangeArrowheads="1"/>
          </p:cNvSpPr>
          <p:nvPr/>
        </p:nvSpPr>
        <p:spPr bwMode="auto">
          <a:xfrm>
            <a:off x="319088" y="6410325"/>
            <a:ext cx="8642350" cy="44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pl-PL" altLang="pl-PL" sz="1200">
                <a:latin typeface="Merriweather"/>
                <a:ea typeface="Merriweather"/>
                <a:cs typeface="Merriweather"/>
                <a:sym typeface="Merriweather"/>
              </a:rPr>
              <a:t>*Frequencies of MEK1 and CTNNB1 mutations according to anatomic location are not known at present</a:t>
            </a:r>
          </a:p>
          <a:p>
            <a:pPr eaLnBrk="1" hangingPunct="1">
              <a:spcBef>
                <a:spcPct val="0"/>
              </a:spcBef>
              <a:buFontTx/>
              <a:buNone/>
            </a:pPr>
            <a:endParaRPr lang="pl-PL" altLang="pl-PL" sz="1200">
              <a:latin typeface="Merriweather"/>
            </a:endParaRPr>
          </a:p>
          <a:p>
            <a:pPr eaLnBrk="1" hangingPunct="1">
              <a:spcBef>
                <a:spcPct val="0"/>
              </a:spcBef>
              <a:buFontTx/>
              <a:buNone/>
            </a:pPr>
            <a:endParaRPr lang="pl-PL" altLang="pl-PL" sz="1200">
              <a:latin typeface="Merriweather"/>
            </a:endParaRPr>
          </a:p>
        </p:txBody>
      </p:sp>
      <p:graphicFrame>
        <p:nvGraphicFramePr>
          <p:cNvPr id="135" name="Google Shape;135;p24"/>
          <p:cNvGraphicFramePr/>
          <p:nvPr/>
        </p:nvGraphicFramePr>
        <p:xfrm>
          <a:off x="107950" y="1196975"/>
          <a:ext cx="8829676" cy="5137149"/>
        </p:xfrm>
        <a:graphic>
          <a:graphicData uri="http://schemas.openxmlformats.org/drawingml/2006/table">
            <a:tbl>
              <a:tblPr>
                <a:noFill/>
              </a:tblPr>
              <a:tblGrid>
                <a:gridCol w="4414838"/>
                <a:gridCol w="4414838"/>
              </a:tblGrid>
              <a:tr h="504089">
                <a:tc>
                  <a:txBody>
                    <a:bodyPr/>
                    <a:lstStyle/>
                    <a:p>
                      <a:pPr marL="0" lvl="0" indent="0">
                        <a:spcBef>
                          <a:spcPts val="0"/>
                        </a:spcBef>
                        <a:spcAft>
                          <a:spcPts val="0"/>
                        </a:spcAft>
                        <a:buNone/>
                      </a:pPr>
                      <a:r>
                        <a:rPr lang="pl" sz="1600" b="1" dirty="0">
                          <a:solidFill>
                            <a:schemeClr val="accent1">
                              <a:lumMod val="25000"/>
                            </a:schemeClr>
                          </a:solidFill>
                          <a:latin typeface="Merriweather"/>
                          <a:ea typeface="Merriweather"/>
                          <a:cs typeface="Merriweather"/>
                          <a:sym typeface="Merriweather"/>
                        </a:rPr>
                        <a:t>Anatomic location of the primary tumor</a:t>
                      </a:r>
                      <a:endParaRPr sz="1600" b="1" dirty="0">
                        <a:solidFill>
                          <a:schemeClr val="accent1">
                            <a:lumMod val="25000"/>
                          </a:schemeClr>
                        </a:solidFill>
                        <a:latin typeface="Merriweather"/>
                        <a:ea typeface="Merriweather"/>
                        <a:cs typeface="Merriweather"/>
                        <a:sym typeface="Merriweather"/>
                      </a:endParaRPr>
                    </a:p>
                  </a:txBody>
                  <a:tcPr marL="91426" marR="91426" marT="121908" marB="121908"/>
                </a:tc>
                <a:tc>
                  <a:txBody>
                    <a:bodyPr/>
                    <a:lstStyle/>
                    <a:p>
                      <a:pPr marL="0" lvl="0" indent="0">
                        <a:spcBef>
                          <a:spcPts val="0"/>
                        </a:spcBef>
                        <a:spcAft>
                          <a:spcPts val="0"/>
                        </a:spcAft>
                        <a:buNone/>
                      </a:pPr>
                      <a:r>
                        <a:rPr lang="pl" sz="1600" b="1" dirty="0">
                          <a:solidFill>
                            <a:schemeClr val="accent1">
                              <a:lumMod val="25000"/>
                            </a:schemeClr>
                          </a:solidFill>
                          <a:latin typeface="Merriweather"/>
                          <a:ea typeface="Merriweather"/>
                          <a:cs typeface="Merriweather"/>
                          <a:sym typeface="Merriweather"/>
                        </a:rPr>
                        <a:t>Frequency of driver mutations in melanoma</a:t>
                      </a:r>
                      <a:endParaRPr sz="1600" b="1" dirty="0">
                        <a:solidFill>
                          <a:schemeClr val="accent1">
                            <a:lumMod val="25000"/>
                          </a:schemeClr>
                        </a:solidFill>
                        <a:latin typeface="Merriweather"/>
                        <a:ea typeface="Merriweather"/>
                        <a:cs typeface="Merriweather"/>
                        <a:sym typeface="Merriweather"/>
                      </a:endParaRPr>
                    </a:p>
                  </a:txBody>
                  <a:tcPr marL="91426" marR="91426" marT="121908" marB="121908"/>
                </a:tc>
              </a:tr>
              <a:tr h="731528">
                <a:tc>
                  <a:txBody>
                    <a:bodyPr/>
                    <a:lstStyle/>
                    <a:p>
                      <a:pPr marL="0" lvl="0" indent="0">
                        <a:spcBef>
                          <a:spcPts val="0"/>
                        </a:spcBef>
                        <a:spcAft>
                          <a:spcPts val="0"/>
                        </a:spcAft>
                        <a:buNone/>
                      </a:pPr>
                      <a:r>
                        <a:rPr lang="pl" sz="1600" b="1" dirty="0">
                          <a:solidFill>
                            <a:schemeClr val="accent1">
                              <a:lumMod val="50000"/>
                            </a:schemeClr>
                          </a:solidFill>
                          <a:latin typeface="Merriweather"/>
                          <a:ea typeface="Merriweather"/>
                          <a:cs typeface="Merriweather"/>
                          <a:sym typeface="Merriweather"/>
                        </a:rPr>
                        <a:t>Skin without chronic sun damage</a:t>
                      </a:r>
                      <a:endParaRPr sz="1600" b="1" dirty="0">
                        <a:solidFill>
                          <a:schemeClr val="accent1">
                            <a:lumMod val="50000"/>
                          </a:schemeClr>
                        </a:solidFill>
                        <a:latin typeface="Merriweather"/>
                        <a:ea typeface="Merriweather"/>
                        <a:cs typeface="Merriweather"/>
                        <a:sym typeface="Merriweather"/>
                      </a:endParaRPr>
                    </a:p>
                  </a:txBody>
                  <a:tcPr marL="91426" marR="91426" marT="121908" marB="121908"/>
                </a:tc>
                <a:tc>
                  <a:txBody>
                    <a:bodyPr/>
                    <a:lstStyle/>
                    <a:p>
                      <a:pPr marL="0" lvl="0" indent="0" algn="ctr">
                        <a:spcBef>
                          <a:spcPts val="0"/>
                        </a:spcBef>
                        <a:spcAft>
                          <a:spcPts val="0"/>
                        </a:spcAft>
                        <a:buNone/>
                      </a:pPr>
                      <a:r>
                        <a:rPr lang="pl" sz="1600" dirty="0">
                          <a:solidFill>
                            <a:schemeClr val="tx1"/>
                          </a:solidFill>
                          <a:latin typeface="Merriweather"/>
                          <a:ea typeface="Merriweather"/>
                          <a:cs typeface="Merriweather"/>
                          <a:sym typeface="Merriweather"/>
                        </a:rPr>
                        <a:t>~50% BRAF</a:t>
                      </a:r>
                      <a:endParaRPr sz="1600" dirty="0">
                        <a:solidFill>
                          <a:schemeClr val="tx1"/>
                        </a:solidFill>
                        <a:latin typeface="Merriweather"/>
                        <a:ea typeface="Merriweather"/>
                        <a:cs typeface="Merriweather"/>
                        <a:sym typeface="Merriweather"/>
                      </a:endParaRPr>
                    </a:p>
                    <a:p>
                      <a:pPr marL="0" lvl="0" indent="0" algn="ctr">
                        <a:spcBef>
                          <a:spcPts val="0"/>
                        </a:spcBef>
                        <a:spcAft>
                          <a:spcPts val="0"/>
                        </a:spcAft>
                        <a:buNone/>
                      </a:pPr>
                      <a:r>
                        <a:rPr lang="pl" sz="1600" dirty="0">
                          <a:solidFill>
                            <a:schemeClr val="tx1"/>
                          </a:solidFill>
                          <a:latin typeface="Merriweather"/>
                          <a:ea typeface="Merriweather"/>
                          <a:cs typeface="Merriweather"/>
                          <a:sym typeface="Merriweather"/>
                        </a:rPr>
                        <a:t>~20% NRAS</a:t>
                      </a:r>
                      <a:endParaRPr sz="1600" dirty="0">
                        <a:solidFill>
                          <a:schemeClr val="tx1"/>
                        </a:solidFill>
                        <a:latin typeface="Merriweather"/>
                        <a:ea typeface="Merriweather"/>
                        <a:cs typeface="Merriweather"/>
                        <a:sym typeface="Merriweather"/>
                      </a:endParaRPr>
                    </a:p>
                  </a:txBody>
                  <a:tcPr marL="91426" marR="91426" marT="121908" marB="121908"/>
                </a:tc>
              </a:tr>
              <a:tr h="975383">
                <a:tc>
                  <a:txBody>
                    <a:bodyPr/>
                    <a:lstStyle/>
                    <a:p>
                      <a:pPr marL="0" lvl="0" indent="0" rtl="0">
                        <a:spcBef>
                          <a:spcPts val="0"/>
                        </a:spcBef>
                        <a:spcAft>
                          <a:spcPts val="0"/>
                        </a:spcAft>
                        <a:buNone/>
                      </a:pPr>
                      <a:r>
                        <a:rPr lang="pl" sz="1600" b="1" dirty="0">
                          <a:solidFill>
                            <a:schemeClr val="accent1">
                              <a:lumMod val="50000"/>
                            </a:schemeClr>
                          </a:solidFill>
                          <a:latin typeface="Merriweather"/>
                          <a:ea typeface="Merriweather"/>
                          <a:cs typeface="Merriweather"/>
                          <a:sym typeface="Merriweather"/>
                        </a:rPr>
                        <a:t>Skin with chronic sun damage</a:t>
                      </a:r>
                      <a:endParaRPr sz="1600" b="1" dirty="0">
                        <a:solidFill>
                          <a:schemeClr val="accent1">
                            <a:lumMod val="50000"/>
                          </a:schemeClr>
                        </a:solidFill>
                        <a:latin typeface="Merriweather"/>
                        <a:ea typeface="Merriweather"/>
                        <a:cs typeface="Merriweather"/>
                        <a:sym typeface="Merriweather"/>
                      </a:endParaRPr>
                    </a:p>
                  </a:txBody>
                  <a:tcPr marL="91426" marR="91426" marT="121908" marB="121908"/>
                </a:tc>
                <a:tc>
                  <a:txBody>
                    <a:bodyPr/>
                    <a:lstStyle/>
                    <a:p>
                      <a:pPr marL="0" lvl="0" indent="0" algn="ctr">
                        <a:spcBef>
                          <a:spcPts val="0"/>
                        </a:spcBef>
                        <a:spcAft>
                          <a:spcPts val="0"/>
                        </a:spcAft>
                        <a:buNone/>
                      </a:pPr>
                      <a:r>
                        <a:rPr lang="pl" sz="1600" dirty="0">
                          <a:solidFill>
                            <a:schemeClr val="tx1"/>
                          </a:solidFill>
                          <a:latin typeface="Merriweather"/>
                          <a:ea typeface="Merriweather"/>
                          <a:cs typeface="Merriweather"/>
                          <a:sym typeface="Merriweather"/>
                        </a:rPr>
                        <a:t>~5% BRAF</a:t>
                      </a:r>
                      <a:endParaRPr sz="1600" dirty="0">
                        <a:solidFill>
                          <a:schemeClr val="tx1"/>
                        </a:solidFill>
                        <a:latin typeface="Merriweather"/>
                        <a:ea typeface="Merriweather"/>
                        <a:cs typeface="Merriweather"/>
                        <a:sym typeface="Merriweather"/>
                      </a:endParaRPr>
                    </a:p>
                    <a:p>
                      <a:pPr marL="0" lvl="0" indent="0" algn="ctr">
                        <a:spcBef>
                          <a:spcPts val="0"/>
                        </a:spcBef>
                        <a:spcAft>
                          <a:spcPts val="0"/>
                        </a:spcAft>
                        <a:buNone/>
                      </a:pPr>
                      <a:r>
                        <a:rPr lang="pl" sz="1600" dirty="0">
                          <a:solidFill>
                            <a:schemeClr val="tx1"/>
                          </a:solidFill>
                          <a:latin typeface="Merriweather"/>
                          <a:ea typeface="Merriweather"/>
                          <a:cs typeface="Merriweather"/>
                          <a:sym typeface="Merriweather"/>
                        </a:rPr>
                        <a:t>~10% NRAS</a:t>
                      </a:r>
                      <a:endParaRPr sz="1600" dirty="0">
                        <a:solidFill>
                          <a:schemeClr val="tx1"/>
                        </a:solidFill>
                        <a:latin typeface="Merriweather"/>
                        <a:ea typeface="Merriweather"/>
                        <a:cs typeface="Merriweather"/>
                        <a:sym typeface="Merriweather"/>
                      </a:endParaRPr>
                    </a:p>
                    <a:p>
                      <a:pPr marL="0" lvl="0" indent="0" algn="ctr" rtl="0">
                        <a:spcBef>
                          <a:spcPts val="0"/>
                        </a:spcBef>
                        <a:spcAft>
                          <a:spcPts val="0"/>
                        </a:spcAft>
                        <a:buNone/>
                      </a:pPr>
                      <a:r>
                        <a:rPr lang="pl" sz="1600" dirty="0">
                          <a:solidFill>
                            <a:schemeClr val="tx1"/>
                          </a:solidFill>
                          <a:latin typeface="Merriweather"/>
                          <a:ea typeface="Merriweather"/>
                          <a:cs typeface="Merriweather"/>
                          <a:sym typeface="Merriweather"/>
                        </a:rPr>
                        <a:t>~2% KIT</a:t>
                      </a:r>
                      <a:endParaRPr sz="1600" dirty="0">
                        <a:solidFill>
                          <a:schemeClr val="tx1"/>
                        </a:solidFill>
                        <a:latin typeface="Merriweather"/>
                        <a:ea typeface="Merriweather"/>
                        <a:cs typeface="Merriweather"/>
                        <a:sym typeface="Merriweather"/>
                      </a:endParaRPr>
                    </a:p>
                  </a:txBody>
                  <a:tcPr marL="91426" marR="91426" marT="121908" marB="121908"/>
                </a:tc>
              </a:tr>
              <a:tr h="975383">
                <a:tc>
                  <a:txBody>
                    <a:bodyPr/>
                    <a:lstStyle/>
                    <a:p>
                      <a:pPr marL="0" lvl="0" indent="0" rtl="0">
                        <a:spcBef>
                          <a:spcPts val="0"/>
                        </a:spcBef>
                        <a:spcAft>
                          <a:spcPts val="0"/>
                        </a:spcAft>
                        <a:buNone/>
                      </a:pPr>
                      <a:r>
                        <a:rPr lang="pl" sz="1600" b="1" dirty="0">
                          <a:solidFill>
                            <a:schemeClr val="accent1">
                              <a:lumMod val="50000"/>
                            </a:schemeClr>
                          </a:solidFill>
                          <a:latin typeface="Merriweather"/>
                          <a:ea typeface="Merriweather"/>
                          <a:cs typeface="Merriweather"/>
                          <a:sym typeface="Merriweather"/>
                        </a:rPr>
                        <a:t>Mucosal surfaces</a:t>
                      </a:r>
                      <a:endParaRPr sz="1600" b="1" dirty="0">
                        <a:solidFill>
                          <a:schemeClr val="accent1">
                            <a:lumMod val="50000"/>
                          </a:schemeClr>
                        </a:solidFill>
                        <a:latin typeface="Merriweather"/>
                        <a:ea typeface="Merriweather"/>
                        <a:cs typeface="Merriweather"/>
                        <a:sym typeface="Merriweather"/>
                      </a:endParaRPr>
                    </a:p>
                  </a:txBody>
                  <a:tcPr marL="91426" marR="91426" marT="121908" marB="121908"/>
                </a:tc>
                <a:tc>
                  <a:txBody>
                    <a:bodyPr/>
                    <a:lstStyle/>
                    <a:p>
                      <a:pPr marL="0" lvl="0" indent="0" algn="ctr">
                        <a:spcBef>
                          <a:spcPts val="0"/>
                        </a:spcBef>
                        <a:spcAft>
                          <a:spcPts val="0"/>
                        </a:spcAft>
                        <a:buNone/>
                      </a:pPr>
                      <a:r>
                        <a:rPr lang="pl" sz="1600" dirty="0">
                          <a:solidFill>
                            <a:schemeClr val="tx1"/>
                          </a:solidFill>
                          <a:latin typeface="Merriweather"/>
                          <a:ea typeface="Merriweather"/>
                          <a:cs typeface="Merriweather"/>
                          <a:sym typeface="Merriweather"/>
                        </a:rPr>
                        <a:t>~5% BRAF</a:t>
                      </a:r>
                      <a:endParaRPr sz="1600" dirty="0">
                        <a:solidFill>
                          <a:schemeClr val="tx1"/>
                        </a:solidFill>
                        <a:latin typeface="Merriweather"/>
                        <a:ea typeface="Merriweather"/>
                        <a:cs typeface="Merriweather"/>
                        <a:sym typeface="Merriweather"/>
                      </a:endParaRPr>
                    </a:p>
                    <a:p>
                      <a:pPr marL="0" lvl="0" indent="0" algn="ctr">
                        <a:spcBef>
                          <a:spcPts val="0"/>
                        </a:spcBef>
                        <a:spcAft>
                          <a:spcPts val="0"/>
                        </a:spcAft>
                        <a:buNone/>
                      </a:pPr>
                      <a:r>
                        <a:rPr lang="pl" sz="1600" dirty="0">
                          <a:solidFill>
                            <a:schemeClr val="tx1"/>
                          </a:solidFill>
                          <a:latin typeface="Merriweather"/>
                          <a:ea typeface="Merriweather"/>
                          <a:cs typeface="Merriweather"/>
                          <a:sym typeface="Merriweather"/>
                        </a:rPr>
                        <a:t>~15% NRAS</a:t>
                      </a:r>
                      <a:endParaRPr sz="1600" dirty="0">
                        <a:solidFill>
                          <a:schemeClr val="tx1"/>
                        </a:solidFill>
                        <a:latin typeface="Merriweather"/>
                        <a:ea typeface="Merriweather"/>
                        <a:cs typeface="Merriweather"/>
                        <a:sym typeface="Merriweather"/>
                      </a:endParaRPr>
                    </a:p>
                    <a:p>
                      <a:pPr marL="0" lvl="0" indent="0" algn="ctr" rtl="0">
                        <a:spcBef>
                          <a:spcPts val="0"/>
                        </a:spcBef>
                        <a:spcAft>
                          <a:spcPts val="0"/>
                        </a:spcAft>
                        <a:buNone/>
                      </a:pPr>
                      <a:r>
                        <a:rPr lang="pl" sz="1600" dirty="0">
                          <a:solidFill>
                            <a:schemeClr val="tx1"/>
                          </a:solidFill>
                          <a:latin typeface="Merriweather"/>
                          <a:ea typeface="Merriweather"/>
                          <a:cs typeface="Merriweather"/>
                          <a:sym typeface="Merriweather"/>
                        </a:rPr>
                        <a:t>~20% KIT</a:t>
                      </a:r>
                      <a:endParaRPr sz="1600" dirty="0">
                        <a:solidFill>
                          <a:schemeClr val="tx1"/>
                        </a:solidFill>
                        <a:latin typeface="Merriweather"/>
                        <a:ea typeface="Merriweather"/>
                        <a:cs typeface="Merriweather"/>
                        <a:sym typeface="Merriweather"/>
                      </a:endParaRPr>
                    </a:p>
                  </a:txBody>
                  <a:tcPr marL="91426" marR="91426" marT="121908" marB="121908"/>
                </a:tc>
              </a:tr>
              <a:tr h="975383">
                <a:tc>
                  <a:txBody>
                    <a:bodyPr/>
                    <a:lstStyle/>
                    <a:p>
                      <a:pPr marL="0" lvl="0" indent="0" rtl="0">
                        <a:spcBef>
                          <a:spcPts val="0"/>
                        </a:spcBef>
                        <a:spcAft>
                          <a:spcPts val="0"/>
                        </a:spcAft>
                        <a:buNone/>
                      </a:pPr>
                      <a:r>
                        <a:rPr lang="pl" sz="1600" b="1" dirty="0" smtClean="0">
                          <a:solidFill>
                            <a:schemeClr val="accent1">
                              <a:lumMod val="50000"/>
                            </a:schemeClr>
                          </a:solidFill>
                          <a:latin typeface="Merriweather"/>
                          <a:ea typeface="Merriweather"/>
                          <a:cs typeface="Merriweather"/>
                          <a:sym typeface="Merriweather"/>
                        </a:rPr>
                        <a:t>Acral </a:t>
                      </a:r>
                      <a:r>
                        <a:rPr lang="pl" sz="1600" b="1" dirty="0">
                          <a:solidFill>
                            <a:schemeClr val="accent1">
                              <a:lumMod val="50000"/>
                            </a:schemeClr>
                          </a:solidFill>
                          <a:latin typeface="Merriweather"/>
                          <a:ea typeface="Merriweather"/>
                          <a:cs typeface="Merriweather"/>
                          <a:sym typeface="Merriweather"/>
                        </a:rPr>
                        <a:t>surfaces</a:t>
                      </a:r>
                      <a:endParaRPr sz="1600" b="1" dirty="0">
                        <a:solidFill>
                          <a:schemeClr val="accent1">
                            <a:lumMod val="50000"/>
                          </a:schemeClr>
                        </a:solidFill>
                        <a:latin typeface="Merriweather"/>
                        <a:ea typeface="Merriweather"/>
                        <a:cs typeface="Merriweather"/>
                        <a:sym typeface="Merriweather"/>
                      </a:endParaRPr>
                    </a:p>
                  </a:txBody>
                  <a:tcPr marL="91426" marR="91426" marT="121908" marB="121908"/>
                </a:tc>
                <a:tc>
                  <a:txBody>
                    <a:bodyPr/>
                    <a:lstStyle/>
                    <a:p>
                      <a:pPr marL="0" lvl="0" indent="0" algn="ctr">
                        <a:spcBef>
                          <a:spcPts val="0"/>
                        </a:spcBef>
                        <a:spcAft>
                          <a:spcPts val="0"/>
                        </a:spcAft>
                        <a:buNone/>
                      </a:pPr>
                      <a:r>
                        <a:rPr lang="pl" sz="1600" dirty="0">
                          <a:solidFill>
                            <a:schemeClr val="tx1"/>
                          </a:solidFill>
                          <a:latin typeface="Merriweather"/>
                          <a:ea typeface="Merriweather"/>
                          <a:cs typeface="Merriweather"/>
                          <a:sym typeface="Merriweather"/>
                        </a:rPr>
                        <a:t>~15% BRAF</a:t>
                      </a:r>
                      <a:endParaRPr sz="1600" dirty="0">
                        <a:solidFill>
                          <a:schemeClr val="tx1"/>
                        </a:solidFill>
                        <a:latin typeface="Merriweather"/>
                        <a:ea typeface="Merriweather"/>
                        <a:cs typeface="Merriweather"/>
                        <a:sym typeface="Merriweather"/>
                      </a:endParaRPr>
                    </a:p>
                    <a:p>
                      <a:pPr marL="0" lvl="0" indent="0" algn="ctr">
                        <a:spcBef>
                          <a:spcPts val="0"/>
                        </a:spcBef>
                        <a:spcAft>
                          <a:spcPts val="0"/>
                        </a:spcAft>
                        <a:buNone/>
                      </a:pPr>
                      <a:r>
                        <a:rPr lang="pl" sz="1600" dirty="0">
                          <a:solidFill>
                            <a:schemeClr val="tx1"/>
                          </a:solidFill>
                          <a:latin typeface="Merriweather"/>
                          <a:ea typeface="Merriweather"/>
                          <a:cs typeface="Merriweather"/>
                          <a:sym typeface="Merriweather"/>
                        </a:rPr>
                        <a:t>~15% NRAS</a:t>
                      </a:r>
                      <a:endParaRPr sz="1600" dirty="0">
                        <a:solidFill>
                          <a:schemeClr val="tx1"/>
                        </a:solidFill>
                        <a:latin typeface="Merriweather"/>
                        <a:ea typeface="Merriweather"/>
                        <a:cs typeface="Merriweather"/>
                        <a:sym typeface="Merriweather"/>
                      </a:endParaRPr>
                    </a:p>
                    <a:p>
                      <a:pPr marL="0" lvl="0" indent="0" algn="ctr" rtl="0">
                        <a:spcBef>
                          <a:spcPts val="0"/>
                        </a:spcBef>
                        <a:spcAft>
                          <a:spcPts val="0"/>
                        </a:spcAft>
                        <a:buNone/>
                      </a:pPr>
                      <a:r>
                        <a:rPr lang="pl" sz="1600" dirty="0">
                          <a:solidFill>
                            <a:schemeClr val="tx1"/>
                          </a:solidFill>
                          <a:latin typeface="Merriweather"/>
                          <a:ea typeface="Merriweather"/>
                          <a:cs typeface="Merriweather"/>
                          <a:sym typeface="Merriweather"/>
                        </a:rPr>
                        <a:t>~15% KIT</a:t>
                      </a:r>
                      <a:endParaRPr sz="1600" dirty="0">
                        <a:solidFill>
                          <a:schemeClr val="tx1"/>
                        </a:solidFill>
                        <a:latin typeface="Merriweather"/>
                        <a:ea typeface="Merriweather"/>
                        <a:cs typeface="Merriweather"/>
                        <a:sym typeface="Merriweather"/>
                      </a:endParaRPr>
                    </a:p>
                  </a:txBody>
                  <a:tcPr marL="91426" marR="91426" marT="121908" marB="121908"/>
                </a:tc>
              </a:tr>
              <a:tr h="975383">
                <a:tc>
                  <a:txBody>
                    <a:bodyPr/>
                    <a:lstStyle/>
                    <a:p>
                      <a:pPr marL="0" lvl="0" indent="0" rtl="0">
                        <a:spcBef>
                          <a:spcPts val="0"/>
                        </a:spcBef>
                        <a:spcAft>
                          <a:spcPts val="0"/>
                        </a:spcAft>
                        <a:buNone/>
                      </a:pPr>
                      <a:r>
                        <a:rPr lang="pl" sz="1600" b="1" dirty="0">
                          <a:solidFill>
                            <a:schemeClr val="accent1">
                              <a:lumMod val="50000"/>
                            </a:schemeClr>
                          </a:solidFill>
                          <a:latin typeface="Merriweather"/>
                          <a:ea typeface="Merriweather"/>
                          <a:cs typeface="Merriweather"/>
                          <a:sym typeface="Merriweather"/>
                        </a:rPr>
                        <a:t>Uveal melanoma</a:t>
                      </a:r>
                      <a:endParaRPr sz="1600" b="1" dirty="0">
                        <a:solidFill>
                          <a:schemeClr val="accent1">
                            <a:lumMod val="50000"/>
                          </a:schemeClr>
                        </a:solidFill>
                        <a:latin typeface="Merriweather"/>
                        <a:ea typeface="Merriweather"/>
                        <a:cs typeface="Merriweather"/>
                        <a:sym typeface="Merriweather"/>
                      </a:endParaRPr>
                    </a:p>
                  </a:txBody>
                  <a:tcPr marL="91426" marR="91426" marT="121908" marB="121908"/>
                </a:tc>
                <a:tc>
                  <a:txBody>
                    <a:bodyPr/>
                    <a:lstStyle/>
                    <a:p>
                      <a:pPr marL="0" lvl="0" indent="0" algn="ctr">
                        <a:spcBef>
                          <a:spcPts val="0"/>
                        </a:spcBef>
                        <a:spcAft>
                          <a:spcPts val="0"/>
                        </a:spcAft>
                        <a:buNone/>
                      </a:pPr>
                      <a:r>
                        <a:rPr lang="pl" sz="1600" dirty="0">
                          <a:solidFill>
                            <a:schemeClr val="tx1"/>
                          </a:solidFill>
                          <a:latin typeface="Merriweather"/>
                          <a:ea typeface="Merriweather"/>
                          <a:cs typeface="Merriweather"/>
                          <a:sym typeface="Merriweather"/>
                        </a:rPr>
                        <a:t>~32% GNA11</a:t>
                      </a:r>
                      <a:endParaRPr sz="1600" dirty="0">
                        <a:solidFill>
                          <a:schemeClr val="tx1"/>
                        </a:solidFill>
                        <a:latin typeface="Merriweather"/>
                        <a:ea typeface="Merriweather"/>
                        <a:cs typeface="Merriweather"/>
                        <a:sym typeface="Merriweather"/>
                      </a:endParaRPr>
                    </a:p>
                    <a:p>
                      <a:pPr marL="0" lvl="0" indent="0" algn="ctr">
                        <a:spcBef>
                          <a:spcPts val="0"/>
                        </a:spcBef>
                        <a:spcAft>
                          <a:spcPts val="0"/>
                        </a:spcAft>
                        <a:buNone/>
                      </a:pPr>
                      <a:r>
                        <a:rPr lang="pl" sz="1600" dirty="0">
                          <a:solidFill>
                            <a:schemeClr val="tx1"/>
                          </a:solidFill>
                          <a:latin typeface="Merriweather"/>
                          <a:ea typeface="Merriweather"/>
                          <a:cs typeface="Merriweather"/>
                          <a:sym typeface="Merriweather"/>
                        </a:rPr>
                        <a:t>~50% GNAQ</a:t>
                      </a:r>
                      <a:endParaRPr sz="1600" dirty="0">
                        <a:solidFill>
                          <a:schemeClr val="tx1"/>
                        </a:solidFill>
                        <a:latin typeface="Merriweather"/>
                        <a:ea typeface="Merriweather"/>
                        <a:cs typeface="Merriweather"/>
                        <a:sym typeface="Merriweather"/>
                      </a:endParaRPr>
                    </a:p>
                    <a:p>
                      <a:pPr marL="0" lvl="0" indent="0" algn="ctr" rtl="0">
                        <a:spcBef>
                          <a:spcPts val="0"/>
                        </a:spcBef>
                        <a:spcAft>
                          <a:spcPts val="0"/>
                        </a:spcAft>
                        <a:buNone/>
                      </a:pPr>
                      <a:r>
                        <a:rPr lang="pl" sz="1600" dirty="0">
                          <a:solidFill>
                            <a:schemeClr val="tx1"/>
                          </a:solidFill>
                          <a:latin typeface="Merriweather"/>
                          <a:ea typeface="Merriweather"/>
                          <a:cs typeface="Merriweather"/>
                          <a:sym typeface="Merriweather"/>
                        </a:rPr>
                        <a:t>~1% BRAF</a:t>
                      </a:r>
                      <a:endParaRPr sz="1600" dirty="0">
                        <a:solidFill>
                          <a:schemeClr val="tx1"/>
                        </a:solidFill>
                        <a:latin typeface="Merriweather"/>
                        <a:ea typeface="Merriweather"/>
                        <a:cs typeface="Merriweather"/>
                        <a:sym typeface="Merriweather"/>
                      </a:endParaRPr>
                    </a:p>
                  </a:txBody>
                  <a:tcPr marL="91426" marR="91426" marT="121908" marB="121908"/>
                </a:tc>
              </a:tr>
            </a:tbl>
          </a:graphicData>
        </a:graphic>
      </p:graphicFrame>
    </p:spTree>
    <p:extLst>
      <p:ext uri="{BB962C8B-B14F-4D97-AF65-F5344CB8AC3E}">
        <p14:creationId xmlns:p14="http://schemas.microsoft.com/office/powerpoint/2010/main" val="3560285104"/>
      </p:ext>
    </p:extLst>
  </p:cSld>
  <p:clrMapOvr>
    <a:masterClrMapping/>
  </p:clrMapOvr>
  <p:transition spd="slow">
    <p:push dir="u"/>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Wykres 3"/>
          <p:cNvGraphicFramePr>
            <a:graphicFrameLocks/>
          </p:cNvGraphicFramePr>
          <p:nvPr>
            <p:extLst>
              <p:ext uri="{D42A27DB-BD31-4B8C-83A1-F6EECF244321}">
                <p14:modId xmlns:p14="http://schemas.microsoft.com/office/powerpoint/2010/main" val="4151181591"/>
              </p:ext>
            </p:extLst>
          </p:nvPr>
        </p:nvGraphicFramePr>
        <p:xfrm>
          <a:off x="179512" y="476672"/>
          <a:ext cx="8784976" cy="6048672"/>
        </p:xfrm>
        <a:graphic>
          <a:graphicData uri="http://schemas.openxmlformats.org/drawingml/2006/chart">
            <c:chart xmlns:c="http://schemas.openxmlformats.org/drawingml/2006/chart" xmlns:r="http://schemas.openxmlformats.org/officeDocument/2006/relationships" r:id="rId3"/>
          </a:graphicData>
        </a:graphic>
      </p:graphicFrame>
      <p:sp>
        <p:nvSpPr>
          <p:cNvPr id="5" name="Prostokąt 4"/>
          <p:cNvSpPr/>
          <p:nvPr/>
        </p:nvSpPr>
        <p:spPr>
          <a:xfrm>
            <a:off x="2195736" y="6373888"/>
            <a:ext cx="4968552" cy="369332"/>
          </a:xfrm>
          <a:prstGeom prst="rect">
            <a:avLst/>
          </a:prstGeom>
          <a:solidFill>
            <a:schemeClr val="accent6">
              <a:lumMod val="20000"/>
              <a:lumOff val="80000"/>
            </a:schemeClr>
          </a:solidFill>
        </p:spPr>
        <p:txBody>
          <a:bodyPr wrap="square">
            <a:spAutoFit/>
          </a:bodyPr>
          <a:lstStyle/>
          <a:p>
            <a:r>
              <a:rPr lang="pl-PL" dirty="0" smtClean="0">
                <a:solidFill>
                  <a:schemeClr val="accent1">
                    <a:lumMod val="60000"/>
                    <a:lumOff val="40000"/>
                  </a:schemeClr>
                </a:solidFill>
              </a:rPr>
              <a:t>4736</a:t>
            </a:r>
            <a:r>
              <a:rPr lang="pl-PL" dirty="0" smtClean="0">
                <a:solidFill>
                  <a:srgbClr val="FF0000"/>
                </a:solidFill>
              </a:rPr>
              <a:t>		</a:t>
            </a:r>
            <a:r>
              <a:rPr lang="pl-PL" dirty="0" smtClean="0">
                <a:solidFill>
                  <a:schemeClr val="accent3"/>
                </a:solidFill>
              </a:rPr>
              <a:t>4272 </a:t>
            </a:r>
            <a:r>
              <a:rPr lang="pl-PL" dirty="0" smtClean="0">
                <a:solidFill>
                  <a:srgbClr val="FF0000"/>
                </a:solidFill>
              </a:rPr>
              <a:t>		</a:t>
            </a:r>
            <a:r>
              <a:rPr lang="pl-PL" dirty="0" smtClean="0">
                <a:solidFill>
                  <a:schemeClr val="accent6">
                    <a:lumMod val="75000"/>
                  </a:schemeClr>
                </a:solidFill>
              </a:rPr>
              <a:t>385 </a:t>
            </a:r>
            <a:endParaRPr lang="pl-PL" dirty="0">
              <a:solidFill>
                <a:schemeClr val="accent6">
                  <a:lumMod val="75000"/>
                </a:schemeClr>
              </a:solidFill>
            </a:endParaRPr>
          </a:p>
        </p:txBody>
      </p:sp>
    </p:spTree>
    <p:extLst>
      <p:ext uri="{BB962C8B-B14F-4D97-AF65-F5344CB8AC3E}">
        <p14:creationId xmlns:p14="http://schemas.microsoft.com/office/powerpoint/2010/main" val="3820436522"/>
      </p:ext>
    </p:extLst>
  </p:cSld>
  <p:clrMapOvr>
    <a:masterClrMapping/>
  </p:clrMapOvr>
  <p:transition spd="slow">
    <p:push dir="u"/>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ytuł 1"/>
          <p:cNvSpPr>
            <a:spLocks noGrp="1"/>
          </p:cNvSpPr>
          <p:nvPr>
            <p:ph type="title" idx="4294967295"/>
          </p:nvPr>
        </p:nvSpPr>
        <p:spPr>
          <a:xfrm>
            <a:off x="0" y="0"/>
            <a:ext cx="9251950" cy="1143000"/>
          </a:xfrm>
        </p:spPr>
        <p:txBody>
          <a:bodyPr vert="horz" lIns="91440" tIns="45720" rIns="91440" bIns="45720" rtlCol="0" anchor="ctr">
            <a:noAutofit/>
          </a:bodyPr>
          <a:lstStyle/>
          <a:p>
            <a:r>
              <a:rPr lang="en-GB" altLang="pl-PL" sz="3600"/>
              <a:t>Experimental protocol leading to establishment of </a:t>
            </a:r>
            <a:r>
              <a:rPr lang="pl-PL" altLang="pl-PL" sz="3600"/>
              <a:t>melanoma </a:t>
            </a:r>
            <a:r>
              <a:rPr lang="en-GB" altLang="pl-PL" sz="3600"/>
              <a:t>cell lines</a:t>
            </a:r>
            <a:endParaRPr lang="pl-PL" altLang="pl-PL" sz="3600"/>
          </a:p>
        </p:txBody>
      </p:sp>
      <p:pic>
        <p:nvPicPr>
          <p:cNvPr id="15363" name="Picture 2" descr="https://micro2tele.files.wordpress.com/2014/01/8-hmb45-medium-power.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29075" y="1624013"/>
            <a:ext cx="1562100" cy="126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5364" name="Group 128"/>
          <p:cNvGrpSpPr>
            <a:grpSpLocks/>
          </p:cNvGrpSpPr>
          <p:nvPr/>
        </p:nvGrpSpPr>
        <p:grpSpPr bwMode="auto">
          <a:xfrm>
            <a:off x="442913" y="3259138"/>
            <a:ext cx="2193925" cy="585787"/>
            <a:chOff x="675" y="2885"/>
            <a:chExt cx="1740" cy="542"/>
          </a:xfrm>
        </p:grpSpPr>
        <p:sp>
          <p:nvSpPr>
            <p:cNvPr id="15942" name="Freeform 129"/>
            <p:cNvSpPr>
              <a:spLocks/>
            </p:cNvSpPr>
            <p:nvPr/>
          </p:nvSpPr>
          <p:spPr bwMode="auto">
            <a:xfrm>
              <a:off x="677" y="2885"/>
              <a:ext cx="1505" cy="230"/>
            </a:xfrm>
            <a:custGeom>
              <a:avLst/>
              <a:gdLst>
                <a:gd name="T0" fmla="*/ 90363 w 602"/>
                <a:gd name="T1" fmla="*/ 4801 h 86"/>
                <a:gd name="T2" fmla="*/ 99613 w 602"/>
                <a:gd name="T3" fmla="*/ 0 h 86"/>
                <a:gd name="T4" fmla="*/ 799613 w 602"/>
                <a:gd name="T5" fmla="*/ 0 h 86"/>
                <a:gd name="T6" fmla="*/ 816720 w 602"/>
                <a:gd name="T7" fmla="*/ 2867 h 86"/>
                <a:gd name="T8" fmla="*/ 918750 w 602"/>
                <a:gd name="T9" fmla="*/ 31465 h 86"/>
                <a:gd name="T10" fmla="*/ 865550 w 602"/>
                <a:gd name="T11" fmla="*/ 188819 h 86"/>
                <a:gd name="T12" fmla="*/ 865550 w 602"/>
                <a:gd name="T13" fmla="*/ 188819 h 86"/>
                <a:gd name="T14" fmla="*/ 734375 w 602"/>
                <a:gd name="T15" fmla="*/ 212194 h 86"/>
                <a:gd name="T16" fmla="*/ 699033 w 602"/>
                <a:gd name="T17" fmla="*/ 214397 h 86"/>
                <a:gd name="T18" fmla="*/ 11063 w 602"/>
                <a:gd name="T19" fmla="*/ 214397 h 86"/>
                <a:gd name="T20" fmla="*/ 0 w 602"/>
                <a:gd name="T21" fmla="*/ 225055 h 86"/>
                <a:gd name="T22" fmla="*/ 0 w 602"/>
                <a:gd name="T23" fmla="*/ 222086 h 86"/>
                <a:gd name="T24" fmla="*/ 90363 w 602"/>
                <a:gd name="T25" fmla="*/ 4801 h 8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02" h="86">
                  <a:moveTo>
                    <a:pt x="59" y="2"/>
                  </a:moveTo>
                  <a:cubicBezTo>
                    <a:pt x="60" y="1"/>
                    <a:pt x="62" y="0"/>
                    <a:pt x="65" y="0"/>
                  </a:cubicBezTo>
                  <a:cubicBezTo>
                    <a:pt x="80" y="0"/>
                    <a:pt x="511" y="0"/>
                    <a:pt x="524" y="0"/>
                  </a:cubicBezTo>
                  <a:cubicBezTo>
                    <a:pt x="526" y="0"/>
                    <a:pt x="532" y="0"/>
                    <a:pt x="535" y="1"/>
                  </a:cubicBezTo>
                  <a:cubicBezTo>
                    <a:pt x="538" y="1"/>
                    <a:pt x="595" y="9"/>
                    <a:pt x="602" y="12"/>
                  </a:cubicBezTo>
                  <a:cubicBezTo>
                    <a:pt x="589" y="31"/>
                    <a:pt x="573" y="63"/>
                    <a:pt x="567" y="72"/>
                  </a:cubicBezTo>
                  <a:cubicBezTo>
                    <a:pt x="567" y="72"/>
                    <a:pt x="567" y="72"/>
                    <a:pt x="567" y="72"/>
                  </a:cubicBezTo>
                  <a:cubicBezTo>
                    <a:pt x="545" y="76"/>
                    <a:pt x="486" y="81"/>
                    <a:pt x="481" y="81"/>
                  </a:cubicBezTo>
                  <a:cubicBezTo>
                    <a:pt x="473" y="82"/>
                    <a:pt x="471" y="82"/>
                    <a:pt x="458" y="82"/>
                  </a:cubicBezTo>
                  <a:cubicBezTo>
                    <a:pt x="446" y="82"/>
                    <a:pt x="22" y="82"/>
                    <a:pt x="7" y="82"/>
                  </a:cubicBezTo>
                  <a:cubicBezTo>
                    <a:pt x="3" y="82"/>
                    <a:pt x="1" y="83"/>
                    <a:pt x="0" y="86"/>
                  </a:cubicBezTo>
                  <a:cubicBezTo>
                    <a:pt x="0" y="85"/>
                    <a:pt x="0" y="85"/>
                    <a:pt x="0" y="85"/>
                  </a:cubicBezTo>
                  <a:cubicBezTo>
                    <a:pt x="4" y="78"/>
                    <a:pt x="54" y="6"/>
                    <a:pt x="59" y="2"/>
                  </a:cubicBezTo>
                  <a:close/>
                </a:path>
              </a:pathLst>
            </a:custGeom>
            <a:solidFill>
              <a:srgbClr val="E8F6F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l-PL"/>
            </a:p>
          </p:txBody>
        </p:sp>
        <p:sp>
          <p:nvSpPr>
            <p:cNvPr id="15943" name="Freeform 130"/>
            <p:cNvSpPr>
              <a:spLocks/>
            </p:cNvSpPr>
            <p:nvPr/>
          </p:nvSpPr>
          <p:spPr bwMode="auto">
            <a:xfrm>
              <a:off x="820" y="2885"/>
              <a:ext cx="1362" cy="323"/>
            </a:xfrm>
            <a:custGeom>
              <a:avLst/>
              <a:gdLst>
                <a:gd name="T0" fmla="*/ 827961 w 545"/>
                <a:gd name="T1" fmla="*/ 265509 h 121"/>
                <a:gd name="T2" fmla="*/ 829241 w 545"/>
                <a:gd name="T3" fmla="*/ 262671 h 121"/>
                <a:gd name="T4" fmla="*/ 829241 w 545"/>
                <a:gd name="T5" fmla="*/ 30776 h 121"/>
                <a:gd name="T6" fmla="*/ 727373 w 545"/>
                <a:gd name="T7" fmla="*/ 2835 h 121"/>
                <a:gd name="T8" fmla="*/ 710329 w 545"/>
                <a:gd name="T9" fmla="*/ 0 h 121"/>
                <a:gd name="T10" fmla="*/ 12173 w 545"/>
                <a:gd name="T11" fmla="*/ 0 h 121"/>
                <a:gd name="T12" fmla="*/ 2916 w 545"/>
                <a:gd name="T13" fmla="*/ 4717 h 121"/>
                <a:gd name="T14" fmla="*/ 2916 w 545"/>
                <a:gd name="T15" fmla="*/ 4717 h 121"/>
                <a:gd name="T16" fmla="*/ 0 w 545"/>
                <a:gd name="T17" fmla="*/ 33613 h 121"/>
                <a:gd name="T18" fmla="*/ 0 w 545"/>
                <a:gd name="T19" fmla="*/ 285882 h 121"/>
                <a:gd name="T20" fmla="*/ 15094 w 545"/>
                <a:gd name="T21" fmla="*/ 311882 h 121"/>
                <a:gd name="T22" fmla="*/ 16264 w 545"/>
                <a:gd name="T23" fmla="*/ 311882 h 121"/>
                <a:gd name="T24" fmla="*/ 22427 w 545"/>
                <a:gd name="T25" fmla="*/ 311882 h 121"/>
                <a:gd name="T26" fmla="*/ 710329 w 545"/>
                <a:gd name="T27" fmla="*/ 311882 h 121"/>
                <a:gd name="T28" fmla="*/ 827961 w 545"/>
                <a:gd name="T29" fmla="*/ 265509 h 12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545" h="121">
                  <a:moveTo>
                    <a:pt x="544" y="103"/>
                  </a:moveTo>
                  <a:cubicBezTo>
                    <a:pt x="545" y="102"/>
                    <a:pt x="545" y="102"/>
                    <a:pt x="545" y="102"/>
                  </a:cubicBezTo>
                  <a:cubicBezTo>
                    <a:pt x="545" y="12"/>
                    <a:pt x="545" y="12"/>
                    <a:pt x="545" y="12"/>
                  </a:cubicBezTo>
                  <a:cubicBezTo>
                    <a:pt x="538" y="9"/>
                    <a:pt x="481" y="1"/>
                    <a:pt x="478" y="1"/>
                  </a:cubicBezTo>
                  <a:cubicBezTo>
                    <a:pt x="475" y="0"/>
                    <a:pt x="469" y="0"/>
                    <a:pt x="467" y="0"/>
                  </a:cubicBezTo>
                  <a:cubicBezTo>
                    <a:pt x="8" y="0"/>
                    <a:pt x="8" y="0"/>
                    <a:pt x="8" y="0"/>
                  </a:cubicBezTo>
                  <a:cubicBezTo>
                    <a:pt x="5" y="0"/>
                    <a:pt x="3" y="1"/>
                    <a:pt x="2" y="2"/>
                  </a:cubicBezTo>
                  <a:cubicBezTo>
                    <a:pt x="2" y="2"/>
                    <a:pt x="2" y="2"/>
                    <a:pt x="2" y="2"/>
                  </a:cubicBezTo>
                  <a:cubicBezTo>
                    <a:pt x="0" y="4"/>
                    <a:pt x="0" y="8"/>
                    <a:pt x="0" y="13"/>
                  </a:cubicBezTo>
                  <a:cubicBezTo>
                    <a:pt x="0" y="111"/>
                    <a:pt x="0" y="111"/>
                    <a:pt x="0" y="111"/>
                  </a:cubicBezTo>
                  <a:cubicBezTo>
                    <a:pt x="0" y="120"/>
                    <a:pt x="3" y="121"/>
                    <a:pt x="10" y="121"/>
                  </a:cubicBezTo>
                  <a:cubicBezTo>
                    <a:pt x="11" y="121"/>
                    <a:pt x="11" y="121"/>
                    <a:pt x="11" y="121"/>
                  </a:cubicBezTo>
                  <a:cubicBezTo>
                    <a:pt x="15" y="121"/>
                    <a:pt x="15" y="121"/>
                    <a:pt x="15" y="121"/>
                  </a:cubicBezTo>
                  <a:cubicBezTo>
                    <a:pt x="467" y="121"/>
                    <a:pt x="467" y="121"/>
                    <a:pt x="467" y="121"/>
                  </a:cubicBezTo>
                  <a:cubicBezTo>
                    <a:pt x="485" y="121"/>
                    <a:pt x="544" y="103"/>
                    <a:pt x="544" y="103"/>
                  </a:cubicBezTo>
                  <a:close/>
                </a:path>
              </a:pathLst>
            </a:custGeom>
            <a:solidFill>
              <a:srgbClr val="CDECF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l-PL"/>
            </a:p>
          </p:txBody>
        </p:sp>
        <p:sp>
          <p:nvSpPr>
            <p:cNvPr id="15944" name="Freeform 131"/>
            <p:cNvSpPr>
              <a:spLocks/>
            </p:cNvSpPr>
            <p:nvPr/>
          </p:nvSpPr>
          <p:spPr bwMode="auto">
            <a:xfrm>
              <a:off x="2007" y="2888"/>
              <a:ext cx="175" cy="317"/>
            </a:xfrm>
            <a:custGeom>
              <a:avLst/>
              <a:gdLst>
                <a:gd name="T0" fmla="*/ 0 w 70"/>
                <a:gd name="T1" fmla="*/ 0 h 119"/>
                <a:gd name="T2" fmla="*/ 0 w 70"/>
                <a:gd name="T3" fmla="*/ 0 h 119"/>
                <a:gd name="T4" fmla="*/ 0 w 70"/>
                <a:gd name="T5" fmla="*/ 301523 h 119"/>
                <a:gd name="T6" fmla="*/ 105783 w 70"/>
                <a:gd name="T7" fmla="*/ 259032 h 119"/>
                <a:gd name="T8" fmla="*/ 106958 w 70"/>
                <a:gd name="T9" fmla="*/ 256216 h 119"/>
                <a:gd name="T10" fmla="*/ 106958 w 70"/>
                <a:gd name="T11" fmla="*/ 27483 h 119"/>
                <a:gd name="T12" fmla="*/ 4895 w 70"/>
                <a:gd name="T13" fmla="*/ 0 h 119"/>
                <a:gd name="T14" fmla="*/ 0 w 70"/>
                <a:gd name="T15" fmla="*/ 0 h 11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0" h="119">
                  <a:moveTo>
                    <a:pt x="0" y="0"/>
                  </a:moveTo>
                  <a:cubicBezTo>
                    <a:pt x="0" y="0"/>
                    <a:pt x="0" y="0"/>
                    <a:pt x="0" y="0"/>
                  </a:cubicBezTo>
                  <a:cubicBezTo>
                    <a:pt x="0" y="119"/>
                    <a:pt x="0" y="119"/>
                    <a:pt x="0" y="119"/>
                  </a:cubicBezTo>
                  <a:cubicBezTo>
                    <a:pt x="24" y="116"/>
                    <a:pt x="69" y="102"/>
                    <a:pt x="69" y="102"/>
                  </a:cubicBezTo>
                  <a:cubicBezTo>
                    <a:pt x="70" y="101"/>
                    <a:pt x="70" y="101"/>
                    <a:pt x="70" y="101"/>
                  </a:cubicBezTo>
                  <a:cubicBezTo>
                    <a:pt x="70" y="11"/>
                    <a:pt x="70" y="11"/>
                    <a:pt x="70" y="11"/>
                  </a:cubicBezTo>
                  <a:cubicBezTo>
                    <a:pt x="63" y="8"/>
                    <a:pt x="6" y="0"/>
                    <a:pt x="3" y="0"/>
                  </a:cubicBezTo>
                  <a:cubicBezTo>
                    <a:pt x="2" y="0"/>
                    <a:pt x="1" y="0"/>
                    <a:pt x="0" y="0"/>
                  </a:cubicBezTo>
                  <a:close/>
                </a:path>
              </a:pathLst>
            </a:custGeom>
            <a:solidFill>
              <a:srgbClr val="E8F6F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l-PL"/>
            </a:p>
          </p:txBody>
        </p:sp>
        <p:sp>
          <p:nvSpPr>
            <p:cNvPr id="15945" name="Freeform 132"/>
            <p:cNvSpPr>
              <a:spLocks/>
            </p:cNvSpPr>
            <p:nvPr/>
          </p:nvSpPr>
          <p:spPr bwMode="auto">
            <a:xfrm>
              <a:off x="675" y="3077"/>
              <a:ext cx="1420" cy="350"/>
            </a:xfrm>
            <a:custGeom>
              <a:avLst/>
              <a:gdLst>
                <a:gd name="T0" fmla="*/ 12238 w 568"/>
                <a:gd name="T1" fmla="*/ 26148 h 131"/>
                <a:gd name="T2" fmla="*/ 700708 w 568"/>
                <a:gd name="T3" fmla="*/ 26148 h 131"/>
                <a:gd name="T4" fmla="*/ 735675 w 568"/>
                <a:gd name="T5" fmla="*/ 23284 h 131"/>
                <a:gd name="T6" fmla="*/ 866720 w 568"/>
                <a:gd name="T7" fmla="*/ 0 h 131"/>
                <a:gd name="T8" fmla="*/ 866720 w 568"/>
                <a:gd name="T9" fmla="*/ 244078 h 131"/>
                <a:gd name="T10" fmla="*/ 735675 w 568"/>
                <a:gd name="T11" fmla="*/ 337226 h 131"/>
                <a:gd name="T12" fmla="*/ 700708 w 568"/>
                <a:gd name="T13" fmla="*/ 340066 h 131"/>
                <a:gd name="T14" fmla="*/ 17113 w 568"/>
                <a:gd name="T15" fmla="*/ 340066 h 131"/>
                <a:gd name="T16" fmla="*/ 15438 w 568"/>
                <a:gd name="T17" fmla="*/ 340066 h 131"/>
                <a:gd name="T18" fmla="*/ 0 w 568"/>
                <a:gd name="T19" fmla="*/ 313942 h 131"/>
                <a:gd name="T20" fmla="*/ 0 w 568"/>
                <a:gd name="T21" fmla="*/ 59219 h 131"/>
                <a:gd name="T22" fmla="*/ 12238 w 568"/>
                <a:gd name="T23" fmla="*/ 26148 h 13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68" h="131">
                  <a:moveTo>
                    <a:pt x="8" y="10"/>
                  </a:moveTo>
                  <a:cubicBezTo>
                    <a:pt x="459" y="10"/>
                    <a:pt x="459" y="10"/>
                    <a:pt x="459" y="10"/>
                  </a:cubicBezTo>
                  <a:cubicBezTo>
                    <a:pt x="472" y="10"/>
                    <a:pt x="474" y="10"/>
                    <a:pt x="482" y="9"/>
                  </a:cubicBezTo>
                  <a:cubicBezTo>
                    <a:pt x="487" y="9"/>
                    <a:pt x="546" y="4"/>
                    <a:pt x="568" y="0"/>
                  </a:cubicBezTo>
                  <a:cubicBezTo>
                    <a:pt x="568" y="94"/>
                    <a:pt x="568" y="94"/>
                    <a:pt x="568" y="94"/>
                  </a:cubicBezTo>
                  <a:cubicBezTo>
                    <a:pt x="546" y="103"/>
                    <a:pt x="487" y="129"/>
                    <a:pt x="482" y="130"/>
                  </a:cubicBezTo>
                  <a:cubicBezTo>
                    <a:pt x="474" y="131"/>
                    <a:pt x="472" y="131"/>
                    <a:pt x="459" y="131"/>
                  </a:cubicBezTo>
                  <a:cubicBezTo>
                    <a:pt x="11" y="131"/>
                    <a:pt x="11" y="131"/>
                    <a:pt x="11" y="131"/>
                  </a:cubicBezTo>
                  <a:cubicBezTo>
                    <a:pt x="10" y="131"/>
                    <a:pt x="10" y="131"/>
                    <a:pt x="10" y="131"/>
                  </a:cubicBezTo>
                  <a:cubicBezTo>
                    <a:pt x="3" y="131"/>
                    <a:pt x="0" y="130"/>
                    <a:pt x="0" y="121"/>
                  </a:cubicBezTo>
                  <a:cubicBezTo>
                    <a:pt x="0" y="23"/>
                    <a:pt x="0" y="23"/>
                    <a:pt x="0" y="23"/>
                  </a:cubicBezTo>
                  <a:cubicBezTo>
                    <a:pt x="0" y="15"/>
                    <a:pt x="0" y="10"/>
                    <a:pt x="8" y="10"/>
                  </a:cubicBezTo>
                  <a:close/>
                </a:path>
              </a:pathLst>
            </a:custGeom>
            <a:solidFill>
              <a:srgbClr val="B0E2E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l-PL"/>
            </a:p>
          </p:txBody>
        </p:sp>
        <p:sp>
          <p:nvSpPr>
            <p:cNvPr id="15946" name="Freeform 133"/>
            <p:cNvSpPr>
              <a:spLocks/>
            </p:cNvSpPr>
            <p:nvPr/>
          </p:nvSpPr>
          <p:spPr bwMode="auto">
            <a:xfrm>
              <a:off x="1857" y="3077"/>
              <a:ext cx="238" cy="350"/>
            </a:xfrm>
            <a:custGeom>
              <a:avLst/>
              <a:gdLst>
                <a:gd name="T0" fmla="*/ 0 w 95"/>
                <a:gd name="T1" fmla="*/ 26148 h 131"/>
                <a:gd name="T2" fmla="*/ 0 w 95"/>
                <a:gd name="T3" fmla="*/ 340066 h 131"/>
                <a:gd name="T4" fmla="*/ 14290 w 95"/>
                <a:gd name="T5" fmla="*/ 337226 h 131"/>
                <a:gd name="T6" fmla="*/ 147332 w 95"/>
                <a:gd name="T7" fmla="*/ 244078 h 131"/>
                <a:gd name="T8" fmla="*/ 147332 w 95"/>
                <a:gd name="T9" fmla="*/ 0 h 131"/>
                <a:gd name="T10" fmla="*/ 14290 w 95"/>
                <a:gd name="T11" fmla="*/ 23284 h 131"/>
                <a:gd name="T12" fmla="*/ 0 w 95"/>
                <a:gd name="T13" fmla="*/ 26148 h 13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5" h="131">
                  <a:moveTo>
                    <a:pt x="0" y="10"/>
                  </a:moveTo>
                  <a:cubicBezTo>
                    <a:pt x="0" y="131"/>
                    <a:pt x="0" y="131"/>
                    <a:pt x="0" y="131"/>
                  </a:cubicBezTo>
                  <a:cubicBezTo>
                    <a:pt x="3" y="130"/>
                    <a:pt x="5" y="130"/>
                    <a:pt x="9" y="130"/>
                  </a:cubicBezTo>
                  <a:cubicBezTo>
                    <a:pt x="14" y="129"/>
                    <a:pt x="73" y="103"/>
                    <a:pt x="95" y="94"/>
                  </a:cubicBezTo>
                  <a:cubicBezTo>
                    <a:pt x="95" y="0"/>
                    <a:pt x="95" y="0"/>
                    <a:pt x="95" y="0"/>
                  </a:cubicBezTo>
                  <a:cubicBezTo>
                    <a:pt x="73" y="4"/>
                    <a:pt x="14" y="9"/>
                    <a:pt x="9" y="9"/>
                  </a:cubicBezTo>
                  <a:cubicBezTo>
                    <a:pt x="5" y="10"/>
                    <a:pt x="3" y="10"/>
                    <a:pt x="0" y="10"/>
                  </a:cubicBezTo>
                  <a:close/>
                </a:path>
              </a:pathLst>
            </a:custGeom>
            <a:solidFill>
              <a:srgbClr val="98D9E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l-PL"/>
            </a:p>
          </p:txBody>
        </p:sp>
        <p:sp>
          <p:nvSpPr>
            <p:cNvPr id="15947" name="Freeform 134"/>
            <p:cNvSpPr>
              <a:spLocks/>
            </p:cNvSpPr>
            <p:nvPr/>
          </p:nvSpPr>
          <p:spPr bwMode="auto">
            <a:xfrm>
              <a:off x="1860" y="3104"/>
              <a:ext cx="1" cy="320"/>
            </a:xfrm>
            <a:custGeom>
              <a:avLst/>
              <a:gdLst>
                <a:gd name="T0" fmla="*/ 0 w 1"/>
                <a:gd name="T1" fmla="*/ 0 h 320"/>
                <a:gd name="T2" fmla="*/ 0 w 1"/>
                <a:gd name="T3" fmla="*/ 320 h 320"/>
                <a:gd name="T4" fmla="*/ 0 w 1"/>
                <a:gd name="T5" fmla="*/ 0 h 320"/>
                <a:gd name="T6" fmla="*/ 0 60000 65536"/>
                <a:gd name="T7" fmla="*/ 0 60000 65536"/>
                <a:gd name="T8" fmla="*/ 0 60000 65536"/>
              </a:gdLst>
              <a:ahLst/>
              <a:cxnLst>
                <a:cxn ang="T6">
                  <a:pos x="T0" y="T1"/>
                </a:cxn>
                <a:cxn ang="T7">
                  <a:pos x="T2" y="T3"/>
                </a:cxn>
                <a:cxn ang="T8">
                  <a:pos x="T4" y="T5"/>
                </a:cxn>
              </a:cxnLst>
              <a:rect l="0" t="0" r="r" b="b"/>
              <a:pathLst>
                <a:path w="1" h="320">
                  <a:moveTo>
                    <a:pt x="0" y="0"/>
                  </a:moveTo>
                  <a:lnTo>
                    <a:pt x="0" y="320"/>
                  </a:lnTo>
                  <a:lnTo>
                    <a:pt x="0" y="0"/>
                  </a:lnTo>
                  <a:close/>
                </a:path>
              </a:pathLst>
            </a:custGeom>
            <a:solidFill>
              <a:srgbClr val="BAE5F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l-PL"/>
            </a:p>
          </p:txBody>
        </p:sp>
        <p:sp>
          <p:nvSpPr>
            <p:cNvPr id="15948" name="Line 135"/>
            <p:cNvSpPr>
              <a:spLocks noChangeShapeType="1"/>
            </p:cNvSpPr>
            <p:nvPr/>
          </p:nvSpPr>
          <p:spPr bwMode="auto">
            <a:xfrm>
              <a:off x="1860" y="3104"/>
              <a:ext cx="1" cy="32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pl-PL"/>
            </a:p>
          </p:txBody>
        </p:sp>
        <p:sp>
          <p:nvSpPr>
            <p:cNvPr id="15949" name="Freeform 136"/>
            <p:cNvSpPr>
              <a:spLocks/>
            </p:cNvSpPr>
            <p:nvPr/>
          </p:nvSpPr>
          <p:spPr bwMode="auto">
            <a:xfrm>
              <a:off x="680" y="3205"/>
              <a:ext cx="142" cy="214"/>
            </a:xfrm>
            <a:custGeom>
              <a:avLst/>
              <a:gdLst>
                <a:gd name="T0" fmla="*/ 0 w 57"/>
                <a:gd name="T1" fmla="*/ 209581 h 80"/>
                <a:gd name="T2" fmla="*/ 84615 w 57"/>
                <a:gd name="T3" fmla="*/ 0 h 80"/>
                <a:gd name="T4" fmla="*/ 0 60000 65536"/>
                <a:gd name="T5" fmla="*/ 0 60000 65536"/>
              </a:gdLst>
              <a:ahLst/>
              <a:cxnLst>
                <a:cxn ang="T4">
                  <a:pos x="T0" y="T1"/>
                </a:cxn>
                <a:cxn ang="T5">
                  <a:pos x="T2" y="T3"/>
                </a:cxn>
              </a:cxnLst>
              <a:rect l="0" t="0" r="r" b="b"/>
              <a:pathLst>
                <a:path w="57" h="80">
                  <a:moveTo>
                    <a:pt x="0" y="80"/>
                  </a:moveTo>
                  <a:cubicBezTo>
                    <a:pt x="10" y="65"/>
                    <a:pt x="52" y="4"/>
                    <a:pt x="57" y="0"/>
                  </a:cubicBezTo>
                </a:path>
              </a:pathLst>
            </a:custGeom>
            <a:solidFill>
              <a:srgbClr val="BAE5F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l-PL"/>
            </a:p>
          </p:txBody>
        </p:sp>
        <p:sp>
          <p:nvSpPr>
            <p:cNvPr id="15950" name="Freeform 137"/>
            <p:cNvSpPr>
              <a:spLocks/>
            </p:cNvSpPr>
            <p:nvPr/>
          </p:nvSpPr>
          <p:spPr bwMode="auto">
            <a:xfrm>
              <a:off x="1862" y="3205"/>
              <a:ext cx="145" cy="219"/>
            </a:xfrm>
            <a:custGeom>
              <a:avLst/>
              <a:gdLst>
                <a:gd name="T0" fmla="*/ 0 w 58"/>
                <a:gd name="T1" fmla="*/ 212251 h 82"/>
                <a:gd name="T2" fmla="*/ 88675 w 58"/>
                <a:gd name="T3" fmla="*/ 0 h 82"/>
                <a:gd name="T4" fmla="*/ 0 60000 65536"/>
                <a:gd name="T5" fmla="*/ 0 60000 65536"/>
              </a:gdLst>
              <a:ahLst/>
              <a:cxnLst>
                <a:cxn ang="T4">
                  <a:pos x="T0" y="T1"/>
                </a:cxn>
                <a:cxn ang="T5">
                  <a:pos x="T2" y="T3"/>
                </a:cxn>
              </a:cxnLst>
              <a:rect l="0" t="0" r="r" b="b"/>
              <a:pathLst>
                <a:path w="58" h="82">
                  <a:moveTo>
                    <a:pt x="0" y="82"/>
                  </a:moveTo>
                  <a:cubicBezTo>
                    <a:pt x="10" y="66"/>
                    <a:pt x="53" y="4"/>
                    <a:pt x="58" y="0"/>
                  </a:cubicBezTo>
                </a:path>
              </a:pathLst>
            </a:custGeom>
            <a:solidFill>
              <a:srgbClr val="BAE5F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l-PL"/>
            </a:p>
          </p:txBody>
        </p:sp>
        <p:sp>
          <p:nvSpPr>
            <p:cNvPr id="15951" name="Freeform 138"/>
            <p:cNvSpPr>
              <a:spLocks/>
            </p:cNvSpPr>
            <p:nvPr/>
          </p:nvSpPr>
          <p:spPr bwMode="auto">
            <a:xfrm>
              <a:off x="2095" y="2917"/>
              <a:ext cx="87" cy="411"/>
            </a:xfrm>
            <a:custGeom>
              <a:avLst/>
              <a:gdLst>
                <a:gd name="T0" fmla="*/ 50962 w 35"/>
                <a:gd name="T1" fmla="*/ 239250 h 154"/>
                <a:gd name="T2" fmla="*/ 0 w 35"/>
                <a:gd name="T3" fmla="*/ 396418 h 154"/>
                <a:gd name="T4" fmla="*/ 0 w 35"/>
                <a:gd name="T5" fmla="*/ 396418 h 154"/>
                <a:gd name="T6" fmla="*/ 0 w 35"/>
                <a:gd name="T7" fmla="*/ 154333 h 154"/>
                <a:gd name="T8" fmla="*/ 0 w 35"/>
                <a:gd name="T9" fmla="*/ 154333 h 154"/>
                <a:gd name="T10" fmla="*/ 50962 w 35"/>
                <a:gd name="T11" fmla="*/ 0 h 154"/>
                <a:gd name="T12" fmla="*/ 50962 w 35"/>
                <a:gd name="T13" fmla="*/ 239250 h 1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5" h="154">
                  <a:moveTo>
                    <a:pt x="35" y="93"/>
                  </a:moveTo>
                  <a:cubicBezTo>
                    <a:pt x="22" y="113"/>
                    <a:pt x="6" y="145"/>
                    <a:pt x="0" y="154"/>
                  </a:cubicBezTo>
                  <a:cubicBezTo>
                    <a:pt x="0" y="154"/>
                    <a:pt x="0" y="154"/>
                    <a:pt x="0" y="154"/>
                  </a:cubicBezTo>
                  <a:cubicBezTo>
                    <a:pt x="0" y="60"/>
                    <a:pt x="0" y="60"/>
                    <a:pt x="0" y="60"/>
                  </a:cubicBezTo>
                  <a:cubicBezTo>
                    <a:pt x="0" y="60"/>
                    <a:pt x="0" y="60"/>
                    <a:pt x="0" y="60"/>
                  </a:cubicBezTo>
                  <a:cubicBezTo>
                    <a:pt x="6" y="51"/>
                    <a:pt x="22" y="19"/>
                    <a:pt x="35" y="0"/>
                  </a:cubicBezTo>
                  <a:lnTo>
                    <a:pt x="35" y="93"/>
                  </a:lnTo>
                  <a:close/>
                </a:path>
              </a:pathLst>
            </a:custGeom>
            <a:solidFill>
              <a:srgbClr val="A1DCE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l-PL"/>
            </a:p>
          </p:txBody>
        </p:sp>
        <p:sp>
          <p:nvSpPr>
            <p:cNvPr id="15952" name="Freeform 139"/>
            <p:cNvSpPr>
              <a:spLocks/>
            </p:cNvSpPr>
            <p:nvPr/>
          </p:nvSpPr>
          <p:spPr bwMode="auto">
            <a:xfrm>
              <a:off x="2130" y="3013"/>
              <a:ext cx="65" cy="216"/>
            </a:xfrm>
            <a:custGeom>
              <a:avLst/>
              <a:gdLst>
                <a:gd name="T0" fmla="*/ 32550 w 26"/>
                <a:gd name="T1" fmla="*/ 102493 h 81"/>
                <a:gd name="T2" fmla="*/ 30595 w 26"/>
                <a:gd name="T3" fmla="*/ 0 h 81"/>
                <a:gd name="T4" fmla="*/ 4895 w 26"/>
                <a:gd name="T5" fmla="*/ 2824 h 81"/>
                <a:gd name="T6" fmla="*/ 1958 w 26"/>
                <a:gd name="T7" fmla="*/ 104619 h 81"/>
                <a:gd name="T8" fmla="*/ 14188 w 26"/>
                <a:gd name="T9" fmla="*/ 207133 h 81"/>
                <a:gd name="T10" fmla="*/ 39845 w 26"/>
                <a:gd name="T11" fmla="*/ 204288 h 81"/>
                <a:gd name="T12" fmla="*/ 32550 w 26"/>
                <a:gd name="T13" fmla="*/ 102493 h 8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6" h="81">
                  <a:moveTo>
                    <a:pt x="21" y="40"/>
                  </a:moveTo>
                  <a:cubicBezTo>
                    <a:pt x="20" y="24"/>
                    <a:pt x="20" y="10"/>
                    <a:pt x="20" y="0"/>
                  </a:cubicBezTo>
                  <a:cubicBezTo>
                    <a:pt x="3" y="1"/>
                    <a:pt x="3" y="1"/>
                    <a:pt x="3" y="1"/>
                  </a:cubicBezTo>
                  <a:cubicBezTo>
                    <a:pt x="1" y="1"/>
                    <a:pt x="0" y="19"/>
                    <a:pt x="1" y="41"/>
                  </a:cubicBezTo>
                  <a:cubicBezTo>
                    <a:pt x="3" y="63"/>
                    <a:pt x="6" y="81"/>
                    <a:pt x="9" y="81"/>
                  </a:cubicBezTo>
                  <a:cubicBezTo>
                    <a:pt x="26" y="80"/>
                    <a:pt x="26" y="80"/>
                    <a:pt x="26" y="80"/>
                  </a:cubicBezTo>
                  <a:cubicBezTo>
                    <a:pt x="24" y="69"/>
                    <a:pt x="22" y="55"/>
                    <a:pt x="21" y="40"/>
                  </a:cubicBezTo>
                  <a:close/>
                </a:path>
              </a:pathLst>
            </a:custGeom>
            <a:solidFill>
              <a:srgbClr val="BFE7F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l-PL"/>
            </a:p>
          </p:txBody>
        </p:sp>
        <p:sp>
          <p:nvSpPr>
            <p:cNvPr id="15953" name="Freeform 140"/>
            <p:cNvSpPr>
              <a:spLocks/>
            </p:cNvSpPr>
            <p:nvPr/>
          </p:nvSpPr>
          <p:spPr bwMode="auto">
            <a:xfrm>
              <a:off x="675" y="3053"/>
              <a:ext cx="1507" cy="374"/>
            </a:xfrm>
            <a:custGeom>
              <a:avLst/>
              <a:gdLst>
                <a:gd name="T0" fmla="*/ 100414 w 603"/>
                <a:gd name="T1" fmla="*/ 0 h 140"/>
                <a:gd name="T2" fmla="*/ 91365 w 603"/>
                <a:gd name="T3" fmla="*/ 4790 h 140"/>
                <a:gd name="T4" fmla="*/ 1167 w 603"/>
                <a:gd name="T5" fmla="*/ 220275 h 140"/>
                <a:gd name="T6" fmla="*/ 0 w 603"/>
                <a:gd name="T7" fmla="*/ 228319 h 140"/>
                <a:gd name="T8" fmla="*/ 0 w 603"/>
                <a:gd name="T9" fmla="*/ 336851 h 140"/>
                <a:gd name="T10" fmla="*/ 15095 w 603"/>
                <a:gd name="T11" fmla="*/ 363127 h 140"/>
                <a:gd name="T12" fmla="*/ 16265 w 603"/>
                <a:gd name="T13" fmla="*/ 363127 h 140"/>
                <a:gd name="T14" fmla="*/ 435393 w 603"/>
                <a:gd name="T15" fmla="*/ 363127 h 140"/>
                <a:gd name="T16" fmla="*/ 761132 w 603"/>
                <a:gd name="T17" fmla="*/ 342710 h 140"/>
                <a:gd name="T18" fmla="*/ 864796 w 603"/>
                <a:gd name="T19" fmla="*/ 267079 h 140"/>
                <a:gd name="T20" fmla="*/ 864796 w 603"/>
                <a:gd name="T21" fmla="*/ 267079 h 140"/>
                <a:gd name="T22" fmla="*/ 917603 w 603"/>
                <a:gd name="T23" fmla="*/ 108690 h 140"/>
                <a:gd name="T24" fmla="*/ 917603 w 603"/>
                <a:gd name="T25" fmla="*/ 0 h 140"/>
                <a:gd name="T26" fmla="*/ 100414 w 603"/>
                <a:gd name="T27" fmla="*/ 0 h 14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603" h="140">
                  <a:moveTo>
                    <a:pt x="66" y="0"/>
                  </a:moveTo>
                  <a:cubicBezTo>
                    <a:pt x="63" y="0"/>
                    <a:pt x="61" y="1"/>
                    <a:pt x="60" y="2"/>
                  </a:cubicBezTo>
                  <a:cubicBezTo>
                    <a:pt x="55" y="6"/>
                    <a:pt x="5" y="78"/>
                    <a:pt x="1" y="85"/>
                  </a:cubicBezTo>
                  <a:cubicBezTo>
                    <a:pt x="0" y="88"/>
                    <a:pt x="0" y="88"/>
                    <a:pt x="0" y="88"/>
                  </a:cubicBezTo>
                  <a:cubicBezTo>
                    <a:pt x="0" y="130"/>
                    <a:pt x="0" y="130"/>
                    <a:pt x="0" y="130"/>
                  </a:cubicBezTo>
                  <a:cubicBezTo>
                    <a:pt x="0" y="139"/>
                    <a:pt x="3" y="140"/>
                    <a:pt x="10" y="140"/>
                  </a:cubicBezTo>
                  <a:cubicBezTo>
                    <a:pt x="11" y="140"/>
                    <a:pt x="11" y="140"/>
                    <a:pt x="11" y="140"/>
                  </a:cubicBezTo>
                  <a:cubicBezTo>
                    <a:pt x="286" y="140"/>
                    <a:pt x="286" y="140"/>
                    <a:pt x="286" y="140"/>
                  </a:cubicBezTo>
                  <a:cubicBezTo>
                    <a:pt x="500" y="132"/>
                    <a:pt x="500" y="132"/>
                    <a:pt x="500" y="132"/>
                  </a:cubicBezTo>
                  <a:cubicBezTo>
                    <a:pt x="521" y="123"/>
                    <a:pt x="553" y="109"/>
                    <a:pt x="568" y="103"/>
                  </a:cubicBezTo>
                  <a:cubicBezTo>
                    <a:pt x="568" y="103"/>
                    <a:pt x="568" y="103"/>
                    <a:pt x="568" y="103"/>
                  </a:cubicBezTo>
                  <a:cubicBezTo>
                    <a:pt x="574" y="94"/>
                    <a:pt x="590" y="62"/>
                    <a:pt x="603" y="42"/>
                  </a:cubicBezTo>
                  <a:cubicBezTo>
                    <a:pt x="603" y="0"/>
                    <a:pt x="603" y="0"/>
                    <a:pt x="603" y="0"/>
                  </a:cubicBezTo>
                  <a:lnTo>
                    <a:pt x="66" y="0"/>
                  </a:lnTo>
                  <a:close/>
                </a:path>
              </a:pathLst>
            </a:custGeom>
            <a:solidFill>
              <a:srgbClr val="CF96C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l-PL"/>
            </a:p>
          </p:txBody>
        </p:sp>
        <p:sp>
          <p:nvSpPr>
            <p:cNvPr id="15954" name="Freeform 141"/>
            <p:cNvSpPr>
              <a:spLocks/>
            </p:cNvSpPr>
            <p:nvPr/>
          </p:nvSpPr>
          <p:spPr bwMode="auto">
            <a:xfrm>
              <a:off x="1862" y="3056"/>
              <a:ext cx="230" cy="253"/>
            </a:xfrm>
            <a:custGeom>
              <a:avLst/>
              <a:gdLst>
                <a:gd name="T0" fmla="*/ 0 w 230"/>
                <a:gd name="T1" fmla="*/ 253 h 253"/>
                <a:gd name="T2" fmla="*/ 230 w 230"/>
                <a:gd name="T3" fmla="*/ 219 h 253"/>
                <a:gd name="T4" fmla="*/ 230 w 230"/>
                <a:gd name="T5" fmla="*/ 0 h 253"/>
                <a:gd name="T6" fmla="*/ 0 w 230"/>
                <a:gd name="T7" fmla="*/ 3 h 253"/>
                <a:gd name="T8" fmla="*/ 0 w 230"/>
                <a:gd name="T9" fmla="*/ 253 h 25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0" h="253">
                  <a:moveTo>
                    <a:pt x="0" y="253"/>
                  </a:moveTo>
                  <a:lnTo>
                    <a:pt x="230" y="219"/>
                  </a:lnTo>
                  <a:lnTo>
                    <a:pt x="230" y="0"/>
                  </a:lnTo>
                  <a:lnTo>
                    <a:pt x="0" y="3"/>
                  </a:lnTo>
                  <a:lnTo>
                    <a:pt x="0" y="253"/>
                  </a:lnTo>
                  <a:close/>
                </a:path>
              </a:pathLst>
            </a:custGeom>
            <a:solidFill>
              <a:srgbClr val="E2BD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l-PL"/>
            </a:p>
          </p:txBody>
        </p:sp>
        <p:sp>
          <p:nvSpPr>
            <p:cNvPr id="15955" name="Freeform 142"/>
            <p:cNvSpPr>
              <a:spLocks/>
            </p:cNvSpPr>
            <p:nvPr/>
          </p:nvSpPr>
          <p:spPr bwMode="auto">
            <a:xfrm>
              <a:off x="2095" y="3053"/>
              <a:ext cx="87" cy="275"/>
            </a:xfrm>
            <a:custGeom>
              <a:avLst/>
              <a:gdLst>
                <a:gd name="T0" fmla="*/ 0 w 35"/>
                <a:gd name="T1" fmla="*/ 23217 h 103"/>
                <a:gd name="T2" fmla="*/ 0 w 35"/>
                <a:gd name="T3" fmla="*/ 265917 h 103"/>
                <a:gd name="T4" fmla="*/ 50962 w 35"/>
                <a:gd name="T5" fmla="*/ 108294 h 103"/>
                <a:gd name="T6" fmla="*/ 50962 w 35"/>
                <a:gd name="T7" fmla="*/ 0 h 103"/>
                <a:gd name="T8" fmla="*/ 7094 w 35"/>
                <a:gd name="T9" fmla="*/ 0 h 103"/>
                <a:gd name="T10" fmla="*/ 0 w 35"/>
                <a:gd name="T11" fmla="*/ 23217 h 10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5" h="103">
                  <a:moveTo>
                    <a:pt x="0" y="9"/>
                  </a:moveTo>
                  <a:cubicBezTo>
                    <a:pt x="0" y="103"/>
                    <a:pt x="0" y="103"/>
                    <a:pt x="0" y="103"/>
                  </a:cubicBezTo>
                  <a:cubicBezTo>
                    <a:pt x="6" y="94"/>
                    <a:pt x="22" y="62"/>
                    <a:pt x="35" y="42"/>
                  </a:cubicBezTo>
                  <a:cubicBezTo>
                    <a:pt x="35" y="0"/>
                    <a:pt x="35" y="0"/>
                    <a:pt x="35" y="0"/>
                  </a:cubicBezTo>
                  <a:cubicBezTo>
                    <a:pt x="5" y="0"/>
                    <a:pt x="5" y="0"/>
                    <a:pt x="5" y="0"/>
                  </a:cubicBezTo>
                  <a:cubicBezTo>
                    <a:pt x="3" y="4"/>
                    <a:pt x="2" y="7"/>
                    <a:pt x="0" y="9"/>
                  </a:cubicBezTo>
                  <a:close/>
                </a:path>
              </a:pathLst>
            </a:custGeom>
            <a:solidFill>
              <a:srgbClr val="A6549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l-PL"/>
            </a:p>
          </p:txBody>
        </p:sp>
        <p:sp>
          <p:nvSpPr>
            <p:cNvPr id="15956" name="Freeform 143"/>
            <p:cNvSpPr>
              <a:spLocks/>
            </p:cNvSpPr>
            <p:nvPr/>
          </p:nvSpPr>
          <p:spPr bwMode="auto">
            <a:xfrm>
              <a:off x="790" y="3053"/>
              <a:ext cx="1317" cy="51"/>
            </a:xfrm>
            <a:custGeom>
              <a:avLst/>
              <a:gdLst>
                <a:gd name="T0" fmla="*/ 30421 w 527"/>
                <a:gd name="T1" fmla="*/ 0 h 19"/>
                <a:gd name="T2" fmla="*/ 21134 w 527"/>
                <a:gd name="T3" fmla="*/ 4872 h 19"/>
                <a:gd name="T4" fmla="*/ 0 w 527"/>
                <a:gd name="T5" fmla="*/ 51293 h 19"/>
                <a:gd name="T6" fmla="*/ 628192 w 527"/>
                <a:gd name="T7" fmla="*/ 51293 h 19"/>
                <a:gd name="T8" fmla="*/ 663478 w 527"/>
                <a:gd name="T9" fmla="*/ 48230 h 19"/>
                <a:gd name="T10" fmla="*/ 794296 w 527"/>
                <a:gd name="T11" fmla="*/ 23978 h 19"/>
                <a:gd name="T12" fmla="*/ 794296 w 527"/>
                <a:gd name="T13" fmla="*/ 23978 h 19"/>
                <a:gd name="T14" fmla="*/ 801603 w 527"/>
                <a:gd name="T15" fmla="*/ 0 h 19"/>
                <a:gd name="T16" fmla="*/ 30421 w 527"/>
                <a:gd name="T17" fmla="*/ 0 h 1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27" h="19">
                  <a:moveTo>
                    <a:pt x="20" y="0"/>
                  </a:moveTo>
                  <a:cubicBezTo>
                    <a:pt x="17" y="0"/>
                    <a:pt x="15" y="1"/>
                    <a:pt x="14" y="2"/>
                  </a:cubicBezTo>
                  <a:cubicBezTo>
                    <a:pt x="12" y="3"/>
                    <a:pt x="7" y="10"/>
                    <a:pt x="0" y="19"/>
                  </a:cubicBezTo>
                  <a:cubicBezTo>
                    <a:pt x="413" y="19"/>
                    <a:pt x="413" y="19"/>
                    <a:pt x="413" y="19"/>
                  </a:cubicBezTo>
                  <a:cubicBezTo>
                    <a:pt x="426" y="19"/>
                    <a:pt x="428" y="19"/>
                    <a:pt x="436" y="18"/>
                  </a:cubicBezTo>
                  <a:cubicBezTo>
                    <a:pt x="441" y="18"/>
                    <a:pt x="500" y="13"/>
                    <a:pt x="522" y="9"/>
                  </a:cubicBezTo>
                  <a:cubicBezTo>
                    <a:pt x="522" y="9"/>
                    <a:pt x="522" y="9"/>
                    <a:pt x="522" y="9"/>
                  </a:cubicBezTo>
                  <a:cubicBezTo>
                    <a:pt x="524" y="7"/>
                    <a:pt x="525" y="4"/>
                    <a:pt x="527" y="0"/>
                  </a:cubicBezTo>
                  <a:lnTo>
                    <a:pt x="20" y="0"/>
                  </a:lnTo>
                  <a:close/>
                </a:path>
              </a:pathLst>
            </a:custGeom>
            <a:solidFill>
              <a:srgbClr val="E5C6E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l-PL"/>
            </a:p>
          </p:txBody>
        </p:sp>
        <p:sp>
          <p:nvSpPr>
            <p:cNvPr id="15957" name="Freeform 144"/>
            <p:cNvSpPr>
              <a:spLocks/>
            </p:cNvSpPr>
            <p:nvPr/>
          </p:nvSpPr>
          <p:spPr bwMode="auto">
            <a:xfrm>
              <a:off x="677" y="3053"/>
              <a:ext cx="1505" cy="227"/>
            </a:xfrm>
            <a:custGeom>
              <a:avLst/>
              <a:gdLst>
                <a:gd name="T0" fmla="*/ 918750 w 602"/>
                <a:gd name="T1" fmla="*/ 0 h 85"/>
                <a:gd name="T2" fmla="*/ 99613 w 602"/>
                <a:gd name="T3" fmla="*/ 0 h 85"/>
                <a:gd name="T4" fmla="*/ 90363 w 602"/>
                <a:gd name="T5" fmla="*/ 4722 h 85"/>
                <a:gd name="T6" fmla="*/ 0 w 602"/>
                <a:gd name="T7" fmla="*/ 219803 h 8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02" h="85">
                  <a:moveTo>
                    <a:pt x="602" y="0"/>
                  </a:moveTo>
                  <a:cubicBezTo>
                    <a:pt x="65" y="0"/>
                    <a:pt x="65" y="0"/>
                    <a:pt x="65" y="0"/>
                  </a:cubicBezTo>
                  <a:cubicBezTo>
                    <a:pt x="62" y="0"/>
                    <a:pt x="60" y="1"/>
                    <a:pt x="59" y="2"/>
                  </a:cubicBezTo>
                  <a:cubicBezTo>
                    <a:pt x="54" y="6"/>
                    <a:pt x="4" y="78"/>
                    <a:pt x="0" y="85"/>
                  </a:cubicBezTo>
                </a:path>
              </a:pathLst>
            </a:custGeom>
            <a:noFill/>
            <a:ln w="7938"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pl-PL"/>
            </a:p>
          </p:txBody>
        </p:sp>
        <p:sp>
          <p:nvSpPr>
            <p:cNvPr id="15958" name="Freeform 145"/>
            <p:cNvSpPr>
              <a:spLocks/>
            </p:cNvSpPr>
            <p:nvPr/>
          </p:nvSpPr>
          <p:spPr bwMode="auto">
            <a:xfrm>
              <a:off x="1042" y="2928"/>
              <a:ext cx="1113" cy="163"/>
            </a:xfrm>
            <a:custGeom>
              <a:avLst/>
              <a:gdLst>
                <a:gd name="T0" fmla="*/ 0 w 445"/>
                <a:gd name="T1" fmla="*/ 158706 h 61"/>
                <a:gd name="T2" fmla="*/ 492806 w 445"/>
                <a:gd name="T3" fmla="*/ 158706 h 61"/>
                <a:gd name="T4" fmla="*/ 636684 w 445"/>
                <a:gd name="T5" fmla="*/ 132145 h 61"/>
                <a:gd name="T6" fmla="*/ 681494 w 445"/>
                <a:gd name="T7" fmla="*/ 0 h 61"/>
                <a:gd name="T8" fmla="*/ 627689 w 445"/>
                <a:gd name="T9" fmla="*/ 111708 h 61"/>
                <a:gd name="T10" fmla="*/ 486656 w 445"/>
                <a:gd name="T11" fmla="*/ 140199 h 61"/>
                <a:gd name="T12" fmla="*/ 0 w 445"/>
                <a:gd name="T13" fmla="*/ 158706 h 6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45" h="61">
                  <a:moveTo>
                    <a:pt x="0" y="61"/>
                  </a:moveTo>
                  <a:cubicBezTo>
                    <a:pt x="27" y="61"/>
                    <a:pt x="307" y="61"/>
                    <a:pt x="322" y="61"/>
                  </a:cubicBezTo>
                  <a:cubicBezTo>
                    <a:pt x="338" y="61"/>
                    <a:pt x="411" y="51"/>
                    <a:pt x="416" y="51"/>
                  </a:cubicBezTo>
                  <a:cubicBezTo>
                    <a:pt x="420" y="51"/>
                    <a:pt x="445" y="0"/>
                    <a:pt x="445" y="0"/>
                  </a:cubicBezTo>
                  <a:cubicBezTo>
                    <a:pt x="431" y="15"/>
                    <a:pt x="422" y="40"/>
                    <a:pt x="410" y="43"/>
                  </a:cubicBezTo>
                  <a:cubicBezTo>
                    <a:pt x="399" y="46"/>
                    <a:pt x="330" y="54"/>
                    <a:pt x="318" y="54"/>
                  </a:cubicBezTo>
                  <a:cubicBezTo>
                    <a:pt x="307" y="55"/>
                    <a:pt x="0" y="61"/>
                    <a:pt x="0" y="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l-PL"/>
            </a:p>
          </p:txBody>
        </p:sp>
        <p:sp>
          <p:nvSpPr>
            <p:cNvPr id="15959" name="Freeform 146"/>
            <p:cNvSpPr>
              <a:spLocks/>
            </p:cNvSpPr>
            <p:nvPr/>
          </p:nvSpPr>
          <p:spPr bwMode="auto">
            <a:xfrm>
              <a:off x="1042" y="3053"/>
              <a:ext cx="1050" cy="38"/>
            </a:xfrm>
            <a:custGeom>
              <a:avLst/>
              <a:gdLst>
                <a:gd name="T0" fmla="*/ 584770 w 420"/>
                <a:gd name="T1" fmla="*/ 0 h 14"/>
                <a:gd name="T2" fmla="*/ 485363 w 420"/>
                <a:gd name="T3" fmla="*/ 20797 h 14"/>
                <a:gd name="T4" fmla="*/ 0 w 420"/>
                <a:gd name="T5" fmla="*/ 41257 h 14"/>
                <a:gd name="T6" fmla="*/ 491533 w 420"/>
                <a:gd name="T7" fmla="*/ 41257 h 14"/>
                <a:gd name="T8" fmla="*/ 634770 w 420"/>
                <a:gd name="T9" fmla="*/ 11935 h 14"/>
                <a:gd name="T10" fmla="*/ 640938 w 420"/>
                <a:gd name="T11" fmla="*/ 0 h 14"/>
                <a:gd name="T12" fmla="*/ 584770 w 420"/>
                <a:gd name="T13" fmla="*/ 0 h 1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20" h="14">
                  <a:moveTo>
                    <a:pt x="383" y="0"/>
                  </a:moveTo>
                  <a:cubicBezTo>
                    <a:pt x="359" y="3"/>
                    <a:pt x="326" y="7"/>
                    <a:pt x="318" y="7"/>
                  </a:cubicBezTo>
                  <a:cubicBezTo>
                    <a:pt x="307" y="8"/>
                    <a:pt x="0" y="14"/>
                    <a:pt x="0" y="14"/>
                  </a:cubicBezTo>
                  <a:cubicBezTo>
                    <a:pt x="322" y="14"/>
                    <a:pt x="322" y="14"/>
                    <a:pt x="322" y="14"/>
                  </a:cubicBezTo>
                  <a:cubicBezTo>
                    <a:pt x="338" y="14"/>
                    <a:pt x="411" y="4"/>
                    <a:pt x="416" y="4"/>
                  </a:cubicBezTo>
                  <a:cubicBezTo>
                    <a:pt x="416" y="4"/>
                    <a:pt x="418" y="2"/>
                    <a:pt x="420" y="0"/>
                  </a:cubicBezTo>
                  <a:lnTo>
                    <a:pt x="383"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l-PL"/>
            </a:p>
          </p:txBody>
        </p:sp>
        <p:sp>
          <p:nvSpPr>
            <p:cNvPr id="15960" name="Freeform 147"/>
            <p:cNvSpPr>
              <a:spLocks/>
            </p:cNvSpPr>
            <p:nvPr/>
          </p:nvSpPr>
          <p:spPr bwMode="auto">
            <a:xfrm>
              <a:off x="675" y="3171"/>
              <a:ext cx="1482" cy="256"/>
            </a:xfrm>
            <a:custGeom>
              <a:avLst/>
              <a:gdLst>
                <a:gd name="T0" fmla="*/ 902491 w 593"/>
                <a:gd name="T1" fmla="*/ 35592 h 96"/>
                <a:gd name="T2" fmla="*/ 891954 w 593"/>
                <a:gd name="T3" fmla="*/ 0 h 96"/>
                <a:gd name="T4" fmla="*/ 862811 w 593"/>
                <a:gd name="T5" fmla="*/ 56491 h 96"/>
                <a:gd name="T6" fmla="*/ 724561 w 593"/>
                <a:gd name="T7" fmla="*/ 104619 h 96"/>
                <a:gd name="T8" fmla="*/ 0 w 593"/>
                <a:gd name="T9" fmla="*/ 104619 h 96"/>
                <a:gd name="T10" fmla="*/ 0 w 593"/>
                <a:gd name="T11" fmla="*/ 219669 h 96"/>
                <a:gd name="T12" fmla="*/ 15095 w 593"/>
                <a:gd name="T13" fmla="*/ 245555 h 96"/>
                <a:gd name="T14" fmla="*/ 16265 w 593"/>
                <a:gd name="T15" fmla="*/ 245555 h 96"/>
                <a:gd name="T16" fmla="*/ 698509 w 593"/>
                <a:gd name="T17" fmla="*/ 245555 h 96"/>
                <a:gd name="T18" fmla="*/ 733617 w 593"/>
                <a:gd name="T19" fmla="*/ 242723 h 96"/>
                <a:gd name="T20" fmla="*/ 822058 w 593"/>
                <a:gd name="T21" fmla="*/ 181227 h 96"/>
                <a:gd name="T22" fmla="*/ 823307 w 593"/>
                <a:gd name="T23" fmla="*/ 179464 h 96"/>
                <a:gd name="T24" fmla="*/ 826224 w 593"/>
                <a:gd name="T25" fmla="*/ 179464 h 96"/>
                <a:gd name="T26" fmla="*/ 856646 w 593"/>
                <a:gd name="T27" fmla="*/ 156408 h 96"/>
                <a:gd name="T28" fmla="*/ 856646 w 593"/>
                <a:gd name="T29" fmla="*/ 156408 h 96"/>
                <a:gd name="T30" fmla="*/ 859895 w 593"/>
                <a:gd name="T31" fmla="*/ 153579 h 96"/>
                <a:gd name="T32" fmla="*/ 861532 w 593"/>
                <a:gd name="T33" fmla="*/ 153579 h 96"/>
                <a:gd name="T34" fmla="*/ 864766 w 593"/>
                <a:gd name="T35" fmla="*/ 150643 h 96"/>
                <a:gd name="T36" fmla="*/ 864766 w 593"/>
                <a:gd name="T37" fmla="*/ 150643 h 96"/>
                <a:gd name="T38" fmla="*/ 865935 w 593"/>
                <a:gd name="T39" fmla="*/ 145635 h 96"/>
                <a:gd name="T40" fmla="*/ 902491 w 593"/>
                <a:gd name="T41" fmla="*/ 35592 h 9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593" h="96">
                  <a:moveTo>
                    <a:pt x="593" y="14"/>
                  </a:moveTo>
                  <a:cubicBezTo>
                    <a:pt x="586" y="0"/>
                    <a:pt x="586" y="0"/>
                    <a:pt x="586" y="0"/>
                  </a:cubicBezTo>
                  <a:cubicBezTo>
                    <a:pt x="567" y="22"/>
                    <a:pt x="567" y="22"/>
                    <a:pt x="567" y="22"/>
                  </a:cubicBezTo>
                  <a:cubicBezTo>
                    <a:pt x="476" y="41"/>
                    <a:pt x="476" y="41"/>
                    <a:pt x="476" y="41"/>
                  </a:cubicBezTo>
                  <a:cubicBezTo>
                    <a:pt x="0" y="41"/>
                    <a:pt x="0" y="41"/>
                    <a:pt x="0" y="41"/>
                  </a:cubicBezTo>
                  <a:cubicBezTo>
                    <a:pt x="0" y="86"/>
                    <a:pt x="0" y="86"/>
                    <a:pt x="0" y="86"/>
                  </a:cubicBezTo>
                  <a:cubicBezTo>
                    <a:pt x="0" y="95"/>
                    <a:pt x="3" y="96"/>
                    <a:pt x="10" y="96"/>
                  </a:cubicBezTo>
                  <a:cubicBezTo>
                    <a:pt x="11" y="96"/>
                    <a:pt x="11" y="96"/>
                    <a:pt x="11" y="96"/>
                  </a:cubicBezTo>
                  <a:cubicBezTo>
                    <a:pt x="459" y="96"/>
                    <a:pt x="459" y="96"/>
                    <a:pt x="459" y="96"/>
                  </a:cubicBezTo>
                  <a:cubicBezTo>
                    <a:pt x="472" y="96"/>
                    <a:pt x="474" y="96"/>
                    <a:pt x="482" y="95"/>
                  </a:cubicBezTo>
                  <a:cubicBezTo>
                    <a:pt x="485" y="95"/>
                    <a:pt x="515" y="82"/>
                    <a:pt x="540" y="71"/>
                  </a:cubicBezTo>
                  <a:cubicBezTo>
                    <a:pt x="540" y="71"/>
                    <a:pt x="541" y="71"/>
                    <a:pt x="541" y="70"/>
                  </a:cubicBezTo>
                  <a:cubicBezTo>
                    <a:pt x="542" y="70"/>
                    <a:pt x="543" y="70"/>
                    <a:pt x="543" y="70"/>
                  </a:cubicBezTo>
                  <a:cubicBezTo>
                    <a:pt x="550" y="66"/>
                    <a:pt x="557" y="64"/>
                    <a:pt x="563" y="61"/>
                  </a:cubicBezTo>
                  <a:cubicBezTo>
                    <a:pt x="563" y="61"/>
                    <a:pt x="563" y="61"/>
                    <a:pt x="563" y="61"/>
                  </a:cubicBezTo>
                  <a:cubicBezTo>
                    <a:pt x="564" y="61"/>
                    <a:pt x="564" y="60"/>
                    <a:pt x="565" y="60"/>
                  </a:cubicBezTo>
                  <a:cubicBezTo>
                    <a:pt x="565" y="60"/>
                    <a:pt x="566" y="60"/>
                    <a:pt x="566" y="60"/>
                  </a:cubicBezTo>
                  <a:cubicBezTo>
                    <a:pt x="567" y="59"/>
                    <a:pt x="568" y="59"/>
                    <a:pt x="568" y="59"/>
                  </a:cubicBezTo>
                  <a:cubicBezTo>
                    <a:pt x="568" y="59"/>
                    <a:pt x="568" y="59"/>
                    <a:pt x="568" y="59"/>
                  </a:cubicBezTo>
                  <a:cubicBezTo>
                    <a:pt x="569" y="58"/>
                    <a:pt x="569" y="58"/>
                    <a:pt x="569" y="57"/>
                  </a:cubicBezTo>
                  <a:cubicBezTo>
                    <a:pt x="574" y="50"/>
                    <a:pt x="583" y="31"/>
                    <a:pt x="593" y="14"/>
                  </a:cubicBezTo>
                  <a:close/>
                </a:path>
              </a:pathLst>
            </a:custGeom>
            <a:solidFill>
              <a:srgbClr val="AD4FA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l-PL"/>
            </a:p>
          </p:txBody>
        </p:sp>
        <p:sp>
          <p:nvSpPr>
            <p:cNvPr id="15961" name="Freeform 148"/>
            <p:cNvSpPr>
              <a:spLocks/>
            </p:cNvSpPr>
            <p:nvPr/>
          </p:nvSpPr>
          <p:spPr bwMode="auto">
            <a:xfrm>
              <a:off x="1860" y="3224"/>
              <a:ext cx="237" cy="200"/>
            </a:xfrm>
            <a:custGeom>
              <a:avLst/>
              <a:gdLst>
                <a:gd name="T0" fmla="*/ 142425 w 95"/>
                <a:gd name="T1" fmla="*/ 0 h 75"/>
                <a:gd name="T2" fmla="*/ 139523 w 95"/>
                <a:gd name="T3" fmla="*/ 4701 h 75"/>
                <a:gd name="T4" fmla="*/ 2906 w 95"/>
                <a:gd name="T5" fmla="*/ 53555 h 75"/>
                <a:gd name="T6" fmla="*/ 0 w 95"/>
                <a:gd name="T7" fmla="*/ 53555 h 75"/>
                <a:gd name="T8" fmla="*/ 0 w 95"/>
                <a:gd name="T9" fmla="*/ 191603 h 75"/>
                <a:gd name="T10" fmla="*/ 12080 w 95"/>
                <a:gd name="T11" fmla="*/ 191603 h 75"/>
                <a:gd name="T12" fmla="*/ 99355 w 95"/>
                <a:gd name="T13" fmla="*/ 130525 h 75"/>
                <a:gd name="T14" fmla="*/ 100518 w 95"/>
                <a:gd name="T15" fmla="*/ 127680 h 75"/>
                <a:gd name="T16" fmla="*/ 103377 w 95"/>
                <a:gd name="T17" fmla="*/ 127680 h 75"/>
                <a:gd name="T18" fmla="*/ 133561 w 95"/>
                <a:gd name="T19" fmla="*/ 104619 h 75"/>
                <a:gd name="T20" fmla="*/ 133561 w 95"/>
                <a:gd name="T21" fmla="*/ 104619 h 75"/>
                <a:gd name="T22" fmla="*/ 136462 w 95"/>
                <a:gd name="T23" fmla="*/ 102493 h 75"/>
                <a:gd name="T24" fmla="*/ 138358 w 95"/>
                <a:gd name="T25" fmla="*/ 102493 h 75"/>
                <a:gd name="T26" fmla="*/ 141259 w 95"/>
                <a:gd name="T27" fmla="*/ 99669 h 75"/>
                <a:gd name="T28" fmla="*/ 141259 w 95"/>
                <a:gd name="T29" fmla="*/ 99669 h 75"/>
                <a:gd name="T30" fmla="*/ 142425 w 95"/>
                <a:gd name="T31" fmla="*/ 96691 h 75"/>
                <a:gd name="T32" fmla="*/ 142425 w 95"/>
                <a:gd name="T33" fmla="*/ 0 h 7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95" h="75">
                  <a:moveTo>
                    <a:pt x="95" y="0"/>
                  </a:moveTo>
                  <a:cubicBezTo>
                    <a:pt x="93" y="2"/>
                    <a:pt x="93" y="2"/>
                    <a:pt x="93" y="2"/>
                  </a:cubicBezTo>
                  <a:cubicBezTo>
                    <a:pt x="2" y="21"/>
                    <a:pt x="2" y="21"/>
                    <a:pt x="2" y="21"/>
                  </a:cubicBezTo>
                  <a:cubicBezTo>
                    <a:pt x="0" y="21"/>
                    <a:pt x="0" y="21"/>
                    <a:pt x="0" y="21"/>
                  </a:cubicBezTo>
                  <a:cubicBezTo>
                    <a:pt x="0" y="75"/>
                    <a:pt x="0" y="75"/>
                    <a:pt x="0" y="75"/>
                  </a:cubicBezTo>
                  <a:cubicBezTo>
                    <a:pt x="3" y="75"/>
                    <a:pt x="5" y="75"/>
                    <a:pt x="8" y="75"/>
                  </a:cubicBezTo>
                  <a:cubicBezTo>
                    <a:pt x="11" y="75"/>
                    <a:pt x="41" y="62"/>
                    <a:pt x="66" y="51"/>
                  </a:cubicBezTo>
                  <a:cubicBezTo>
                    <a:pt x="66" y="51"/>
                    <a:pt x="67" y="51"/>
                    <a:pt x="67" y="50"/>
                  </a:cubicBezTo>
                  <a:cubicBezTo>
                    <a:pt x="68" y="50"/>
                    <a:pt x="69" y="50"/>
                    <a:pt x="69" y="50"/>
                  </a:cubicBezTo>
                  <a:cubicBezTo>
                    <a:pt x="76" y="46"/>
                    <a:pt x="83" y="44"/>
                    <a:pt x="89" y="41"/>
                  </a:cubicBezTo>
                  <a:cubicBezTo>
                    <a:pt x="89" y="41"/>
                    <a:pt x="89" y="41"/>
                    <a:pt x="89" y="41"/>
                  </a:cubicBezTo>
                  <a:cubicBezTo>
                    <a:pt x="90" y="41"/>
                    <a:pt x="90" y="40"/>
                    <a:pt x="91" y="40"/>
                  </a:cubicBezTo>
                  <a:cubicBezTo>
                    <a:pt x="91" y="40"/>
                    <a:pt x="92" y="40"/>
                    <a:pt x="92" y="40"/>
                  </a:cubicBezTo>
                  <a:cubicBezTo>
                    <a:pt x="93" y="39"/>
                    <a:pt x="94" y="39"/>
                    <a:pt x="94" y="39"/>
                  </a:cubicBezTo>
                  <a:cubicBezTo>
                    <a:pt x="94" y="39"/>
                    <a:pt x="94" y="39"/>
                    <a:pt x="94" y="39"/>
                  </a:cubicBezTo>
                  <a:cubicBezTo>
                    <a:pt x="94" y="38"/>
                    <a:pt x="95" y="38"/>
                    <a:pt x="95" y="38"/>
                  </a:cubicBezTo>
                  <a:lnTo>
                    <a:pt x="95" y="0"/>
                  </a:lnTo>
                  <a:close/>
                </a:path>
              </a:pathLst>
            </a:custGeom>
            <a:solidFill>
              <a:srgbClr val="BB6BB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l-PL"/>
            </a:p>
          </p:txBody>
        </p:sp>
        <p:sp>
          <p:nvSpPr>
            <p:cNvPr id="15962" name="Freeform 149"/>
            <p:cNvSpPr>
              <a:spLocks/>
            </p:cNvSpPr>
            <p:nvPr/>
          </p:nvSpPr>
          <p:spPr bwMode="auto">
            <a:xfrm>
              <a:off x="2095" y="3171"/>
              <a:ext cx="62" cy="157"/>
            </a:xfrm>
            <a:custGeom>
              <a:avLst/>
              <a:gdLst>
                <a:gd name="T0" fmla="*/ 2805 w 25"/>
                <a:gd name="T1" fmla="*/ 143447 h 59"/>
                <a:gd name="T2" fmla="*/ 32838 w 25"/>
                <a:gd name="T3" fmla="*/ 42563 h 59"/>
                <a:gd name="T4" fmla="*/ 34732 w 25"/>
                <a:gd name="T5" fmla="*/ 42563 h 59"/>
                <a:gd name="T6" fmla="*/ 35831 w 25"/>
                <a:gd name="T7" fmla="*/ 34838 h 59"/>
                <a:gd name="T8" fmla="*/ 26065 w 25"/>
                <a:gd name="T9" fmla="*/ 0 h 59"/>
                <a:gd name="T10" fmla="*/ 0 w 25"/>
                <a:gd name="T11" fmla="*/ 52853 h 59"/>
                <a:gd name="T12" fmla="*/ 0 w 25"/>
                <a:gd name="T13" fmla="*/ 148368 h 59"/>
                <a:gd name="T14" fmla="*/ 1131 w 25"/>
                <a:gd name="T15" fmla="*/ 143447 h 59"/>
                <a:gd name="T16" fmla="*/ 2805 w 25"/>
                <a:gd name="T17" fmla="*/ 143447 h 5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 h="59">
                  <a:moveTo>
                    <a:pt x="2" y="57"/>
                  </a:moveTo>
                  <a:cubicBezTo>
                    <a:pt x="6" y="49"/>
                    <a:pt x="14" y="33"/>
                    <a:pt x="23" y="17"/>
                  </a:cubicBezTo>
                  <a:cubicBezTo>
                    <a:pt x="23" y="17"/>
                    <a:pt x="23" y="17"/>
                    <a:pt x="24" y="17"/>
                  </a:cubicBezTo>
                  <a:cubicBezTo>
                    <a:pt x="24" y="16"/>
                    <a:pt x="25" y="15"/>
                    <a:pt x="25" y="14"/>
                  </a:cubicBezTo>
                  <a:cubicBezTo>
                    <a:pt x="18" y="0"/>
                    <a:pt x="18" y="0"/>
                    <a:pt x="18" y="0"/>
                  </a:cubicBezTo>
                  <a:cubicBezTo>
                    <a:pt x="0" y="21"/>
                    <a:pt x="0" y="21"/>
                    <a:pt x="0" y="21"/>
                  </a:cubicBezTo>
                  <a:cubicBezTo>
                    <a:pt x="0" y="59"/>
                    <a:pt x="0" y="59"/>
                    <a:pt x="0" y="59"/>
                  </a:cubicBezTo>
                  <a:cubicBezTo>
                    <a:pt x="1" y="58"/>
                    <a:pt x="1" y="57"/>
                    <a:pt x="1" y="57"/>
                  </a:cubicBezTo>
                  <a:cubicBezTo>
                    <a:pt x="2" y="57"/>
                    <a:pt x="2" y="57"/>
                    <a:pt x="2" y="57"/>
                  </a:cubicBezTo>
                  <a:close/>
                </a:path>
              </a:pathLst>
            </a:custGeom>
            <a:solidFill>
              <a:srgbClr val="87297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l-PL"/>
            </a:p>
          </p:txBody>
        </p:sp>
        <p:sp>
          <p:nvSpPr>
            <p:cNvPr id="15963" name="Freeform 150"/>
            <p:cNvSpPr>
              <a:spLocks/>
            </p:cNvSpPr>
            <p:nvPr/>
          </p:nvSpPr>
          <p:spPr bwMode="auto">
            <a:xfrm>
              <a:off x="690" y="3117"/>
              <a:ext cx="725" cy="232"/>
            </a:xfrm>
            <a:custGeom>
              <a:avLst/>
              <a:gdLst>
                <a:gd name="T0" fmla="*/ 0 w 290"/>
                <a:gd name="T1" fmla="*/ 222643 h 87"/>
                <a:gd name="T2" fmla="*/ 0 w 290"/>
                <a:gd name="T3" fmla="*/ 25885 h 87"/>
                <a:gd name="T4" fmla="*/ 17113 w 290"/>
                <a:gd name="T5" fmla="*/ 0 h 87"/>
                <a:gd name="T6" fmla="*/ 442708 w 290"/>
                <a:gd name="T7" fmla="*/ 0 h 87"/>
                <a:gd name="T8" fmla="*/ 29300 w 290"/>
                <a:gd name="T9" fmla="*/ 23061 h 87"/>
                <a:gd name="T10" fmla="*/ 9300 w 290"/>
                <a:gd name="T11" fmla="*/ 66197 h 87"/>
                <a:gd name="T12" fmla="*/ 0 w 290"/>
                <a:gd name="T13" fmla="*/ 222643 h 8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90" h="87">
                  <a:moveTo>
                    <a:pt x="0" y="87"/>
                  </a:moveTo>
                  <a:cubicBezTo>
                    <a:pt x="0" y="53"/>
                    <a:pt x="0" y="18"/>
                    <a:pt x="0" y="10"/>
                  </a:cubicBezTo>
                  <a:cubicBezTo>
                    <a:pt x="0" y="2"/>
                    <a:pt x="2" y="0"/>
                    <a:pt x="11" y="0"/>
                  </a:cubicBezTo>
                  <a:cubicBezTo>
                    <a:pt x="20" y="0"/>
                    <a:pt x="290" y="0"/>
                    <a:pt x="290" y="0"/>
                  </a:cubicBezTo>
                  <a:cubicBezTo>
                    <a:pt x="222" y="3"/>
                    <a:pt x="29" y="7"/>
                    <a:pt x="19" y="9"/>
                  </a:cubicBezTo>
                  <a:cubicBezTo>
                    <a:pt x="9" y="11"/>
                    <a:pt x="7" y="16"/>
                    <a:pt x="6" y="26"/>
                  </a:cubicBezTo>
                  <a:cubicBezTo>
                    <a:pt x="5" y="38"/>
                    <a:pt x="0" y="87"/>
                    <a:pt x="0" y="87"/>
                  </a:cubicBezTo>
                  <a:close/>
                </a:path>
              </a:pathLst>
            </a:custGeom>
            <a:solidFill>
              <a:srgbClr val="79CDE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l-PL"/>
            </a:p>
          </p:txBody>
        </p:sp>
        <p:sp>
          <p:nvSpPr>
            <p:cNvPr id="15964" name="Freeform 151"/>
            <p:cNvSpPr>
              <a:spLocks/>
            </p:cNvSpPr>
            <p:nvPr/>
          </p:nvSpPr>
          <p:spPr bwMode="auto">
            <a:xfrm>
              <a:off x="690" y="3243"/>
              <a:ext cx="10" cy="106"/>
            </a:xfrm>
            <a:custGeom>
              <a:avLst/>
              <a:gdLst>
                <a:gd name="T0" fmla="*/ 0 w 4"/>
                <a:gd name="T1" fmla="*/ 97345 h 40"/>
                <a:gd name="T2" fmla="*/ 6175 w 4"/>
                <a:gd name="T3" fmla="*/ 0 h 40"/>
                <a:gd name="T4" fmla="*/ 0 w 4"/>
                <a:gd name="T5" fmla="*/ 14496 h 40"/>
                <a:gd name="T6" fmla="*/ 0 w 4"/>
                <a:gd name="T7" fmla="*/ 97345 h 4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 h="40">
                  <a:moveTo>
                    <a:pt x="0" y="40"/>
                  </a:moveTo>
                  <a:cubicBezTo>
                    <a:pt x="0" y="40"/>
                    <a:pt x="2" y="18"/>
                    <a:pt x="4" y="0"/>
                  </a:cubicBezTo>
                  <a:cubicBezTo>
                    <a:pt x="3" y="2"/>
                    <a:pt x="1" y="4"/>
                    <a:pt x="0" y="6"/>
                  </a:cubicBezTo>
                  <a:lnTo>
                    <a:pt x="0" y="40"/>
                  </a:lnTo>
                  <a:close/>
                </a:path>
              </a:pathLst>
            </a:custGeom>
            <a:solidFill>
              <a:srgbClr val="AD4FA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l-PL"/>
            </a:p>
          </p:txBody>
        </p:sp>
        <p:sp>
          <p:nvSpPr>
            <p:cNvPr id="15965" name="Freeform 152"/>
            <p:cNvSpPr>
              <a:spLocks/>
            </p:cNvSpPr>
            <p:nvPr/>
          </p:nvSpPr>
          <p:spPr bwMode="auto">
            <a:xfrm>
              <a:off x="690" y="3280"/>
              <a:ext cx="7" cy="69"/>
            </a:xfrm>
            <a:custGeom>
              <a:avLst/>
              <a:gdLst>
                <a:gd name="T0" fmla="*/ 0 w 3"/>
                <a:gd name="T1" fmla="*/ 0 h 26"/>
                <a:gd name="T2" fmla="*/ 0 w 3"/>
                <a:gd name="T3" fmla="*/ 63979 h 26"/>
                <a:gd name="T4" fmla="*/ 2553 w 3"/>
                <a:gd name="T5" fmla="*/ 0 h 26"/>
                <a:gd name="T6" fmla="*/ 0 w 3"/>
                <a:gd name="T7" fmla="*/ 0 h 2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26">
                  <a:moveTo>
                    <a:pt x="0" y="0"/>
                  </a:moveTo>
                  <a:cubicBezTo>
                    <a:pt x="0" y="26"/>
                    <a:pt x="0" y="26"/>
                    <a:pt x="0" y="26"/>
                  </a:cubicBezTo>
                  <a:cubicBezTo>
                    <a:pt x="0" y="26"/>
                    <a:pt x="1" y="14"/>
                    <a:pt x="3" y="0"/>
                  </a:cubicBezTo>
                  <a:lnTo>
                    <a:pt x="0" y="0"/>
                  </a:lnTo>
                  <a:close/>
                </a:path>
              </a:pathLst>
            </a:custGeom>
            <a:solidFill>
              <a:srgbClr val="69106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l-PL"/>
            </a:p>
          </p:txBody>
        </p:sp>
        <p:sp>
          <p:nvSpPr>
            <p:cNvPr id="15966" name="Freeform 153"/>
            <p:cNvSpPr>
              <a:spLocks/>
            </p:cNvSpPr>
            <p:nvPr/>
          </p:nvSpPr>
          <p:spPr bwMode="auto">
            <a:xfrm>
              <a:off x="770" y="3117"/>
              <a:ext cx="645" cy="22"/>
            </a:xfrm>
            <a:custGeom>
              <a:avLst/>
              <a:gdLst>
                <a:gd name="T0" fmla="*/ 8125 w 258"/>
                <a:gd name="T1" fmla="*/ 0 h 8"/>
                <a:gd name="T2" fmla="*/ 0 w 258"/>
                <a:gd name="T3" fmla="*/ 26430 h 8"/>
                <a:gd name="T4" fmla="*/ 393875 w 258"/>
                <a:gd name="T5" fmla="*/ 0 h 8"/>
                <a:gd name="T6" fmla="*/ 8125 w 258"/>
                <a:gd name="T7" fmla="*/ 0 h 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58" h="8">
                  <a:moveTo>
                    <a:pt x="5" y="0"/>
                  </a:moveTo>
                  <a:cubicBezTo>
                    <a:pt x="3" y="2"/>
                    <a:pt x="2" y="5"/>
                    <a:pt x="0" y="8"/>
                  </a:cubicBezTo>
                  <a:cubicBezTo>
                    <a:pt x="45" y="6"/>
                    <a:pt x="199" y="2"/>
                    <a:pt x="258" y="0"/>
                  </a:cubicBezTo>
                  <a:cubicBezTo>
                    <a:pt x="258" y="0"/>
                    <a:pt x="76" y="0"/>
                    <a:pt x="5" y="0"/>
                  </a:cubicBezTo>
                  <a:close/>
                </a:path>
              </a:pathLst>
            </a:custGeom>
            <a:solidFill>
              <a:srgbClr val="AD4FA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l-PL"/>
            </a:p>
          </p:txBody>
        </p:sp>
        <p:sp>
          <p:nvSpPr>
            <p:cNvPr id="15967" name="Freeform 154"/>
            <p:cNvSpPr>
              <a:spLocks/>
            </p:cNvSpPr>
            <p:nvPr/>
          </p:nvSpPr>
          <p:spPr bwMode="auto">
            <a:xfrm>
              <a:off x="1872" y="3091"/>
              <a:ext cx="215" cy="325"/>
            </a:xfrm>
            <a:custGeom>
              <a:avLst/>
              <a:gdLst>
                <a:gd name="T0" fmla="*/ 3250 w 86"/>
                <a:gd name="T1" fmla="*/ 22817 h 122"/>
                <a:gd name="T2" fmla="*/ 131375 w 86"/>
                <a:gd name="T3" fmla="*/ 0 h 122"/>
                <a:gd name="T4" fmla="*/ 12238 w 86"/>
                <a:gd name="T5" fmla="*/ 53273 h 122"/>
                <a:gd name="T6" fmla="*/ 4895 w 86"/>
                <a:gd name="T7" fmla="*/ 152300 h 122"/>
                <a:gd name="T8" fmla="*/ 0 w 86"/>
                <a:gd name="T9" fmla="*/ 309531 h 122"/>
                <a:gd name="T10" fmla="*/ 0 w 86"/>
                <a:gd name="T11" fmla="*/ 30324 h 122"/>
                <a:gd name="T12" fmla="*/ 3250 w 86"/>
                <a:gd name="T13" fmla="*/ 22817 h 12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6" h="122">
                  <a:moveTo>
                    <a:pt x="2" y="9"/>
                  </a:moveTo>
                  <a:cubicBezTo>
                    <a:pt x="16" y="7"/>
                    <a:pt x="86" y="1"/>
                    <a:pt x="86" y="0"/>
                  </a:cubicBezTo>
                  <a:cubicBezTo>
                    <a:pt x="86" y="0"/>
                    <a:pt x="16" y="6"/>
                    <a:pt x="8" y="21"/>
                  </a:cubicBezTo>
                  <a:cubicBezTo>
                    <a:pt x="6" y="24"/>
                    <a:pt x="5" y="42"/>
                    <a:pt x="3" y="60"/>
                  </a:cubicBezTo>
                  <a:cubicBezTo>
                    <a:pt x="2" y="81"/>
                    <a:pt x="0" y="105"/>
                    <a:pt x="0" y="122"/>
                  </a:cubicBezTo>
                  <a:cubicBezTo>
                    <a:pt x="0" y="122"/>
                    <a:pt x="0" y="15"/>
                    <a:pt x="0" y="12"/>
                  </a:cubicBezTo>
                  <a:cubicBezTo>
                    <a:pt x="0" y="10"/>
                    <a:pt x="0" y="9"/>
                    <a:pt x="2" y="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l-PL"/>
            </a:p>
          </p:txBody>
        </p:sp>
        <p:sp>
          <p:nvSpPr>
            <p:cNvPr id="15968" name="Freeform 155"/>
            <p:cNvSpPr>
              <a:spLocks/>
            </p:cNvSpPr>
            <p:nvPr/>
          </p:nvSpPr>
          <p:spPr bwMode="auto">
            <a:xfrm>
              <a:off x="1872" y="3277"/>
              <a:ext cx="8" cy="139"/>
            </a:xfrm>
            <a:custGeom>
              <a:avLst/>
              <a:gdLst>
                <a:gd name="T0" fmla="*/ 0 w 3"/>
                <a:gd name="T1" fmla="*/ 2866 h 52"/>
                <a:gd name="T2" fmla="*/ 0 w 3"/>
                <a:gd name="T3" fmla="*/ 135648 h 52"/>
                <a:gd name="T4" fmla="*/ 7531 w 3"/>
                <a:gd name="T5" fmla="*/ 0 h 52"/>
                <a:gd name="T6" fmla="*/ 0 w 3"/>
                <a:gd name="T7" fmla="*/ 2866 h 5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52">
                  <a:moveTo>
                    <a:pt x="0" y="1"/>
                  </a:moveTo>
                  <a:cubicBezTo>
                    <a:pt x="0" y="52"/>
                    <a:pt x="0" y="52"/>
                    <a:pt x="0" y="52"/>
                  </a:cubicBezTo>
                  <a:cubicBezTo>
                    <a:pt x="0" y="38"/>
                    <a:pt x="1" y="18"/>
                    <a:pt x="3" y="0"/>
                  </a:cubicBezTo>
                  <a:lnTo>
                    <a:pt x="0"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l-PL"/>
            </a:p>
          </p:txBody>
        </p:sp>
        <p:sp>
          <p:nvSpPr>
            <p:cNvPr id="15969" name="Freeform 156"/>
            <p:cNvSpPr>
              <a:spLocks/>
            </p:cNvSpPr>
            <p:nvPr/>
          </p:nvSpPr>
          <p:spPr bwMode="auto">
            <a:xfrm>
              <a:off x="1575" y="3115"/>
              <a:ext cx="280" cy="301"/>
            </a:xfrm>
            <a:custGeom>
              <a:avLst/>
              <a:gdLst>
                <a:gd name="T0" fmla="*/ 169738 w 112"/>
                <a:gd name="T1" fmla="*/ 286469 h 113"/>
                <a:gd name="T2" fmla="*/ 169738 w 112"/>
                <a:gd name="T3" fmla="*/ 35398 h 113"/>
                <a:gd name="T4" fmla="*/ 164845 w 112"/>
                <a:gd name="T5" fmla="*/ 0 h 113"/>
                <a:gd name="T6" fmla="*/ 0 w 112"/>
                <a:gd name="T7" fmla="*/ 0 h 113"/>
                <a:gd name="T8" fmla="*/ 157550 w 112"/>
                <a:gd name="T9" fmla="*/ 25721 h 113"/>
                <a:gd name="T10" fmla="*/ 169738 w 112"/>
                <a:gd name="T11" fmla="*/ 286469 h 11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2" h="113">
                  <a:moveTo>
                    <a:pt x="111" y="113"/>
                  </a:moveTo>
                  <a:cubicBezTo>
                    <a:pt x="111" y="113"/>
                    <a:pt x="111" y="24"/>
                    <a:pt x="111" y="14"/>
                  </a:cubicBezTo>
                  <a:cubicBezTo>
                    <a:pt x="111" y="4"/>
                    <a:pt x="112" y="0"/>
                    <a:pt x="108" y="0"/>
                  </a:cubicBezTo>
                  <a:cubicBezTo>
                    <a:pt x="104" y="0"/>
                    <a:pt x="17" y="0"/>
                    <a:pt x="0" y="0"/>
                  </a:cubicBezTo>
                  <a:cubicBezTo>
                    <a:pt x="17" y="2"/>
                    <a:pt x="99" y="2"/>
                    <a:pt x="103" y="10"/>
                  </a:cubicBezTo>
                  <a:cubicBezTo>
                    <a:pt x="107" y="18"/>
                    <a:pt x="111" y="113"/>
                    <a:pt x="111" y="113"/>
                  </a:cubicBezTo>
                  <a:close/>
                </a:path>
              </a:pathLst>
            </a:custGeom>
            <a:solidFill>
              <a:srgbClr val="AD4FA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l-PL"/>
            </a:p>
          </p:txBody>
        </p:sp>
        <p:sp>
          <p:nvSpPr>
            <p:cNvPr id="15970" name="Freeform 157"/>
            <p:cNvSpPr>
              <a:spLocks/>
            </p:cNvSpPr>
            <p:nvPr/>
          </p:nvSpPr>
          <p:spPr bwMode="auto">
            <a:xfrm>
              <a:off x="1847" y="3280"/>
              <a:ext cx="5" cy="120"/>
            </a:xfrm>
            <a:custGeom>
              <a:avLst/>
              <a:gdLst>
                <a:gd name="T0" fmla="*/ 3250 w 2"/>
                <a:gd name="T1" fmla="*/ 115051 h 45"/>
                <a:gd name="T2" fmla="*/ 3250 w 2"/>
                <a:gd name="T3" fmla="*/ 0 h 45"/>
                <a:gd name="T4" fmla="*/ 0 w 2"/>
                <a:gd name="T5" fmla="*/ 0 h 45"/>
                <a:gd name="T6" fmla="*/ 3250 w 2"/>
                <a:gd name="T7" fmla="*/ 115051 h 4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45">
                  <a:moveTo>
                    <a:pt x="2" y="45"/>
                  </a:moveTo>
                  <a:cubicBezTo>
                    <a:pt x="2" y="45"/>
                    <a:pt x="2" y="25"/>
                    <a:pt x="2" y="0"/>
                  </a:cubicBezTo>
                  <a:cubicBezTo>
                    <a:pt x="0" y="0"/>
                    <a:pt x="0" y="0"/>
                    <a:pt x="0" y="0"/>
                  </a:cubicBezTo>
                  <a:cubicBezTo>
                    <a:pt x="1" y="26"/>
                    <a:pt x="2" y="45"/>
                    <a:pt x="2" y="45"/>
                  </a:cubicBezTo>
                  <a:close/>
                </a:path>
              </a:pathLst>
            </a:custGeom>
            <a:solidFill>
              <a:srgbClr val="69106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l-PL"/>
            </a:p>
          </p:txBody>
        </p:sp>
        <p:sp>
          <p:nvSpPr>
            <p:cNvPr id="15971" name="Freeform 158"/>
            <p:cNvSpPr>
              <a:spLocks/>
            </p:cNvSpPr>
            <p:nvPr/>
          </p:nvSpPr>
          <p:spPr bwMode="auto">
            <a:xfrm>
              <a:off x="742" y="3307"/>
              <a:ext cx="1110" cy="106"/>
            </a:xfrm>
            <a:custGeom>
              <a:avLst/>
              <a:gdLst>
                <a:gd name="T0" fmla="*/ 0 w 444"/>
                <a:gd name="T1" fmla="*/ 97345 h 40"/>
                <a:gd name="T2" fmla="*/ 671408 w 444"/>
                <a:gd name="T3" fmla="*/ 97345 h 40"/>
                <a:gd name="T4" fmla="*/ 677550 w 444"/>
                <a:gd name="T5" fmla="*/ 75162 h 40"/>
                <a:gd name="T6" fmla="*/ 677550 w 444"/>
                <a:gd name="T7" fmla="*/ 0 h 40"/>
                <a:gd name="T8" fmla="*/ 674613 w 444"/>
                <a:gd name="T9" fmla="*/ 0 h 40"/>
                <a:gd name="T10" fmla="*/ 665363 w 444"/>
                <a:gd name="T11" fmla="*/ 87296 h 4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44" h="40">
                  <a:moveTo>
                    <a:pt x="0" y="40"/>
                  </a:moveTo>
                  <a:cubicBezTo>
                    <a:pt x="0" y="40"/>
                    <a:pt x="433" y="40"/>
                    <a:pt x="440" y="40"/>
                  </a:cubicBezTo>
                  <a:cubicBezTo>
                    <a:pt x="444" y="40"/>
                    <a:pt x="444" y="38"/>
                    <a:pt x="444" y="31"/>
                  </a:cubicBezTo>
                  <a:cubicBezTo>
                    <a:pt x="444" y="25"/>
                    <a:pt x="444" y="0"/>
                    <a:pt x="444" y="0"/>
                  </a:cubicBezTo>
                  <a:cubicBezTo>
                    <a:pt x="442" y="0"/>
                    <a:pt x="442" y="0"/>
                    <a:pt x="442" y="0"/>
                  </a:cubicBezTo>
                  <a:cubicBezTo>
                    <a:pt x="442" y="8"/>
                    <a:pt x="442" y="36"/>
                    <a:pt x="436" y="36"/>
                  </a:cubicBezTo>
                </a:path>
              </a:pathLst>
            </a:custGeom>
            <a:solidFill>
              <a:srgbClr val="69106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l-PL"/>
            </a:p>
          </p:txBody>
        </p:sp>
        <p:sp>
          <p:nvSpPr>
            <p:cNvPr id="15972" name="Freeform 159"/>
            <p:cNvSpPr>
              <a:spLocks/>
            </p:cNvSpPr>
            <p:nvPr/>
          </p:nvSpPr>
          <p:spPr bwMode="auto">
            <a:xfrm>
              <a:off x="1882" y="3128"/>
              <a:ext cx="208" cy="283"/>
            </a:xfrm>
            <a:custGeom>
              <a:avLst/>
              <a:gdLst>
                <a:gd name="T0" fmla="*/ 110513 w 83"/>
                <a:gd name="T1" fmla="*/ 188705 h 106"/>
                <a:gd name="T2" fmla="*/ 0 w 83"/>
                <a:gd name="T3" fmla="*/ 273746 h 106"/>
                <a:gd name="T4" fmla="*/ 124158 w 83"/>
                <a:gd name="T5" fmla="*/ 188705 h 106"/>
                <a:gd name="T6" fmla="*/ 127306 w 83"/>
                <a:gd name="T7" fmla="*/ 170265 h 106"/>
                <a:gd name="T8" fmla="*/ 127306 w 83"/>
                <a:gd name="T9" fmla="*/ 0 h 106"/>
                <a:gd name="T10" fmla="*/ 122853 w 83"/>
                <a:gd name="T11" fmla="*/ 154662 h 106"/>
                <a:gd name="T12" fmla="*/ 110513 w 83"/>
                <a:gd name="T13" fmla="*/ 188705 h 10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3" h="106">
                  <a:moveTo>
                    <a:pt x="71" y="73"/>
                  </a:moveTo>
                  <a:cubicBezTo>
                    <a:pt x="54" y="82"/>
                    <a:pt x="9" y="101"/>
                    <a:pt x="0" y="106"/>
                  </a:cubicBezTo>
                  <a:cubicBezTo>
                    <a:pt x="0" y="106"/>
                    <a:pt x="78" y="73"/>
                    <a:pt x="80" y="73"/>
                  </a:cubicBezTo>
                  <a:cubicBezTo>
                    <a:pt x="83" y="72"/>
                    <a:pt x="82" y="71"/>
                    <a:pt x="82" y="66"/>
                  </a:cubicBezTo>
                  <a:cubicBezTo>
                    <a:pt x="82" y="61"/>
                    <a:pt x="82" y="0"/>
                    <a:pt x="82" y="0"/>
                  </a:cubicBezTo>
                  <a:cubicBezTo>
                    <a:pt x="82" y="10"/>
                    <a:pt x="80" y="42"/>
                    <a:pt x="79" y="60"/>
                  </a:cubicBezTo>
                  <a:cubicBezTo>
                    <a:pt x="78" y="65"/>
                    <a:pt x="74" y="71"/>
                    <a:pt x="71" y="73"/>
                  </a:cubicBezTo>
                  <a:close/>
                </a:path>
              </a:pathLst>
            </a:custGeom>
            <a:solidFill>
              <a:srgbClr val="BF74B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l-PL"/>
            </a:p>
          </p:txBody>
        </p:sp>
        <p:sp>
          <p:nvSpPr>
            <p:cNvPr id="15973" name="Freeform 160"/>
            <p:cNvSpPr>
              <a:spLocks/>
            </p:cNvSpPr>
            <p:nvPr/>
          </p:nvSpPr>
          <p:spPr bwMode="auto">
            <a:xfrm>
              <a:off x="1882" y="3229"/>
              <a:ext cx="208" cy="182"/>
            </a:xfrm>
            <a:custGeom>
              <a:avLst/>
              <a:gdLst>
                <a:gd name="T0" fmla="*/ 124158 w 83"/>
                <a:gd name="T1" fmla="*/ 2872 h 68"/>
                <a:gd name="T2" fmla="*/ 122853 w 83"/>
                <a:gd name="T3" fmla="*/ 58095 h 68"/>
                <a:gd name="T4" fmla="*/ 110513 w 83"/>
                <a:gd name="T5" fmla="*/ 92566 h 68"/>
                <a:gd name="T6" fmla="*/ 0 w 83"/>
                <a:gd name="T7" fmla="*/ 178943 h 68"/>
                <a:gd name="T8" fmla="*/ 124158 w 83"/>
                <a:gd name="T9" fmla="*/ 92566 h 68"/>
                <a:gd name="T10" fmla="*/ 127306 w 83"/>
                <a:gd name="T11" fmla="*/ 73892 h 68"/>
                <a:gd name="T12" fmla="*/ 127306 w 83"/>
                <a:gd name="T13" fmla="*/ 0 h 68"/>
                <a:gd name="T14" fmla="*/ 124158 w 83"/>
                <a:gd name="T15" fmla="*/ 2872 h 6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83" h="68">
                  <a:moveTo>
                    <a:pt x="80" y="1"/>
                  </a:moveTo>
                  <a:cubicBezTo>
                    <a:pt x="80" y="8"/>
                    <a:pt x="79" y="16"/>
                    <a:pt x="79" y="22"/>
                  </a:cubicBezTo>
                  <a:cubicBezTo>
                    <a:pt x="78" y="27"/>
                    <a:pt x="74" y="33"/>
                    <a:pt x="71" y="35"/>
                  </a:cubicBezTo>
                  <a:cubicBezTo>
                    <a:pt x="54" y="44"/>
                    <a:pt x="9" y="63"/>
                    <a:pt x="0" y="68"/>
                  </a:cubicBezTo>
                  <a:cubicBezTo>
                    <a:pt x="0" y="68"/>
                    <a:pt x="78" y="35"/>
                    <a:pt x="80" y="35"/>
                  </a:cubicBezTo>
                  <a:cubicBezTo>
                    <a:pt x="83" y="34"/>
                    <a:pt x="82" y="33"/>
                    <a:pt x="82" y="28"/>
                  </a:cubicBezTo>
                  <a:cubicBezTo>
                    <a:pt x="82" y="0"/>
                    <a:pt x="82" y="0"/>
                    <a:pt x="82" y="0"/>
                  </a:cubicBezTo>
                  <a:lnTo>
                    <a:pt x="80" y="1"/>
                  </a:lnTo>
                  <a:close/>
                </a:path>
              </a:pathLst>
            </a:custGeom>
            <a:solidFill>
              <a:srgbClr val="7D2C7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l-PL"/>
            </a:p>
          </p:txBody>
        </p:sp>
        <p:sp>
          <p:nvSpPr>
            <p:cNvPr id="15974" name="Freeform 161"/>
            <p:cNvSpPr>
              <a:spLocks/>
            </p:cNvSpPr>
            <p:nvPr/>
          </p:nvSpPr>
          <p:spPr bwMode="auto">
            <a:xfrm>
              <a:off x="2105" y="3195"/>
              <a:ext cx="37" cy="101"/>
            </a:xfrm>
            <a:custGeom>
              <a:avLst/>
              <a:gdLst>
                <a:gd name="T0" fmla="*/ 12143 w 15"/>
                <a:gd name="T1" fmla="*/ 40182 h 38"/>
                <a:gd name="T2" fmla="*/ 0 w 15"/>
                <a:gd name="T3" fmla="*/ 42322 h 38"/>
                <a:gd name="T4" fmla="*/ 0 w 15"/>
                <a:gd name="T5" fmla="*/ 94430 h 38"/>
                <a:gd name="T6" fmla="*/ 20473 w 15"/>
                <a:gd name="T7" fmla="*/ 27206 h 38"/>
                <a:gd name="T8" fmla="*/ 16689 w 15"/>
                <a:gd name="T9" fmla="*/ 0 h 38"/>
                <a:gd name="T10" fmla="*/ 12143 w 15"/>
                <a:gd name="T11" fmla="*/ 40182 h 3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 h="38">
                  <a:moveTo>
                    <a:pt x="9" y="16"/>
                  </a:moveTo>
                  <a:cubicBezTo>
                    <a:pt x="6" y="21"/>
                    <a:pt x="0" y="23"/>
                    <a:pt x="0" y="17"/>
                  </a:cubicBezTo>
                  <a:cubicBezTo>
                    <a:pt x="0" y="38"/>
                    <a:pt x="0" y="38"/>
                    <a:pt x="0" y="38"/>
                  </a:cubicBezTo>
                  <a:cubicBezTo>
                    <a:pt x="15" y="11"/>
                    <a:pt x="15" y="11"/>
                    <a:pt x="15" y="11"/>
                  </a:cubicBezTo>
                  <a:cubicBezTo>
                    <a:pt x="15" y="11"/>
                    <a:pt x="12" y="6"/>
                    <a:pt x="12" y="0"/>
                  </a:cubicBezTo>
                  <a:cubicBezTo>
                    <a:pt x="12" y="4"/>
                    <a:pt x="12" y="12"/>
                    <a:pt x="9" y="16"/>
                  </a:cubicBezTo>
                  <a:close/>
                </a:path>
              </a:pathLst>
            </a:custGeom>
            <a:solidFill>
              <a:srgbClr val="69106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l-PL"/>
            </a:p>
          </p:txBody>
        </p:sp>
        <p:sp>
          <p:nvSpPr>
            <p:cNvPr id="15975" name="Freeform 162"/>
            <p:cNvSpPr>
              <a:spLocks/>
            </p:cNvSpPr>
            <p:nvPr/>
          </p:nvSpPr>
          <p:spPr bwMode="auto">
            <a:xfrm>
              <a:off x="702" y="3171"/>
              <a:ext cx="1438" cy="109"/>
            </a:xfrm>
            <a:custGeom>
              <a:avLst/>
              <a:gdLst>
                <a:gd name="T0" fmla="*/ 1438 w 1438"/>
                <a:gd name="T1" fmla="*/ 0 h 109"/>
                <a:gd name="T2" fmla="*/ 1390 w 1438"/>
                <a:gd name="T3" fmla="*/ 58 h 109"/>
                <a:gd name="T4" fmla="*/ 1190 w 1438"/>
                <a:gd name="T5" fmla="*/ 109 h 109"/>
                <a:gd name="T6" fmla="*/ 0 w 1438"/>
                <a:gd name="T7" fmla="*/ 109 h 10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38" h="109">
                  <a:moveTo>
                    <a:pt x="1438" y="0"/>
                  </a:moveTo>
                  <a:lnTo>
                    <a:pt x="1390" y="58"/>
                  </a:lnTo>
                  <a:lnTo>
                    <a:pt x="1190" y="109"/>
                  </a:lnTo>
                  <a:lnTo>
                    <a:pt x="0" y="109"/>
                  </a:lnTo>
                </a:path>
              </a:pathLst>
            </a:custGeom>
            <a:noFill/>
            <a:ln w="7938"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pl-PL"/>
            </a:p>
          </p:txBody>
        </p:sp>
        <p:sp>
          <p:nvSpPr>
            <p:cNvPr id="15976" name="Freeform 163"/>
            <p:cNvSpPr>
              <a:spLocks/>
            </p:cNvSpPr>
            <p:nvPr/>
          </p:nvSpPr>
          <p:spPr bwMode="auto">
            <a:xfrm>
              <a:off x="2140" y="3168"/>
              <a:ext cx="55" cy="61"/>
            </a:xfrm>
            <a:custGeom>
              <a:avLst/>
              <a:gdLst>
                <a:gd name="T0" fmla="*/ 0 w 22"/>
                <a:gd name="T1" fmla="*/ 14552 h 23"/>
                <a:gd name="T2" fmla="*/ 8125 w 22"/>
                <a:gd name="T3" fmla="*/ 56398 h 23"/>
                <a:gd name="T4" fmla="*/ 33720 w 22"/>
                <a:gd name="T5" fmla="*/ 53542 h 23"/>
                <a:gd name="T6" fmla="*/ 29300 w 22"/>
                <a:gd name="T7" fmla="*/ 0 h 23"/>
                <a:gd name="T8" fmla="*/ 0 w 22"/>
                <a:gd name="T9" fmla="*/ 0 h 23"/>
                <a:gd name="T10" fmla="*/ 0 w 22"/>
                <a:gd name="T11" fmla="*/ 14552 h 2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2" h="23">
                  <a:moveTo>
                    <a:pt x="0" y="6"/>
                  </a:moveTo>
                  <a:cubicBezTo>
                    <a:pt x="1" y="16"/>
                    <a:pt x="3" y="23"/>
                    <a:pt x="5" y="23"/>
                  </a:cubicBezTo>
                  <a:cubicBezTo>
                    <a:pt x="22" y="22"/>
                    <a:pt x="22" y="22"/>
                    <a:pt x="22" y="22"/>
                  </a:cubicBezTo>
                  <a:cubicBezTo>
                    <a:pt x="21" y="16"/>
                    <a:pt x="20" y="7"/>
                    <a:pt x="19" y="0"/>
                  </a:cubicBezTo>
                  <a:cubicBezTo>
                    <a:pt x="0" y="0"/>
                    <a:pt x="0" y="0"/>
                    <a:pt x="0" y="0"/>
                  </a:cubicBezTo>
                  <a:lnTo>
                    <a:pt x="0" y="6"/>
                  </a:lnTo>
                  <a:close/>
                </a:path>
              </a:pathLst>
            </a:custGeom>
            <a:solidFill>
              <a:srgbClr val="87297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l-PL"/>
            </a:p>
          </p:txBody>
        </p:sp>
        <p:sp>
          <p:nvSpPr>
            <p:cNvPr id="15977" name="Freeform 164"/>
            <p:cNvSpPr>
              <a:spLocks/>
            </p:cNvSpPr>
            <p:nvPr/>
          </p:nvSpPr>
          <p:spPr bwMode="auto">
            <a:xfrm>
              <a:off x="2145" y="3179"/>
              <a:ext cx="42" cy="42"/>
            </a:xfrm>
            <a:custGeom>
              <a:avLst/>
              <a:gdLst>
                <a:gd name="T0" fmla="*/ 0 w 17"/>
                <a:gd name="T1" fmla="*/ 2604 h 16"/>
                <a:gd name="T2" fmla="*/ 5702 w 17"/>
                <a:gd name="T3" fmla="*/ 36031 h 16"/>
                <a:gd name="T4" fmla="*/ 23658 w 17"/>
                <a:gd name="T5" fmla="*/ 33427 h 16"/>
                <a:gd name="T6" fmla="*/ 20723 w 17"/>
                <a:gd name="T7" fmla="*/ 0 h 16"/>
                <a:gd name="T8" fmla="*/ 12262 w 17"/>
                <a:gd name="T9" fmla="*/ 24924 h 16"/>
                <a:gd name="T10" fmla="*/ 0 w 17"/>
                <a:gd name="T11" fmla="*/ 2604 h 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 h="16">
                  <a:moveTo>
                    <a:pt x="0" y="1"/>
                  </a:moveTo>
                  <a:cubicBezTo>
                    <a:pt x="1" y="6"/>
                    <a:pt x="2" y="13"/>
                    <a:pt x="4" y="16"/>
                  </a:cubicBezTo>
                  <a:cubicBezTo>
                    <a:pt x="17" y="15"/>
                    <a:pt x="17" y="15"/>
                    <a:pt x="17" y="15"/>
                  </a:cubicBezTo>
                  <a:cubicBezTo>
                    <a:pt x="15" y="0"/>
                    <a:pt x="15" y="0"/>
                    <a:pt x="15" y="0"/>
                  </a:cubicBezTo>
                  <a:cubicBezTo>
                    <a:pt x="15" y="4"/>
                    <a:pt x="12" y="10"/>
                    <a:pt x="9" y="11"/>
                  </a:cubicBezTo>
                  <a:cubicBezTo>
                    <a:pt x="5" y="12"/>
                    <a:pt x="1" y="4"/>
                    <a:pt x="0" y="1"/>
                  </a:cubicBezTo>
                  <a:close/>
                </a:path>
              </a:pathLst>
            </a:custGeom>
            <a:solidFill>
              <a:srgbClr val="69106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l-PL"/>
            </a:p>
          </p:txBody>
        </p:sp>
        <p:sp>
          <p:nvSpPr>
            <p:cNvPr id="15978" name="Line 165"/>
            <p:cNvSpPr>
              <a:spLocks noChangeShapeType="1"/>
            </p:cNvSpPr>
            <p:nvPr/>
          </p:nvSpPr>
          <p:spPr bwMode="auto">
            <a:xfrm flipH="1">
              <a:off x="2140" y="3168"/>
              <a:ext cx="47" cy="1"/>
            </a:xfrm>
            <a:prstGeom prst="line">
              <a:avLst/>
            </a:prstGeom>
            <a:noFill/>
            <a:ln w="7938">
              <a:solidFill>
                <a:srgbClr val="FFFFFF"/>
              </a:solidFill>
              <a:miter lim="800000"/>
              <a:headEnd/>
              <a:tailEnd/>
            </a:ln>
            <a:extLst>
              <a:ext uri="{909E8E84-426E-40DD-AFC4-6F175D3DCCD1}">
                <a14:hiddenFill xmlns:a14="http://schemas.microsoft.com/office/drawing/2010/main">
                  <a:noFill/>
                </a14:hiddenFill>
              </a:ext>
            </a:extLst>
          </p:spPr>
          <p:txBody>
            <a:bodyPr/>
            <a:lstStyle/>
            <a:p>
              <a:endParaRPr lang="pl-PL"/>
            </a:p>
          </p:txBody>
        </p:sp>
        <p:sp>
          <p:nvSpPr>
            <p:cNvPr id="15979" name="Freeform 166"/>
            <p:cNvSpPr>
              <a:spLocks/>
            </p:cNvSpPr>
            <p:nvPr/>
          </p:nvSpPr>
          <p:spPr bwMode="auto">
            <a:xfrm>
              <a:off x="830" y="2885"/>
              <a:ext cx="2" cy="160"/>
            </a:xfrm>
            <a:custGeom>
              <a:avLst/>
              <a:gdLst>
                <a:gd name="T0" fmla="*/ 0 w 1"/>
                <a:gd name="T1" fmla="*/ 153579 h 60"/>
                <a:gd name="T2" fmla="*/ 0 w 1"/>
                <a:gd name="T3" fmla="*/ 27669 h 60"/>
                <a:gd name="T4" fmla="*/ 256 w 1"/>
                <a:gd name="T5" fmla="*/ 0 h 60"/>
                <a:gd name="T6" fmla="*/ 0 60000 65536"/>
                <a:gd name="T7" fmla="*/ 0 60000 65536"/>
                <a:gd name="T8" fmla="*/ 0 60000 65536"/>
              </a:gdLst>
              <a:ahLst/>
              <a:cxnLst>
                <a:cxn ang="T6">
                  <a:pos x="T0" y="T1"/>
                </a:cxn>
                <a:cxn ang="T7">
                  <a:pos x="T2" y="T3"/>
                </a:cxn>
                <a:cxn ang="T8">
                  <a:pos x="T4" y="T5"/>
                </a:cxn>
              </a:cxnLst>
              <a:rect l="0" t="0" r="r" b="b"/>
              <a:pathLst>
                <a:path w="1" h="60">
                  <a:moveTo>
                    <a:pt x="0" y="60"/>
                  </a:moveTo>
                  <a:cubicBezTo>
                    <a:pt x="0" y="37"/>
                    <a:pt x="0" y="15"/>
                    <a:pt x="0" y="11"/>
                  </a:cubicBezTo>
                  <a:cubicBezTo>
                    <a:pt x="0" y="6"/>
                    <a:pt x="0" y="2"/>
                    <a:pt x="1" y="0"/>
                  </a:cubicBezTo>
                </a:path>
              </a:pathLst>
            </a:custGeom>
            <a:noFill/>
            <a:ln w="7938" cap="rnd">
              <a:solidFill>
                <a:srgbClr val="9E9E9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pl-PL"/>
            </a:p>
          </p:txBody>
        </p:sp>
        <p:sp>
          <p:nvSpPr>
            <p:cNvPr id="15980" name="Freeform 167"/>
            <p:cNvSpPr>
              <a:spLocks/>
            </p:cNvSpPr>
            <p:nvPr/>
          </p:nvSpPr>
          <p:spPr bwMode="auto">
            <a:xfrm>
              <a:off x="2007" y="2904"/>
              <a:ext cx="1" cy="139"/>
            </a:xfrm>
            <a:custGeom>
              <a:avLst/>
              <a:gdLst>
                <a:gd name="T0" fmla="*/ 0 w 1"/>
                <a:gd name="T1" fmla="*/ 135648 h 52"/>
                <a:gd name="T2" fmla="*/ 0 w 1"/>
                <a:gd name="T3" fmla="*/ 0 h 52"/>
                <a:gd name="T4" fmla="*/ 0 60000 65536"/>
                <a:gd name="T5" fmla="*/ 0 60000 65536"/>
              </a:gdLst>
              <a:ahLst/>
              <a:cxnLst>
                <a:cxn ang="T4">
                  <a:pos x="T0" y="T1"/>
                </a:cxn>
                <a:cxn ang="T5">
                  <a:pos x="T2" y="T3"/>
                </a:cxn>
              </a:cxnLst>
              <a:rect l="0" t="0" r="r" b="b"/>
              <a:pathLst>
                <a:path w="1" h="52">
                  <a:moveTo>
                    <a:pt x="0" y="52"/>
                  </a:moveTo>
                  <a:cubicBezTo>
                    <a:pt x="0" y="25"/>
                    <a:pt x="0" y="4"/>
                    <a:pt x="0" y="0"/>
                  </a:cubicBezTo>
                </a:path>
              </a:pathLst>
            </a:custGeom>
            <a:noFill/>
            <a:ln w="7938" cap="rnd">
              <a:solidFill>
                <a:srgbClr val="9E9E9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pl-PL"/>
            </a:p>
          </p:txBody>
        </p:sp>
        <p:sp>
          <p:nvSpPr>
            <p:cNvPr id="15981" name="Line 168"/>
            <p:cNvSpPr>
              <a:spLocks noChangeShapeType="1"/>
            </p:cNvSpPr>
            <p:nvPr/>
          </p:nvSpPr>
          <p:spPr bwMode="auto">
            <a:xfrm>
              <a:off x="1860" y="3104"/>
              <a:ext cx="1" cy="320"/>
            </a:xfrm>
            <a:prstGeom prst="line">
              <a:avLst/>
            </a:prstGeom>
            <a:noFill/>
            <a:ln w="7938" cap="rnd">
              <a:solidFill>
                <a:srgbClr val="333333"/>
              </a:solidFill>
              <a:round/>
              <a:headEnd/>
              <a:tailEnd/>
            </a:ln>
            <a:extLst>
              <a:ext uri="{909E8E84-426E-40DD-AFC4-6F175D3DCCD1}">
                <a14:hiddenFill xmlns:a14="http://schemas.microsoft.com/office/drawing/2010/main">
                  <a:noFill/>
                </a14:hiddenFill>
              </a:ext>
            </a:extLst>
          </p:spPr>
          <p:txBody>
            <a:bodyPr/>
            <a:lstStyle/>
            <a:p>
              <a:endParaRPr lang="pl-PL"/>
            </a:p>
          </p:txBody>
        </p:sp>
        <p:sp>
          <p:nvSpPr>
            <p:cNvPr id="15982" name="Freeform 169"/>
            <p:cNvSpPr>
              <a:spLocks/>
            </p:cNvSpPr>
            <p:nvPr/>
          </p:nvSpPr>
          <p:spPr bwMode="auto">
            <a:xfrm>
              <a:off x="675" y="3077"/>
              <a:ext cx="1420" cy="350"/>
            </a:xfrm>
            <a:custGeom>
              <a:avLst/>
              <a:gdLst>
                <a:gd name="T0" fmla="*/ 12238 w 568"/>
                <a:gd name="T1" fmla="*/ 26148 h 131"/>
                <a:gd name="T2" fmla="*/ 700708 w 568"/>
                <a:gd name="T3" fmla="*/ 26148 h 131"/>
                <a:gd name="T4" fmla="*/ 735675 w 568"/>
                <a:gd name="T5" fmla="*/ 23284 h 131"/>
                <a:gd name="T6" fmla="*/ 866720 w 568"/>
                <a:gd name="T7" fmla="*/ 0 h 131"/>
                <a:gd name="T8" fmla="*/ 866720 w 568"/>
                <a:gd name="T9" fmla="*/ 244078 h 131"/>
                <a:gd name="T10" fmla="*/ 735675 w 568"/>
                <a:gd name="T11" fmla="*/ 337226 h 131"/>
                <a:gd name="T12" fmla="*/ 700708 w 568"/>
                <a:gd name="T13" fmla="*/ 340066 h 131"/>
                <a:gd name="T14" fmla="*/ 17113 w 568"/>
                <a:gd name="T15" fmla="*/ 340066 h 131"/>
                <a:gd name="T16" fmla="*/ 15438 w 568"/>
                <a:gd name="T17" fmla="*/ 340066 h 131"/>
                <a:gd name="T18" fmla="*/ 0 w 568"/>
                <a:gd name="T19" fmla="*/ 313942 h 131"/>
                <a:gd name="T20" fmla="*/ 0 w 568"/>
                <a:gd name="T21" fmla="*/ 59219 h 131"/>
                <a:gd name="T22" fmla="*/ 12238 w 568"/>
                <a:gd name="T23" fmla="*/ 26148 h 13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68" h="131">
                  <a:moveTo>
                    <a:pt x="8" y="10"/>
                  </a:moveTo>
                  <a:cubicBezTo>
                    <a:pt x="459" y="10"/>
                    <a:pt x="459" y="10"/>
                    <a:pt x="459" y="10"/>
                  </a:cubicBezTo>
                  <a:cubicBezTo>
                    <a:pt x="472" y="10"/>
                    <a:pt x="474" y="10"/>
                    <a:pt x="482" y="9"/>
                  </a:cubicBezTo>
                  <a:cubicBezTo>
                    <a:pt x="487" y="9"/>
                    <a:pt x="546" y="4"/>
                    <a:pt x="568" y="0"/>
                  </a:cubicBezTo>
                  <a:cubicBezTo>
                    <a:pt x="568" y="94"/>
                    <a:pt x="568" y="94"/>
                    <a:pt x="568" y="94"/>
                  </a:cubicBezTo>
                  <a:cubicBezTo>
                    <a:pt x="546" y="103"/>
                    <a:pt x="487" y="129"/>
                    <a:pt x="482" y="130"/>
                  </a:cubicBezTo>
                  <a:cubicBezTo>
                    <a:pt x="474" y="131"/>
                    <a:pt x="472" y="131"/>
                    <a:pt x="459" y="131"/>
                  </a:cubicBezTo>
                  <a:cubicBezTo>
                    <a:pt x="11" y="131"/>
                    <a:pt x="11" y="131"/>
                    <a:pt x="11" y="131"/>
                  </a:cubicBezTo>
                  <a:cubicBezTo>
                    <a:pt x="10" y="131"/>
                    <a:pt x="10" y="131"/>
                    <a:pt x="10" y="131"/>
                  </a:cubicBezTo>
                  <a:cubicBezTo>
                    <a:pt x="3" y="131"/>
                    <a:pt x="0" y="130"/>
                    <a:pt x="0" y="121"/>
                  </a:cubicBezTo>
                  <a:cubicBezTo>
                    <a:pt x="0" y="23"/>
                    <a:pt x="0" y="23"/>
                    <a:pt x="0" y="23"/>
                  </a:cubicBezTo>
                  <a:cubicBezTo>
                    <a:pt x="0" y="15"/>
                    <a:pt x="0" y="10"/>
                    <a:pt x="8" y="10"/>
                  </a:cubicBezTo>
                  <a:close/>
                </a:path>
              </a:pathLst>
            </a:custGeom>
            <a:noFill/>
            <a:ln w="7938" cap="rnd">
              <a:solidFill>
                <a:srgbClr val="333333"/>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pl-PL"/>
            </a:p>
          </p:txBody>
        </p:sp>
        <p:sp>
          <p:nvSpPr>
            <p:cNvPr id="15983" name="Freeform 170"/>
            <p:cNvSpPr>
              <a:spLocks/>
            </p:cNvSpPr>
            <p:nvPr/>
          </p:nvSpPr>
          <p:spPr bwMode="auto">
            <a:xfrm>
              <a:off x="677" y="2885"/>
              <a:ext cx="1505" cy="230"/>
            </a:xfrm>
            <a:custGeom>
              <a:avLst/>
              <a:gdLst>
                <a:gd name="T0" fmla="*/ 90363 w 602"/>
                <a:gd name="T1" fmla="*/ 4801 h 86"/>
                <a:gd name="T2" fmla="*/ 99613 w 602"/>
                <a:gd name="T3" fmla="*/ 0 h 86"/>
                <a:gd name="T4" fmla="*/ 799613 w 602"/>
                <a:gd name="T5" fmla="*/ 0 h 86"/>
                <a:gd name="T6" fmla="*/ 816720 w 602"/>
                <a:gd name="T7" fmla="*/ 2867 h 86"/>
                <a:gd name="T8" fmla="*/ 918750 w 602"/>
                <a:gd name="T9" fmla="*/ 31465 h 86"/>
                <a:gd name="T10" fmla="*/ 865550 w 602"/>
                <a:gd name="T11" fmla="*/ 188819 h 86"/>
                <a:gd name="T12" fmla="*/ 865550 w 602"/>
                <a:gd name="T13" fmla="*/ 188819 h 86"/>
                <a:gd name="T14" fmla="*/ 734375 w 602"/>
                <a:gd name="T15" fmla="*/ 212194 h 86"/>
                <a:gd name="T16" fmla="*/ 699033 w 602"/>
                <a:gd name="T17" fmla="*/ 214397 h 86"/>
                <a:gd name="T18" fmla="*/ 11063 w 602"/>
                <a:gd name="T19" fmla="*/ 214397 h 86"/>
                <a:gd name="T20" fmla="*/ 0 w 602"/>
                <a:gd name="T21" fmla="*/ 225055 h 86"/>
                <a:gd name="T22" fmla="*/ 0 w 602"/>
                <a:gd name="T23" fmla="*/ 222086 h 86"/>
                <a:gd name="T24" fmla="*/ 90363 w 602"/>
                <a:gd name="T25" fmla="*/ 4801 h 8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02" h="86">
                  <a:moveTo>
                    <a:pt x="59" y="2"/>
                  </a:moveTo>
                  <a:cubicBezTo>
                    <a:pt x="60" y="1"/>
                    <a:pt x="62" y="0"/>
                    <a:pt x="65" y="0"/>
                  </a:cubicBezTo>
                  <a:cubicBezTo>
                    <a:pt x="80" y="0"/>
                    <a:pt x="511" y="0"/>
                    <a:pt x="524" y="0"/>
                  </a:cubicBezTo>
                  <a:cubicBezTo>
                    <a:pt x="526" y="0"/>
                    <a:pt x="532" y="0"/>
                    <a:pt x="535" y="1"/>
                  </a:cubicBezTo>
                  <a:cubicBezTo>
                    <a:pt x="538" y="1"/>
                    <a:pt x="595" y="9"/>
                    <a:pt x="602" y="12"/>
                  </a:cubicBezTo>
                  <a:cubicBezTo>
                    <a:pt x="589" y="31"/>
                    <a:pt x="573" y="63"/>
                    <a:pt x="567" y="72"/>
                  </a:cubicBezTo>
                  <a:cubicBezTo>
                    <a:pt x="567" y="72"/>
                    <a:pt x="567" y="72"/>
                    <a:pt x="567" y="72"/>
                  </a:cubicBezTo>
                  <a:cubicBezTo>
                    <a:pt x="545" y="76"/>
                    <a:pt x="486" y="81"/>
                    <a:pt x="481" y="81"/>
                  </a:cubicBezTo>
                  <a:cubicBezTo>
                    <a:pt x="473" y="82"/>
                    <a:pt x="471" y="82"/>
                    <a:pt x="458" y="82"/>
                  </a:cubicBezTo>
                  <a:cubicBezTo>
                    <a:pt x="446" y="82"/>
                    <a:pt x="22" y="82"/>
                    <a:pt x="7" y="82"/>
                  </a:cubicBezTo>
                  <a:cubicBezTo>
                    <a:pt x="3" y="82"/>
                    <a:pt x="1" y="83"/>
                    <a:pt x="0" y="86"/>
                  </a:cubicBezTo>
                  <a:cubicBezTo>
                    <a:pt x="0" y="85"/>
                    <a:pt x="0" y="85"/>
                    <a:pt x="0" y="85"/>
                  </a:cubicBezTo>
                  <a:cubicBezTo>
                    <a:pt x="4" y="78"/>
                    <a:pt x="54" y="6"/>
                    <a:pt x="59" y="2"/>
                  </a:cubicBezTo>
                  <a:close/>
                </a:path>
              </a:pathLst>
            </a:custGeom>
            <a:noFill/>
            <a:ln w="7938" cap="rnd">
              <a:solidFill>
                <a:srgbClr val="333333"/>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pl-PL"/>
            </a:p>
          </p:txBody>
        </p:sp>
        <p:sp>
          <p:nvSpPr>
            <p:cNvPr id="15984" name="Freeform 171"/>
            <p:cNvSpPr>
              <a:spLocks/>
            </p:cNvSpPr>
            <p:nvPr/>
          </p:nvSpPr>
          <p:spPr bwMode="auto">
            <a:xfrm>
              <a:off x="2095" y="2917"/>
              <a:ext cx="87" cy="411"/>
            </a:xfrm>
            <a:custGeom>
              <a:avLst/>
              <a:gdLst>
                <a:gd name="T0" fmla="*/ 30475 w 35"/>
                <a:gd name="T1" fmla="*/ 298802 h 154"/>
                <a:gd name="T2" fmla="*/ 0 w 35"/>
                <a:gd name="T3" fmla="*/ 396418 h 154"/>
                <a:gd name="T4" fmla="*/ 0 w 35"/>
                <a:gd name="T5" fmla="*/ 396418 h 154"/>
                <a:gd name="T6" fmla="*/ 0 w 35"/>
                <a:gd name="T7" fmla="*/ 154333 h 154"/>
                <a:gd name="T8" fmla="*/ 0 w 35"/>
                <a:gd name="T9" fmla="*/ 154333 h 154"/>
                <a:gd name="T10" fmla="*/ 50962 w 35"/>
                <a:gd name="T11" fmla="*/ 0 h 154"/>
                <a:gd name="T12" fmla="*/ 50962 w 35"/>
                <a:gd name="T13" fmla="*/ 53868 h 1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5" h="154">
                  <a:moveTo>
                    <a:pt x="21" y="116"/>
                  </a:moveTo>
                  <a:cubicBezTo>
                    <a:pt x="12" y="132"/>
                    <a:pt x="4" y="148"/>
                    <a:pt x="0" y="154"/>
                  </a:cubicBezTo>
                  <a:cubicBezTo>
                    <a:pt x="0" y="154"/>
                    <a:pt x="0" y="154"/>
                    <a:pt x="0" y="154"/>
                  </a:cubicBezTo>
                  <a:cubicBezTo>
                    <a:pt x="0" y="60"/>
                    <a:pt x="0" y="60"/>
                    <a:pt x="0" y="60"/>
                  </a:cubicBezTo>
                  <a:cubicBezTo>
                    <a:pt x="0" y="60"/>
                    <a:pt x="0" y="60"/>
                    <a:pt x="0" y="60"/>
                  </a:cubicBezTo>
                  <a:cubicBezTo>
                    <a:pt x="6" y="51"/>
                    <a:pt x="22" y="19"/>
                    <a:pt x="35" y="0"/>
                  </a:cubicBezTo>
                  <a:cubicBezTo>
                    <a:pt x="35" y="21"/>
                    <a:pt x="35" y="21"/>
                    <a:pt x="35" y="21"/>
                  </a:cubicBezTo>
                </a:path>
              </a:pathLst>
            </a:custGeom>
            <a:noFill/>
            <a:ln w="7938" cap="rnd">
              <a:solidFill>
                <a:srgbClr val="333333"/>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pl-PL"/>
            </a:p>
          </p:txBody>
        </p:sp>
        <p:sp>
          <p:nvSpPr>
            <p:cNvPr id="15985" name="Freeform 172"/>
            <p:cNvSpPr>
              <a:spLocks/>
            </p:cNvSpPr>
            <p:nvPr/>
          </p:nvSpPr>
          <p:spPr bwMode="auto">
            <a:xfrm>
              <a:off x="752" y="2899"/>
              <a:ext cx="868" cy="128"/>
            </a:xfrm>
            <a:custGeom>
              <a:avLst/>
              <a:gdLst>
                <a:gd name="T0" fmla="*/ 0 w 347"/>
                <a:gd name="T1" fmla="*/ 122573 h 48"/>
                <a:gd name="T2" fmla="*/ 44876 w 347"/>
                <a:gd name="T3" fmla="*/ 12536 h 48"/>
                <a:gd name="T4" fmla="*/ 64437 w 347"/>
                <a:gd name="T5" fmla="*/ 0 h 48"/>
                <a:gd name="T6" fmla="*/ 531886 w 347"/>
                <a:gd name="T7" fmla="*/ 0 h 48"/>
                <a:gd name="T8" fmla="*/ 70513 w 347"/>
                <a:gd name="T9" fmla="*/ 18355 h 48"/>
                <a:gd name="T10" fmla="*/ 0 w 347"/>
                <a:gd name="T11" fmla="*/ 122573 h 4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47" h="48">
                  <a:moveTo>
                    <a:pt x="0" y="48"/>
                  </a:moveTo>
                  <a:cubicBezTo>
                    <a:pt x="0" y="48"/>
                    <a:pt x="26" y="9"/>
                    <a:pt x="29" y="5"/>
                  </a:cubicBezTo>
                  <a:cubicBezTo>
                    <a:pt x="32" y="1"/>
                    <a:pt x="35" y="0"/>
                    <a:pt x="42" y="0"/>
                  </a:cubicBezTo>
                  <a:cubicBezTo>
                    <a:pt x="50" y="0"/>
                    <a:pt x="347" y="0"/>
                    <a:pt x="347" y="0"/>
                  </a:cubicBezTo>
                  <a:cubicBezTo>
                    <a:pt x="261" y="3"/>
                    <a:pt x="59" y="5"/>
                    <a:pt x="46" y="7"/>
                  </a:cubicBezTo>
                  <a:cubicBezTo>
                    <a:pt x="34" y="9"/>
                    <a:pt x="22" y="20"/>
                    <a:pt x="0" y="4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l-PL"/>
            </a:p>
          </p:txBody>
        </p:sp>
        <p:sp>
          <p:nvSpPr>
            <p:cNvPr id="15986" name="Freeform 173"/>
            <p:cNvSpPr>
              <a:spLocks/>
            </p:cNvSpPr>
            <p:nvPr/>
          </p:nvSpPr>
          <p:spPr bwMode="auto">
            <a:xfrm>
              <a:off x="2370" y="2949"/>
              <a:ext cx="45" cy="310"/>
            </a:xfrm>
            <a:custGeom>
              <a:avLst/>
              <a:gdLst>
                <a:gd name="T0" fmla="*/ 3250 w 18"/>
                <a:gd name="T1" fmla="*/ 150778 h 116"/>
                <a:gd name="T2" fmla="*/ 20313 w 18"/>
                <a:gd name="T3" fmla="*/ 301654 h 116"/>
                <a:gd name="T4" fmla="*/ 23250 w 18"/>
                <a:gd name="T5" fmla="*/ 147913 h 116"/>
                <a:gd name="T6" fmla="*/ 8125 w 18"/>
                <a:gd name="T7" fmla="*/ 0 h 116"/>
                <a:gd name="T8" fmla="*/ 3250 w 18"/>
                <a:gd name="T9" fmla="*/ 150778 h 11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 h="116">
                  <a:moveTo>
                    <a:pt x="2" y="58"/>
                  </a:moveTo>
                  <a:cubicBezTo>
                    <a:pt x="4" y="90"/>
                    <a:pt x="9" y="116"/>
                    <a:pt x="13" y="116"/>
                  </a:cubicBezTo>
                  <a:cubicBezTo>
                    <a:pt x="16" y="115"/>
                    <a:pt x="18" y="89"/>
                    <a:pt x="15" y="57"/>
                  </a:cubicBezTo>
                  <a:cubicBezTo>
                    <a:pt x="13" y="25"/>
                    <a:pt x="8" y="0"/>
                    <a:pt x="5" y="0"/>
                  </a:cubicBezTo>
                  <a:cubicBezTo>
                    <a:pt x="1" y="0"/>
                    <a:pt x="0" y="26"/>
                    <a:pt x="2" y="58"/>
                  </a:cubicBezTo>
                  <a:close/>
                </a:path>
              </a:pathLst>
            </a:custGeom>
            <a:solidFill>
              <a:srgbClr val="FEAB3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l-PL"/>
            </a:p>
          </p:txBody>
        </p:sp>
        <p:sp>
          <p:nvSpPr>
            <p:cNvPr id="15987" name="Freeform 174"/>
            <p:cNvSpPr>
              <a:spLocks/>
            </p:cNvSpPr>
            <p:nvPr/>
          </p:nvSpPr>
          <p:spPr bwMode="auto">
            <a:xfrm>
              <a:off x="2370" y="2965"/>
              <a:ext cx="27" cy="278"/>
            </a:xfrm>
            <a:custGeom>
              <a:avLst/>
              <a:gdLst>
                <a:gd name="T0" fmla="*/ 2572 w 11"/>
                <a:gd name="T1" fmla="*/ 0 h 104"/>
                <a:gd name="T2" fmla="*/ 2572 w 11"/>
                <a:gd name="T3" fmla="*/ 135648 h 104"/>
                <a:gd name="T4" fmla="*/ 11833 w 11"/>
                <a:gd name="T5" fmla="*/ 271053 h 104"/>
                <a:gd name="T6" fmla="*/ 11833 w 11"/>
                <a:gd name="T7" fmla="*/ 132804 h 104"/>
                <a:gd name="T8" fmla="*/ 2572 w 11"/>
                <a:gd name="T9" fmla="*/ 0 h 10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 h="104">
                  <a:moveTo>
                    <a:pt x="2" y="0"/>
                  </a:moveTo>
                  <a:cubicBezTo>
                    <a:pt x="1" y="9"/>
                    <a:pt x="0" y="29"/>
                    <a:pt x="2" y="52"/>
                  </a:cubicBezTo>
                  <a:cubicBezTo>
                    <a:pt x="4" y="75"/>
                    <a:pt x="6" y="94"/>
                    <a:pt x="9" y="104"/>
                  </a:cubicBezTo>
                  <a:cubicBezTo>
                    <a:pt x="11" y="94"/>
                    <a:pt x="11" y="74"/>
                    <a:pt x="9" y="51"/>
                  </a:cubicBezTo>
                  <a:cubicBezTo>
                    <a:pt x="8" y="29"/>
                    <a:pt x="5" y="9"/>
                    <a:pt x="2" y="0"/>
                  </a:cubicBezTo>
                  <a:close/>
                </a:path>
              </a:pathLst>
            </a:custGeom>
            <a:solidFill>
              <a:srgbClr val="FF9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l-PL"/>
            </a:p>
          </p:txBody>
        </p:sp>
        <p:sp>
          <p:nvSpPr>
            <p:cNvPr id="15988" name="Freeform 175"/>
            <p:cNvSpPr>
              <a:spLocks/>
            </p:cNvSpPr>
            <p:nvPr/>
          </p:nvSpPr>
          <p:spPr bwMode="auto">
            <a:xfrm>
              <a:off x="2177" y="2949"/>
              <a:ext cx="225" cy="323"/>
            </a:xfrm>
            <a:custGeom>
              <a:avLst/>
              <a:gdLst>
                <a:gd name="T0" fmla="*/ 20313 w 90"/>
                <a:gd name="T1" fmla="*/ 311882 h 121"/>
                <a:gd name="T2" fmla="*/ 3250 w 90"/>
                <a:gd name="T3" fmla="*/ 164976 h 121"/>
                <a:gd name="T4" fmla="*/ 8125 w 90"/>
                <a:gd name="T5" fmla="*/ 12592 h 121"/>
                <a:gd name="T6" fmla="*/ 125313 w 90"/>
                <a:gd name="T7" fmla="*/ 0 h 121"/>
                <a:gd name="T8" fmla="*/ 120908 w 90"/>
                <a:gd name="T9" fmla="*/ 149800 h 121"/>
                <a:gd name="T10" fmla="*/ 137500 w 90"/>
                <a:gd name="T11" fmla="*/ 299533 h 121"/>
                <a:gd name="T12" fmla="*/ 20313 w 90"/>
                <a:gd name="T13" fmla="*/ 311882 h 12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0" h="121">
                  <a:moveTo>
                    <a:pt x="13" y="121"/>
                  </a:moveTo>
                  <a:cubicBezTo>
                    <a:pt x="9" y="121"/>
                    <a:pt x="4" y="96"/>
                    <a:pt x="2" y="64"/>
                  </a:cubicBezTo>
                  <a:cubicBezTo>
                    <a:pt x="0" y="32"/>
                    <a:pt x="1" y="6"/>
                    <a:pt x="5" y="5"/>
                  </a:cubicBezTo>
                  <a:cubicBezTo>
                    <a:pt x="82" y="0"/>
                    <a:pt x="82" y="0"/>
                    <a:pt x="82" y="0"/>
                  </a:cubicBezTo>
                  <a:cubicBezTo>
                    <a:pt x="78" y="0"/>
                    <a:pt x="77" y="26"/>
                    <a:pt x="79" y="58"/>
                  </a:cubicBezTo>
                  <a:cubicBezTo>
                    <a:pt x="81" y="90"/>
                    <a:pt x="86" y="116"/>
                    <a:pt x="90" y="116"/>
                  </a:cubicBezTo>
                  <a:lnTo>
                    <a:pt x="13" y="121"/>
                  </a:lnTo>
                  <a:close/>
                </a:path>
              </a:pathLst>
            </a:custGeom>
            <a:solidFill>
              <a:srgbClr val="FECD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l-PL"/>
            </a:p>
          </p:txBody>
        </p:sp>
        <p:sp>
          <p:nvSpPr>
            <p:cNvPr id="15989" name="Freeform 176"/>
            <p:cNvSpPr>
              <a:spLocks/>
            </p:cNvSpPr>
            <p:nvPr/>
          </p:nvSpPr>
          <p:spPr bwMode="auto">
            <a:xfrm>
              <a:off x="2227" y="3248"/>
              <a:ext cx="175" cy="21"/>
            </a:xfrm>
            <a:custGeom>
              <a:avLst/>
              <a:gdLst>
                <a:gd name="T0" fmla="*/ 0 w 70"/>
                <a:gd name="T1" fmla="*/ 17945 h 8"/>
                <a:gd name="T2" fmla="*/ 106958 w 70"/>
                <a:gd name="T3" fmla="*/ 9495 h 8"/>
                <a:gd name="T4" fmla="*/ 93563 w 70"/>
                <a:gd name="T5" fmla="*/ 0 h 8"/>
                <a:gd name="T6" fmla="*/ 0 w 70"/>
                <a:gd name="T7" fmla="*/ 17945 h 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0" h="8">
                  <a:moveTo>
                    <a:pt x="0" y="8"/>
                  </a:moveTo>
                  <a:cubicBezTo>
                    <a:pt x="70" y="4"/>
                    <a:pt x="70" y="4"/>
                    <a:pt x="70" y="4"/>
                  </a:cubicBezTo>
                  <a:cubicBezTo>
                    <a:pt x="70" y="4"/>
                    <a:pt x="66" y="0"/>
                    <a:pt x="61" y="0"/>
                  </a:cubicBezTo>
                  <a:cubicBezTo>
                    <a:pt x="44" y="2"/>
                    <a:pt x="0" y="8"/>
                    <a:pt x="0" y="8"/>
                  </a:cubicBezTo>
                  <a:close/>
                </a:path>
              </a:pathLst>
            </a:custGeom>
            <a:solidFill>
              <a:srgbClr val="FEAB3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l-PL"/>
            </a:p>
          </p:txBody>
        </p:sp>
        <p:sp>
          <p:nvSpPr>
            <p:cNvPr id="15990" name="Line 177"/>
            <p:cNvSpPr>
              <a:spLocks noChangeShapeType="1"/>
            </p:cNvSpPr>
            <p:nvPr/>
          </p:nvSpPr>
          <p:spPr bwMode="auto">
            <a:xfrm flipV="1">
              <a:off x="2200" y="2984"/>
              <a:ext cx="155" cy="11"/>
            </a:xfrm>
            <a:prstGeom prst="line">
              <a:avLst/>
            </a:prstGeom>
            <a:noFill/>
            <a:ln w="7938">
              <a:solidFill>
                <a:srgbClr val="333333"/>
              </a:solidFill>
              <a:miter lim="800000"/>
              <a:headEnd/>
              <a:tailEnd/>
            </a:ln>
            <a:extLst>
              <a:ext uri="{909E8E84-426E-40DD-AFC4-6F175D3DCCD1}">
                <a14:hiddenFill xmlns:a14="http://schemas.microsoft.com/office/drawing/2010/main">
                  <a:noFill/>
                </a14:hiddenFill>
              </a:ext>
            </a:extLst>
          </p:spPr>
          <p:txBody>
            <a:bodyPr/>
            <a:lstStyle/>
            <a:p>
              <a:endParaRPr lang="pl-PL"/>
            </a:p>
          </p:txBody>
        </p:sp>
        <p:sp>
          <p:nvSpPr>
            <p:cNvPr id="15991" name="Line 178"/>
            <p:cNvSpPr>
              <a:spLocks noChangeShapeType="1"/>
            </p:cNvSpPr>
            <p:nvPr/>
          </p:nvSpPr>
          <p:spPr bwMode="auto">
            <a:xfrm flipV="1">
              <a:off x="2195" y="3024"/>
              <a:ext cx="155" cy="11"/>
            </a:xfrm>
            <a:prstGeom prst="line">
              <a:avLst/>
            </a:prstGeom>
            <a:noFill/>
            <a:ln w="7938">
              <a:solidFill>
                <a:srgbClr val="333333"/>
              </a:solidFill>
              <a:miter lim="800000"/>
              <a:headEnd/>
              <a:tailEnd/>
            </a:ln>
            <a:extLst>
              <a:ext uri="{909E8E84-426E-40DD-AFC4-6F175D3DCCD1}">
                <a14:hiddenFill xmlns:a14="http://schemas.microsoft.com/office/drawing/2010/main">
                  <a:noFill/>
                </a14:hiddenFill>
              </a:ext>
            </a:extLst>
          </p:spPr>
          <p:txBody>
            <a:bodyPr/>
            <a:lstStyle/>
            <a:p>
              <a:endParaRPr lang="pl-PL"/>
            </a:p>
          </p:txBody>
        </p:sp>
        <p:sp>
          <p:nvSpPr>
            <p:cNvPr id="15992" name="Line 179"/>
            <p:cNvSpPr>
              <a:spLocks noChangeShapeType="1"/>
            </p:cNvSpPr>
            <p:nvPr/>
          </p:nvSpPr>
          <p:spPr bwMode="auto">
            <a:xfrm flipV="1">
              <a:off x="2197" y="3061"/>
              <a:ext cx="155" cy="14"/>
            </a:xfrm>
            <a:prstGeom prst="line">
              <a:avLst/>
            </a:prstGeom>
            <a:noFill/>
            <a:ln w="7938">
              <a:solidFill>
                <a:srgbClr val="333333"/>
              </a:solidFill>
              <a:miter lim="800000"/>
              <a:headEnd/>
              <a:tailEnd/>
            </a:ln>
            <a:extLst>
              <a:ext uri="{909E8E84-426E-40DD-AFC4-6F175D3DCCD1}">
                <a14:hiddenFill xmlns:a14="http://schemas.microsoft.com/office/drawing/2010/main">
                  <a:noFill/>
                </a14:hiddenFill>
              </a:ext>
            </a:extLst>
          </p:spPr>
          <p:txBody>
            <a:bodyPr/>
            <a:lstStyle/>
            <a:p>
              <a:endParaRPr lang="pl-PL"/>
            </a:p>
          </p:txBody>
        </p:sp>
        <p:sp>
          <p:nvSpPr>
            <p:cNvPr id="15993" name="Line 180"/>
            <p:cNvSpPr>
              <a:spLocks noChangeShapeType="1"/>
            </p:cNvSpPr>
            <p:nvPr/>
          </p:nvSpPr>
          <p:spPr bwMode="auto">
            <a:xfrm flipV="1">
              <a:off x="2215" y="3213"/>
              <a:ext cx="155" cy="14"/>
            </a:xfrm>
            <a:prstGeom prst="line">
              <a:avLst/>
            </a:prstGeom>
            <a:noFill/>
            <a:ln w="7938">
              <a:solidFill>
                <a:srgbClr val="333333"/>
              </a:solidFill>
              <a:miter lim="800000"/>
              <a:headEnd/>
              <a:tailEnd/>
            </a:ln>
            <a:extLst>
              <a:ext uri="{909E8E84-426E-40DD-AFC4-6F175D3DCCD1}">
                <a14:hiddenFill xmlns:a14="http://schemas.microsoft.com/office/drawing/2010/main">
                  <a:noFill/>
                </a14:hiddenFill>
              </a:ext>
            </a:extLst>
          </p:spPr>
          <p:txBody>
            <a:bodyPr/>
            <a:lstStyle/>
            <a:p>
              <a:endParaRPr lang="pl-PL"/>
            </a:p>
          </p:txBody>
        </p:sp>
        <p:sp>
          <p:nvSpPr>
            <p:cNvPr id="15994" name="Line 181"/>
            <p:cNvSpPr>
              <a:spLocks noChangeShapeType="1"/>
            </p:cNvSpPr>
            <p:nvPr/>
          </p:nvSpPr>
          <p:spPr bwMode="auto">
            <a:xfrm flipV="1">
              <a:off x="2207" y="3176"/>
              <a:ext cx="155" cy="13"/>
            </a:xfrm>
            <a:prstGeom prst="line">
              <a:avLst/>
            </a:prstGeom>
            <a:noFill/>
            <a:ln w="7938">
              <a:solidFill>
                <a:srgbClr val="333333"/>
              </a:solidFill>
              <a:miter lim="800000"/>
              <a:headEnd/>
              <a:tailEnd/>
            </a:ln>
            <a:extLst>
              <a:ext uri="{909E8E84-426E-40DD-AFC4-6F175D3DCCD1}">
                <a14:hiddenFill xmlns:a14="http://schemas.microsoft.com/office/drawing/2010/main">
                  <a:noFill/>
                </a14:hiddenFill>
              </a:ext>
            </a:extLst>
          </p:spPr>
          <p:txBody>
            <a:bodyPr/>
            <a:lstStyle/>
            <a:p>
              <a:endParaRPr lang="pl-PL"/>
            </a:p>
          </p:txBody>
        </p:sp>
        <p:sp>
          <p:nvSpPr>
            <p:cNvPr id="15995" name="Line 182"/>
            <p:cNvSpPr>
              <a:spLocks noChangeShapeType="1"/>
            </p:cNvSpPr>
            <p:nvPr/>
          </p:nvSpPr>
          <p:spPr bwMode="auto">
            <a:xfrm flipV="1">
              <a:off x="2202" y="3139"/>
              <a:ext cx="155" cy="13"/>
            </a:xfrm>
            <a:prstGeom prst="line">
              <a:avLst/>
            </a:prstGeom>
            <a:noFill/>
            <a:ln w="7938">
              <a:solidFill>
                <a:srgbClr val="333333"/>
              </a:solidFill>
              <a:miter lim="800000"/>
              <a:headEnd/>
              <a:tailEnd/>
            </a:ln>
            <a:extLst>
              <a:ext uri="{909E8E84-426E-40DD-AFC4-6F175D3DCCD1}">
                <a14:hiddenFill xmlns:a14="http://schemas.microsoft.com/office/drawing/2010/main">
                  <a:noFill/>
                </a14:hiddenFill>
              </a:ext>
            </a:extLst>
          </p:spPr>
          <p:txBody>
            <a:bodyPr/>
            <a:lstStyle/>
            <a:p>
              <a:endParaRPr lang="pl-PL"/>
            </a:p>
          </p:txBody>
        </p:sp>
        <p:sp>
          <p:nvSpPr>
            <p:cNvPr id="15996" name="Line 183"/>
            <p:cNvSpPr>
              <a:spLocks noChangeShapeType="1"/>
            </p:cNvSpPr>
            <p:nvPr/>
          </p:nvSpPr>
          <p:spPr bwMode="auto">
            <a:xfrm flipV="1">
              <a:off x="2197" y="3101"/>
              <a:ext cx="155" cy="14"/>
            </a:xfrm>
            <a:prstGeom prst="line">
              <a:avLst/>
            </a:prstGeom>
            <a:noFill/>
            <a:ln w="7938">
              <a:solidFill>
                <a:srgbClr val="333333"/>
              </a:solidFill>
              <a:miter lim="800000"/>
              <a:headEnd/>
              <a:tailEnd/>
            </a:ln>
            <a:extLst>
              <a:ext uri="{909E8E84-426E-40DD-AFC4-6F175D3DCCD1}">
                <a14:hiddenFill xmlns:a14="http://schemas.microsoft.com/office/drawing/2010/main">
                  <a:noFill/>
                </a14:hiddenFill>
              </a:ext>
            </a:extLst>
          </p:spPr>
          <p:txBody>
            <a:bodyPr/>
            <a:lstStyle/>
            <a:p>
              <a:endParaRPr lang="pl-PL"/>
            </a:p>
          </p:txBody>
        </p:sp>
        <p:sp>
          <p:nvSpPr>
            <p:cNvPr id="15997" name="Line 184"/>
            <p:cNvSpPr>
              <a:spLocks noChangeShapeType="1"/>
            </p:cNvSpPr>
            <p:nvPr/>
          </p:nvSpPr>
          <p:spPr bwMode="auto">
            <a:xfrm flipV="1">
              <a:off x="2200" y="2984"/>
              <a:ext cx="155" cy="11"/>
            </a:xfrm>
            <a:prstGeom prst="line">
              <a:avLst/>
            </a:prstGeom>
            <a:noFill/>
            <a:ln w="15875" cap="rnd">
              <a:solidFill>
                <a:srgbClr val="FF9700"/>
              </a:solidFill>
              <a:round/>
              <a:headEnd/>
              <a:tailEnd/>
            </a:ln>
            <a:extLst>
              <a:ext uri="{909E8E84-426E-40DD-AFC4-6F175D3DCCD1}">
                <a14:hiddenFill xmlns:a14="http://schemas.microsoft.com/office/drawing/2010/main">
                  <a:noFill/>
                </a14:hiddenFill>
              </a:ext>
            </a:extLst>
          </p:spPr>
          <p:txBody>
            <a:bodyPr/>
            <a:lstStyle/>
            <a:p>
              <a:endParaRPr lang="pl-PL"/>
            </a:p>
          </p:txBody>
        </p:sp>
        <p:sp>
          <p:nvSpPr>
            <p:cNvPr id="15998" name="Line 185"/>
            <p:cNvSpPr>
              <a:spLocks noChangeShapeType="1"/>
            </p:cNvSpPr>
            <p:nvPr/>
          </p:nvSpPr>
          <p:spPr bwMode="auto">
            <a:xfrm flipV="1">
              <a:off x="2195" y="3024"/>
              <a:ext cx="155" cy="11"/>
            </a:xfrm>
            <a:prstGeom prst="line">
              <a:avLst/>
            </a:prstGeom>
            <a:noFill/>
            <a:ln w="15875" cap="rnd">
              <a:solidFill>
                <a:srgbClr val="FF9700"/>
              </a:solidFill>
              <a:round/>
              <a:headEnd/>
              <a:tailEnd/>
            </a:ln>
            <a:extLst>
              <a:ext uri="{909E8E84-426E-40DD-AFC4-6F175D3DCCD1}">
                <a14:hiddenFill xmlns:a14="http://schemas.microsoft.com/office/drawing/2010/main">
                  <a:noFill/>
                </a14:hiddenFill>
              </a:ext>
            </a:extLst>
          </p:spPr>
          <p:txBody>
            <a:bodyPr/>
            <a:lstStyle/>
            <a:p>
              <a:endParaRPr lang="pl-PL"/>
            </a:p>
          </p:txBody>
        </p:sp>
        <p:sp>
          <p:nvSpPr>
            <p:cNvPr id="15999" name="Line 186"/>
            <p:cNvSpPr>
              <a:spLocks noChangeShapeType="1"/>
            </p:cNvSpPr>
            <p:nvPr/>
          </p:nvSpPr>
          <p:spPr bwMode="auto">
            <a:xfrm flipV="1">
              <a:off x="2197" y="3061"/>
              <a:ext cx="155" cy="14"/>
            </a:xfrm>
            <a:prstGeom prst="line">
              <a:avLst/>
            </a:prstGeom>
            <a:noFill/>
            <a:ln w="15875" cap="rnd">
              <a:solidFill>
                <a:srgbClr val="FF9700"/>
              </a:solidFill>
              <a:round/>
              <a:headEnd/>
              <a:tailEnd/>
            </a:ln>
            <a:extLst>
              <a:ext uri="{909E8E84-426E-40DD-AFC4-6F175D3DCCD1}">
                <a14:hiddenFill xmlns:a14="http://schemas.microsoft.com/office/drawing/2010/main">
                  <a:noFill/>
                </a14:hiddenFill>
              </a:ext>
            </a:extLst>
          </p:spPr>
          <p:txBody>
            <a:bodyPr/>
            <a:lstStyle/>
            <a:p>
              <a:endParaRPr lang="pl-PL"/>
            </a:p>
          </p:txBody>
        </p:sp>
        <p:sp>
          <p:nvSpPr>
            <p:cNvPr id="16000" name="Line 187"/>
            <p:cNvSpPr>
              <a:spLocks noChangeShapeType="1"/>
            </p:cNvSpPr>
            <p:nvPr/>
          </p:nvSpPr>
          <p:spPr bwMode="auto">
            <a:xfrm flipV="1">
              <a:off x="2215" y="3213"/>
              <a:ext cx="155" cy="14"/>
            </a:xfrm>
            <a:prstGeom prst="line">
              <a:avLst/>
            </a:prstGeom>
            <a:noFill/>
            <a:ln w="15875" cap="rnd">
              <a:solidFill>
                <a:srgbClr val="FF9700"/>
              </a:solidFill>
              <a:round/>
              <a:headEnd/>
              <a:tailEnd/>
            </a:ln>
            <a:extLst>
              <a:ext uri="{909E8E84-426E-40DD-AFC4-6F175D3DCCD1}">
                <a14:hiddenFill xmlns:a14="http://schemas.microsoft.com/office/drawing/2010/main">
                  <a:noFill/>
                </a14:hiddenFill>
              </a:ext>
            </a:extLst>
          </p:spPr>
          <p:txBody>
            <a:bodyPr/>
            <a:lstStyle/>
            <a:p>
              <a:endParaRPr lang="pl-PL"/>
            </a:p>
          </p:txBody>
        </p:sp>
        <p:sp>
          <p:nvSpPr>
            <p:cNvPr id="16001" name="Line 188"/>
            <p:cNvSpPr>
              <a:spLocks noChangeShapeType="1"/>
            </p:cNvSpPr>
            <p:nvPr/>
          </p:nvSpPr>
          <p:spPr bwMode="auto">
            <a:xfrm flipV="1">
              <a:off x="2207" y="3176"/>
              <a:ext cx="155" cy="13"/>
            </a:xfrm>
            <a:prstGeom prst="line">
              <a:avLst/>
            </a:prstGeom>
            <a:noFill/>
            <a:ln w="15875" cap="rnd">
              <a:solidFill>
                <a:srgbClr val="FF9700"/>
              </a:solidFill>
              <a:round/>
              <a:headEnd/>
              <a:tailEnd/>
            </a:ln>
            <a:extLst>
              <a:ext uri="{909E8E84-426E-40DD-AFC4-6F175D3DCCD1}">
                <a14:hiddenFill xmlns:a14="http://schemas.microsoft.com/office/drawing/2010/main">
                  <a:noFill/>
                </a14:hiddenFill>
              </a:ext>
            </a:extLst>
          </p:spPr>
          <p:txBody>
            <a:bodyPr/>
            <a:lstStyle/>
            <a:p>
              <a:endParaRPr lang="pl-PL"/>
            </a:p>
          </p:txBody>
        </p:sp>
        <p:sp>
          <p:nvSpPr>
            <p:cNvPr id="16002" name="Line 189"/>
            <p:cNvSpPr>
              <a:spLocks noChangeShapeType="1"/>
            </p:cNvSpPr>
            <p:nvPr/>
          </p:nvSpPr>
          <p:spPr bwMode="auto">
            <a:xfrm flipV="1">
              <a:off x="2202" y="3139"/>
              <a:ext cx="155" cy="13"/>
            </a:xfrm>
            <a:prstGeom prst="line">
              <a:avLst/>
            </a:prstGeom>
            <a:noFill/>
            <a:ln w="15875" cap="rnd">
              <a:solidFill>
                <a:srgbClr val="FF9700"/>
              </a:solidFill>
              <a:round/>
              <a:headEnd/>
              <a:tailEnd/>
            </a:ln>
            <a:extLst>
              <a:ext uri="{909E8E84-426E-40DD-AFC4-6F175D3DCCD1}">
                <a14:hiddenFill xmlns:a14="http://schemas.microsoft.com/office/drawing/2010/main">
                  <a:noFill/>
                </a14:hiddenFill>
              </a:ext>
            </a:extLst>
          </p:spPr>
          <p:txBody>
            <a:bodyPr/>
            <a:lstStyle/>
            <a:p>
              <a:endParaRPr lang="pl-PL"/>
            </a:p>
          </p:txBody>
        </p:sp>
        <p:sp>
          <p:nvSpPr>
            <p:cNvPr id="16003" name="Line 190"/>
            <p:cNvSpPr>
              <a:spLocks noChangeShapeType="1"/>
            </p:cNvSpPr>
            <p:nvPr/>
          </p:nvSpPr>
          <p:spPr bwMode="auto">
            <a:xfrm flipV="1">
              <a:off x="2197" y="3101"/>
              <a:ext cx="155" cy="14"/>
            </a:xfrm>
            <a:prstGeom prst="line">
              <a:avLst/>
            </a:prstGeom>
            <a:noFill/>
            <a:ln w="15875" cap="rnd">
              <a:solidFill>
                <a:srgbClr val="FF9700"/>
              </a:solidFill>
              <a:round/>
              <a:headEnd/>
              <a:tailEnd/>
            </a:ln>
            <a:extLst>
              <a:ext uri="{909E8E84-426E-40DD-AFC4-6F175D3DCCD1}">
                <a14:hiddenFill xmlns:a14="http://schemas.microsoft.com/office/drawing/2010/main">
                  <a:noFill/>
                </a14:hiddenFill>
              </a:ext>
            </a:extLst>
          </p:spPr>
          <p:txBody>
            <a:bodyPr/>
            <a:lstStyle/>
            <a:p>
              <a:endParaRPr lang="pl-PL"/>
            </a:p>
          </p:txBody>
        </p:sp>
        <p:sp>
          <p:nvSpPr>
            <p:cNvPr id="16004" name="Line 191"/>
            <p:cNvSpPr>
              <a:spLocks noChangeShapeType="1"/>
            </p:cNvSpPr>
            <p:nvPr/>
          </p:nvSpPr>
          <p:spPr bwMode="auto">
            <a:xfrm flipV="1">
              <a:off x="2200" y="2995"/>
              <a:ext cx="155" cy="13"/>
            </a:xfrm>
            <a:prstGeom prst="line">
              <a:avLst/>
            </a:prstGeom>
            <a:noFill/>
            <a:ln w="11113">
              <a:solidFill>
                <a:srgbClr val="FFFFFF"/>
              </a:solidFill>
              <a:miter lim="800000"/>
              <a:headEnd/>
              <a:tailEnd/>
            </a:ln>
            <a:extLst>
              <a:ext uri="{909E8E84-426E-40DD-AFC4-6F175D3DCCD1}">
                <a14:hiddenFill xmlns:a14="http://schemas.microsoft.com/office/drawing/2010/main">
                  <a:noFill/>
                </a14:hiddenFill>
              </a:ext>
            </a:extLst>
          </p:spPr>
          <p:txBody>
            <a:bodyPr/>
            <a:lstStyle/>
            <a:p>
              <a:endParaRPr lang="pl-PL"/>
            </a:p>
          </p:txBody>
        </p:sp>
        <p:sp>
          <p:nvSpPr>
            <p:cNvPr id="16005" name="Line 192"/>
            <p:cNvSpPr>
              <a:spLocks noChangeShapeType="1"/>
            </p:cNvSpPr>
            <p:nvPr/>
          </p:nvSpPr>
          <p:spPr bwMode="auto">
            <a:xfrm flipV="1">
              <a:off x="2195" y="3035"/>
              <a:ext cx="155" cy="13"/>
            </a:xfrm>
            <a:prstGeom prst="line">
              <a:avLst/>
            </a:prstGeom>
            <a:noFill/>
            <a:ln w="11113">
              <a:solidFill>
                <a:srgbClr val="FFFFFF"/>
              </a:solidFill>
              <a:miter lim="800000"/>
              <a:headEnd/>
              <a:tailEnd/>
            </a:ln>
            <a:extLst>
              <a:ext uri="{909E8E84-426E-40DD-AFC4-6F175D3DCCD1}">
                <a14:hiddenFill xmlns:a14="http://schemas.microsoft.com/office/drawing/2010/main">
                  <a:noFill/>
                </a14:hiddenFill>
              </a:ext>
            </a:extLst>
          </p:spPr>
          <p:txBody>
            <a:bodyPr/>
            <a:lstStyle/>
            <a:p>
              <a:endParaRPr lang="pl-PL"/>
            </a:p>
          </p:txBody>
        </p:sp>
        <p:sp>
          <p:nvSpPr>
            <p:cNvPr id="16006" name="Line 193"/>
            <p:cNvSpPr>
              <a:spLocks noChangeShapeType="1"/>
            </p:cNvSpPr>
            <p:nvPr/>
          </p:nvSpPr>
          <p:spPr bwMode="auto">
            <a:xfrm flipV="1">
              <a:off x="2197" y="3075"/>
              <a:ext cx="155" cy="10"/>
            </a:xfrm>
            <a:prstGeom prst="line">
              <a:avLst/>
            </a:prstGeom>
            <a:noFill/>
            <a:ln w="11113">
              <a:solidFill>
                <a:srgbClr val="FFFFFF"/>
              </a:solidFill>
              <a:miter lim="800000"/>
              <a:headEnd/>
              <a:tailEnd/>
            </a:ln>
            <a:extLst>
              <a:ext uri="{909E8E84-426E-40DD-AFC4-6F175D3DCCD1}">
                <a14:hiddenFill xmlns:a14="http://schemas.microsoft.com/office/drawing/2010/main">
                  <a:noFill/>
                </a14:hiddenFill>
              </a:ext>
            </a:extLst>
          </p:spPr>
          <p:txBody>
            <a:bodyPr/>
            <a:lstStyle/>
            <a:p>
              <a:endParaRPr lang="pl-PL"/>
            </a:p>
          </p:txBody>
        </p:sp>
        <p:sp>
          <p:nvSpPr>
            <p:cNvPr id="16007" name="Line 194"/>
            <p:cNvSpPr>
              <a:spLocks noChangeShapeType="1"/>
            </p:cNvSpPr>
            <p:nvPr/>
          </p:nvSpPr>
          <p:spPr bwMode="auto">
            <a:xfrm flipV="1">
              <a:off x="2215" y="3227"/>
              <a:ext cx="155" cy="10"/>
            </a:xfrm>
            <a:prstGeom prst="line">
              <a:avLst/>
            </a:prstGeom>
            <a:noFill/>
            <a:ln w="11113">
              <a:solidFill>
                <a:srgbClr val="FFFFFF"/>
              </a:solidFill>
              <a:miter lim="800000"/>
              <a:headEnd/>
              <a:tailEnd/>
            </a:ln>
            <a:extLst>
              <a:ext uri="{909E8E84-426E-40DD-AFC4-6F175D3DCCD1}">
                <a14:hiddenFill xmlns:a14="http://schemas.microsoft.com/office/drawing/2010/main">
                  <a:noFill/>
                </a14:hiddenFill>
              </a:ext>
            </a:extLst>
          </p:spPr>
          <p:txBody>
            <a:bodyPr/>
            <a:lstStyle/>
            <a:p>
              <a:endParaRPr lang="pl-PL"/>
            </a:p>
          </p:txBody>
        </p:sp>
        <p:sp>
          <p:nvSpPr>
            <p:cNvPr id="16008" name="Line 195"/>
            <p:cNvSpPr>
              <a:spLocks noChangeShapeType="1"/>
            </p:cNvSpPr>
            <p:nvPr/>
          </p:nvSpPr>
          <p:spPr bwMode="auto">
            <a:xfrm flipV="1">
              <a:off x="2207" y="3189"/>
              <a:ext cx="155" cy="11"/>
            </a:xfrm>
            <a:prstGeom prst="line">
              <a:avLst/>
            </a:prstGeom>
            <a:noFill/>
            <a:ln w="11113">
              <a:solidFill>
                <a:srgbClr val="FFFFFF"/>
              </a:solidFill>
              <a:miter lim="800000"/>
              <a:headEnd/>
              <a:tailEnd/>
            </a:ln>
            <a:extLst>
              <a:ext uri="{909E8E84-426E-40DD-AFC4-6F175D3DCCD1}">
                <a14:hiddenFill xmlns:a14="http://schemas.microsoft.com/office/drawing/2010/main">
                  <a:noFill/>
                </a14:hiddenFill>
              </a:ext>
            </a:extLst>
          </p:spPr>
          <p:txBody>
            <a:bodyPr/>
            <a:lstStyle/>
            <a:p>
              <a:endParaRPr lang="pl-PL"/>
            </a:p>
          </p:txBody>
        </p:sp>
        <p:sp>
          <p:nvSpPr>
            <p:cNvPr id="16009" name="Line 196"/>
            <p:cNvSpPr>
              <a:spLocks noChangeShapeType="1"/>
            </p:cNvSpPr>
            <p:nvPr/>
          </p:nvSpPr>
          <p:spPr bwMode="auto">
            <a:xfrm flipV="1">
              <a:off x="2202" y="3152"/>
              <a:ext cx="155" cy="11"/>
            </a:xfrm>
            <a:prstGeom prst="line">
              <a:avLst/>
            </a:prstGeom>
            <a:noFill/>
            <a:ln w="11113">
              <a:solidFill>
                <a:srgbClr val="FFFFFF"/>
              </a:solidFill>
              <a:miter lim="800000"/>
              <a:headEnd/>
              <a:tailEnd/>
            </a:ln>
            <a:extLst>
              <a:ext uri="{909E8E84-426E-40DD-AFC4-6F175D3DCCD1}">
                <a14:hiddenFill xmlns:a14="http://schemas.microsoft.com/office/drawing/2010/main">
                  <a:noFill/>
                </a14:hiddenFill>
              </a:ext>
            </a:extLst>
          </p:spPr>
          <p:txBody>
            <a:bodyPr/>
            <a:lstStyle/>
            <a:p>
              <a:endParaRPr lang="pl-PL"/>
            </a:p>
          </p:txBody>
        </p:sp>
        <p:sp>
          <p:nvSpPr>
            <p:cNvPr id="16010" name="Line 197"/>
            <p:cNvSpPr>
              <a:spLocks noChangeShapeType="1"/>
            </p:cNvSpPr>
            <p:nvPr/>
          </p:nvSpPr>
          <p:spPr bwMode="auto">
            <a:xfrm flipV="1">
              <a:off x="2197" y="3115"/>
              <a:ext cx="155" cy="10"/>
            </a:xfrm>
            <a:prstGeom prst="line">
              <a:avLst/>
            </a:prstGeom>
            <a:noFill/>
            <a:ln w="11113">
              <a:solidFill>
                <a:srgbClr val="FFFFFF"/>
              </a:solidFill>
              <a:miter lim="800000"/>
              <a:headEnd/>
              <a:tailEnd/>
            </a:ln>
            <a:extLst>
              <a:ext uri="{909E8E84-426E-40DD-AFC4-6F175D3DCCD1}">
                <a14:hiddenFill xmlns:a14="http://schemas.microsoft.com/office/drawing/2010/main">
                  <a:noFill/>
                </a14:hiddenFill>
              </a:ext>
            </a:extLst>
          </p:spPr>
          <p:txBody>
            <a:bodyPr/>
            <a:lstStyle/>
            <a:p>
              <a:endParaRPr lang="pl-PL"/>
            </a:p>
          </p:txBody>
        </p:sp>
        <p:sp>
          <p:nvSpPr>
            <p:cNvPr id="16011" name="Freeform 198"/>
            <p:cNvSpPr>
              <a:spLocks/>
            </p:cNvSpPr>
            <p:nvPr/>
          </p:nvSpPr>
          <p:spPr bwMode="auto">
            <a:xfrm>
              <a:off x="2370" y="2949"/>
              <a:ext cx="45" cy="310"/>
            </a:xfrm>
            <a:custGeom>
              <a:avLst/>
              <a:gdLst>
                <a:gd name="T0" fmla="*/ 3250 w 18"/>
                <a:gd name="T1" fmla="*/ 150778 h 116"/>
                <a:gd name="T2" fmla="*/ 20313 w 18"/>
                <a:gd name="T3" fmla="*/ 301654 h 116"/>
                <a:gd name="T4" fmla="*/ 23250 w 18"/>
                <a:gd name="T5" fmla="*/ 147913 h 116"/>
                <a:gd name="T6" fmla="*/ 8125 w 18"/>
                <a:gd name="T7" fmla="*/ 0 h 116"/>
                <a:gd name="T8" fmla="*/ 3250 w 18"/>
                <a:gd name="T9" fmla="*/ 150778 h 11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 h="116">
                  <a:moveTo>
                    <a:pt x="2" y="58"/>
                  </a:moveTo>
                  <a:cubicBezTo>
                    <a:pt x="4" y="90"/>
                    <a:pt x="9" y="116"/>
                    <a:pt x="13" y="116"/>
                  </a:cubicBezTo>
                  <a:cubicBezTo>
                    <a:pt x="16" y="115"/>
                    <a:pt x="18" y="89"/>
                    <a:pt x="15" y="57"/>
                  </a:cubicBezTo>
                  <a:cubicBezTo>
                    <a:pt x="13" y="25"/>
                    <a:pt x="8" y="0"/>
                    <a:pt x="5" y="0"/>
                  </a:cubicBezTo>
                  <a:cubicBezTo>
                    <a:pt x="1" y="0"/>
                    <a:pt x="0" y="26"/>
                    <a:pt x="2" y="58"/>
                  </a:cubicBezTo>
                  <a:close/>
                </a:path>
              </a:pathLst>
            </a:custGeom>
            <a:noFill/>
            <a:ln w="7938" cap="flat">
              <a:solidFill>
                <a:srgbClr val="333333"/>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pl-PL"/>
            </a:p>
          </p:txBody>
        </p:sp>
        <p:sp>
          <p:nvSpPr>
            <p:cNvPr id="16012" name="Freeform 199"/>
            <p:cNvSpPr>
              <a:spLocks/>
            </p:cNvSpPr>
            <p:nvPr/>
          </p:nvSpPr>
          <p:spPr bwMode="auto">
            <a:xfrm>
              <a:off x="2135" y="3016"/>
              <a:ext cx="42" cy="211"/>
            </a:xfrm>
            <a:custGeom>
              <a:avLst/>
              <a:gdLst>
                <a:gd name="T0" fmla="*/ 8388 w 17"/>
                <a:gd name="T1" fmla="*/ 204670 h 79"/>
                <a:gd name="T2" fmla="*/ 1117 w 17"/>
                <a:gd name="T3" fmla="*/ 103857 h 79"/>
                <a:gd name="T4" fmla="*/ 3876 w 17"/>
                <a:gd name="T5" fmla="*/ 2861 h 79"/>
                <a:gd name="T6" fmla="*/ 23658 w 17"/>
                <a:gd name="T7" fmla="*/ 0 h 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7" h="79">
                  <a:moveTo>
                    <a:pt x="6" y="79"/>
                  </a:moveTo>
                  <a:cubicBezTo>
                    <a:pt x="4" y="79"/>
                    <a:pt x="3" y="63"/>
                    <a:pt x="1" y="40"/>
                  </a:cubicBezTo>
                  <a:cubicBezTo>
                    <a:pt x="0" y="18"/>
                    <a:pt x="0" y="2"/>
                    <a:pt x="3" y="1"/>
                  </a:cubicBezTo>
                  <a:cubicBezTo>
                    <a:pt x="17" y="0"/>
                    <a:pt x="17" y="0"/>
                    <a:pt x="17" y="0"/>
                  </a:cubicBezTo>
                </a:path>
              </a:pathLst>
            </a:custGeom>
            <a:noFill/>
            <a:ln w="7938"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pl-PL"/>
            </a:p>
          </p:txBody>
        </p:sp>
        <p:sp>
          <p:nvSpPr>
            <p:cNvPr id="16013" name="Freeform 200"/>
            <p:cNvSpPr>
              <a:spLocks/>
            </p:cNvSpPr>
            <p:nvPr/>
          </p:nvSpPr>
          <p:spPr bwMode="auto">
            <a:xfrm>
              <a:off x="2130" y="3013"/>
              <a:ext cx="65" cy="216"/>
            </a:xfrm>
            <a:custGeom>
              <a:avLst/>
              <a:gdLst>
                <a:gd name="T0" fmla="*/ 32550 w 26"/>
                <a:gd name="T1" fmla="*/ 102493 h 81"/>
                <a:gd name="T2" fmla="*/ 30595 w 26"/>
                <a:gd name="T3" fmla="*/ 0 h 81"/>
                <a:gd name="T4" fmla="*/ 4895 w 26"/>
                <a:gd name="T5" fmla="*/ 2824 h 81"/>
                <a:gd name="T6" fmla="*/ 1958 w 26"/>
                <a:gd name="T7" fmla="*/ 104619 h 81"/>
                <a:gd name="T8" fmla="*/ 14188 w 26"/>
                <a:gd name="T9" fmla="*/ 207133 h 81"/>
                <a:gd name="T10" fmla="*/ 39845 w 26"/>
                <a:gd name="T11" fmla="*/ 204288 h 81"/>
                <a:gd name="T12" fmla="*/ 32550 w 26"/>
                <a:gd name="T13" fmla="*/ 102493 h 8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6" h="81">
                  <a:moveTo>
                    <a:pt x="21" y="40"/>
                  </a:moveTo>
                  <a:cubicBezTo>
                    <a:pt x="20" y="24"/>
                    <a:pt x="20" y="10"/>
                    <a:pt x="20" y="0"/>
                  </a:cubicBezTo>
                  <a:cubicBezTo>
                    <a:pt x="3" y="1"/>
                    <a:pt x="3" y="1"/>
                    <a:pt x="3" y="1"/>
                  </a:cubicBezTo>
                  <a:cubicBezTo>
                    <a:pt x="1" y="1"/>
                    <a:pt x="0" y="19"/>
                    <a:pt x="1" y="41"/>
                  </a:cubicBezTo>
                  <a:cubicBezTo>
                    <a:pt x="3" y="63"/>
                    <a:pt x="6" y="81"/>
                    <a:pt x="9" y="81"/>
                  </a:cubicBezTo>
                  <a:cubicBezTo>
                    <a:pt x="26" y="80"/>
                    <a:pt x="26" y="80"/>
                    <a:pt x="26" y="80"/>
                  </a:cubicBezTo>
                  <a:cubicBezTo>
                    <a:pt x="24" y="69"/>
                    <a:pt x="22" y="55"/>
                    <a:pt x="21" y="40"/>
                  </a:cubicBezTo>
                  <a:close/>
                </a:path>
              </a:pathLst>
            </a:custGeom>
            <a:noFill/>
            <a:ln w="7938" cap="flat">
              <a:solidFill>
                <a:srgbClr val="333333"/>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pl-PL"/>
            </a:p>
          </p:txBody>
        </p:sp>
        <p:sp>
          <p:nvSpPr>
            <p:cNvPr id="16014" name="Line 201"/>
            <p:cNvSpPr>
              <a:spLocks noChangeShapeType="1"/>
            </p:cNvSpPr>
            <p:nvPr/>
          </p:nvSpPr>
          <p:spPr bwMode="auto">
            <a:xfrm flipV="1">
              <a:off x="2200" y="2992"/>
              <a:ext cx="157" cy="11"/>
            </a:xfrm>
            <a:prstGeom prst="line">
              <a:avLst/>
            </a:prstGeom>
            <a:noFill/>
            <a:ln w="7938" cap="rnd">
              <a:solidFill>
                <a:srgbClr val="474747"/>
              </a:solidFill>
              <a:miter lim="800000"/>
              <a:headEnd/>
              <a:tailEnd/>
            </a:ln>
            <a:extLst>
              <a:ext uri="{909E8E84-426E-40DD-AFC4-6F175D3DCCD1}">
                <a14:hiddenFill xmlns:a14="http://schemas.microsoft.com/office/drawing/2010/main">
                  <a:noFill/>
                </a14:hiddenFill>
              </a:ext>
            </a:extLst>
          </p:spPr>
          <p:txBody>
            <a:bodyPr/>
            <a:lstStyle/>
            <a:p>
              <a:endParaRPr lang="pl-PL"/>
            </a:p>
          </p:txBody>
        </p:sp>
        <p:sp>
          <p:nvSpPr>
            <p:cNvPr id="16015" name="Line 202"/>
            <p:cNvSpPr>
              <a:spLocks noChangeShapeType="1"/>
            </p:cNvSpPr>
            <p:nvPr/>
          </p:nvSpPr>
          <p:spPr bwMode="auto">
            <a:xfrm flipV="1">
              <a:off x="2197" y="3029"/>
              <a:ext cx="155" cy="14"/>
            </a:xfrm>
            <a:prstGeom prst="line">
              <a:avLst/>
            </a:prstGeom>
            <a:noFill/>
            <a:ln w="7938" cap="rnd">
              <a:solidFill>
                <a:srgbClr val="474747"/>
              </a:solidFill>
              <a:miter lim="800000"/>
              <a:headEnd/>
              <a:tailEnd/>
            </a:ln>
            <a:extLst>
              <a:ext uri="{909E8E84-426E-40DD-AFC4-6F175D3DCCD1}">
                <a14:hiddenFill xmlns:a14="http://schemas.microsoft.com/office/drawing/2010/main">
                  <a:noFill/>
                </a14:hiddenFill>
              </a:ext>
            </a:extLst>
          </p:spPr>
          <p:txBody>
            <a:bodyPr/>
            <a:lstStyle/>
            <a:p>
              <a:endParaRPr lang="pl-PL"/>
            </a:p>
          </p:txBody>
        </p:sp>
        <p:sp>
          <p:nvSpPr>
            <p:cNvPr id="16016" name="Line 203"/>
            <p:cNvSpPr>
              <a:spLocks noChangeShapeType="1"/>
            </p:cNvSpPr>
            <p:nvPr/>
          </p:nvSpPr>
          <p:spPr bwMode="auto">
            <a:xfrm flipV="1">
              <a:off x="2197" y="3069"/>
              <a:ext cx="158" cy="14"/>
            </a:xfrm>
            <a:prstGeom prst="line">
              <a:avLst/>
            </a:prstGeom>
            <a:noFill/>
            <a:ln w="7938" cap="rnd">
              <a:solidFill>
                <a:srgbClr val="474747"/>
              </a:solidFill>
              <a:miter lim="800000"/>
              <a:headEnd/>
              <a:tailEnd/>
            </a:ln>
            <a:extLst>
              <a:ext uri="{909E8E84-426E-40DD-AFC4-6F175D3DCCD1}">
                <a14:hiddenFill xmlns:a14="http://schemas.microsoft.com/office/drawing/2010/main">
                  <a:noFill/>
                </a14:hiddenFill>
              </a:ext>
            </a:extLst>
          </p:spPr>
          <p:txBody>
            <a:bodyPr/>
            <a:lstStyle/>
            <a:p>
              <a:endParaRPr lang="pl-PL"/>
            </a:p>
          </p:txBody>
        </p:sp>
        <p:sp>
          <p:nvSpPr>
            <p:cNvPr id="16017" name="Line 204"/>
            <p:cNvSpPr>
              <a:spLocks noChangeShapeType="1"/>
            </p:cNvSpPr>
            <p:nvPr/>
          </p:nvSpPr>
          <p:spPr bwMode="auto">
            <a:xfrm flipV="1">
              <a:off x="2215" y="3221"/>
              <a:ext cx="157" cy="14"/>
            </a:xfrm>
            <a:prstGeom prst="line">
              <a:avLst/>
            </a:prstGeom>
            <a:noFill/>
            <a:ln w="7938" cap="rnd">
              <a:solidFill>
                <a:srgbClr val="474747"/>
              </a:solidFill>
              <a:miter lim="800000"/>
              <a:headEnd/>
              <a:tailEnd/>
            </a:ln>
            <a:extLst>
              <a:ext uri="{909E8E84-426E-40DD-AFC4-6F175D3DCCD1}">
                <a14:hiddenFill xmlns:a14="http://schemas.microsoft.com/office/drawing/2010/main">
                  <a:noFill/>
                </a14:hiddenFill>
              </a:ext>
            </a:extLst>
          </p:spPr>
          <p:txBody>
            <a:bodyPr/>
            <a:lstStyle/>
            <a:p>
              <a:endParaRPr lang="pl-PL"/>
            </a:p>
          </p:txBody>
        </p:sp>
        <p:sp>
          <p:nvSpPr>
            <p:cNvPr id="16018" name="Line 205"/>
            <p:cNvSpPr>
              <a:spLocks noChangeShapeType="1"/>
            </p:cNvSpPr>
            <p:nvPr/>
          </p:nvSpPr>
          <p:spPr bwMode="auto">
            <a:xfrm flipV="1">
              <a:off x="2207" y="3184"/>
              <a:ext cx="158" cy="13"/>
            </a:xfrm>
            <a:prstGeom prst="line">
              <a:avLst/>
            </a:prstGeom>
            <a:noFill/>
            <a:ln w="7938" cap="rnd">
              <a:solidFill>
                <a:srgbClr val="474747"/>
              </a:solidFill>
              <a:miter lim="800000"/>
              <a:headEnd/>
              <a:tailEnd/>
            </a:ln>
            <a:extLst>
              <a:ext uri="{909E8E84-426E-40DD-AFC4-6F175D3DCCD1}">
                <a14:hiddenFill xmlns:a14="http://schemas.microsoft.com/office/drawing/2010/main">
                  <a:noFill/>
                </a14:hiddenFill>
              </a:ext>
            </a:extLst>
          </p:spPr>
          <p:txBody>
            <a:bodyPr/>
            <a:lstStyle/>
            <a:p>
              <a:endParaRPr lang="pl-PL"/>
            </a:p>
          </p:txBody>
        </p:sp>
        <p:sp>
          <p:nvSpPr>
            <p:cNvPr id="16019" name="Line 206"/>
            <p:cNvSpPr>
              <a:spLocks noChangeShapeType="1"/>
            </p:cNvSpPr>
            <p:nvPr/>
          </p:nvSpPr>
          <p:spPr bwMode="auto">
            <a:xfrm flipV="1">
              <a:off x="2202" y="3147"/>
              <a:ext cx="158" cy="13"/>
            </a:xfrm>
            <a:prstGeom prst="line">
              <a:avLst/>
            </a:prstGeom>
            <a:noFill/>
            <a:ln w="7938" cap="rnd">
              <a:solidFill>
                <a:srgbClr val="474747"/>
              </a:solidFill>
              <a:miter lim="800000"/>
              <a:headEnd/>
              <a:tailEnd/>
            </a:ln>
            <a:extLst>
              <a:ext uri="{909E8E84-426E-40DD-AFC4-6F175D3DCCD1}">
                <a14:hiddenFill xmlns:a14="http://schemas.microsoft.com/office/drawing/2010/main">
                  <a:noFill/>
                </a14:hiddenFill>
              </a:ext>
            </a:extLst>
          </p:spPr>
          <p:txBody>
            <a:bodyPr/>
            <a:lstStyle/>
            <a:p>
              <a:endParaRPr lang="pl-PL"/>
            </a:p>
          </p:txBody>
        </p:sp>
        <p:sp>
          <p:nvSpPr>
            <p:cNvPr id="16020" name="Line 207"/>
            <p:cNvSpPr>
              <a:spLocks noChangeShapeType="1"/>
            </p:cNvSpPr>
            <p:nvPr/>
          </p:nvSpPr>
          <p:spPr bwMode="auto">
            <a:xfrm flipV="1">
              <a:off x="2197" y="3109"/>
              <a:ext cx="158" cy="11"/>
            </a:xfrm>
            <a:prstGeom prst="line">
              <a:avLst/>
            </a:prstGeom>
            <a:noFill/>
            <a:ln w="7938" cap="rnd">
              <a:solidFill>
                <a:srgbClr val="474747"/>
              </a:solidFill>
              <a:miter lim="800000"/>
              <a:headEnd/>
              <a:tailEnd/>
            </a:ln>
            <a:extLst>
              <a:ext uri="{909E8E84-426E-40DD-AFC4-6F175D3DCCD1}">
                <a14:hiddenFill xmlns:a14="http://schemas.microsoft.com/office/drawing/2010/main">
                  <a:noFill/>
                </a14:hiddenFill>
              </a:ext>
            </a:extLst>
          </p:spPr>
          <p:txBody>
            <a:bodyPr/>
            <a:lstStyle/>
            <a:p>
              <a:endParaRPr lang="pl-PL"/>
            </a:p>
          </p:txBody>
        </p:sp>
        <p:sp>
          <p:nvSpPr>
            <p:cNvPr id="16021" name="Freeform 208"/>
            <p:cNvSpPr>
              <a:spLocks/>
            </p:cNvSpPr>
            <p:nvPr/>
          </p:nvSpPr>
          <p:spPr bwMode="auto">
            <a:xfrm>
              <a:off x="2177" y="2963"/>
              <a:ext cx="48" cy="309"/>
            </a:xfrm>
            <a:custGeom>
              <a:avLst/>
              <a:gdLst>
                <a:gd name="T0" fmla="*/ 19753 w 19"/>
                <a:gd name="T1" fmla="*/ 0 h 116"/>
                <a:gd name="T2" fmla="*/ 13288 w 19"/>
                <a:gd name="T3" fmla="*/ 0 h 116"/>
                <a:gd name="T4" fmla="*/ 8559 w 19"/>
                <a:gd name="T5" fmla="*/ 0 h 116"/>
                <a:gd name="T6" fmla="*/ 3388 w 19"/>
                <a:gd name="T7" fmla="*/ 149290 h 116"/>
                <a:gd name="T8" fmla="*/ 21623 w 19"/>
                <a:gd name="T9" fmla="*/ 294000 h 116"/>
                <a:gd name="T10" fmla="*/ 31491 w 19"/>
                <a:gd name="T11" fmla="*/ 291182 h 116"/>
                <a:gd name="T12" fmla="*/ 15107 w 19"/>
                <a:gd name="T13" fmla="*/ 147529 h 116"/>
                <a:gd name="T14" fmla="*/ 19753 w 19"/>
                <a:gd name="T15" fmla="*/ 0 h 11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 h="116">
                  <a:moveTo>
                    <a:pt x="12" y="0"/>
                  </a:moveTo>
                  <a:cubicBezTo>
                    <a:pt x="8" y="0"/>
                    <a:pt x="8" y="0"/>
                    <a:pt x="8" y="0"/>
                  </a:cubicBezTo>
                  <a:cubicBezTo>
                    <a:pt x="5" y="0"/>
                    <a:pt x="5" y="0"/>
                    <a:pt x="5" y="0"/>
                  </a:cubicBezTo>
                  <a:cubicBezTo>
                    <a:pt x="1" y="1"/>
                    <a:pt x="0" y="27"/>
                    <a:pt x="2" y="59"/>
                  </a:cubicBezTo>
                  <a:cubicBezTo>
                    <a:pt x="4" y="91"/>
                    <a:pt x="9" y="116"/>
                    <a:pt x="13" y="116"/>
                  </a:cubicBezTo>
                  <a:cubicBezTo>
                    <a:pt x="19" y="115"/>
                    <a:pt x="19" y="115"/>
                    <a:pt x="19" y="115"/>
                  </a:cubicBezTo>
                  <a:cubicBezTo>
                    <a:pt x="15" y="112"/>
                    <a:pt x="11" y="88"/>
                    <a:pt x="9" y="58"/>
                  </a:cubicBezTo>
                  <a:cubicBezTo>
                    <a:pt x="7" y="27"/>
                    <a:pt x="8" y="0"/>
                    <a:pt x="12" y="0"/>
                  </a:cubicBezTo>
                  <a:close/>
                </a:path>
              </a:pathLst>
            </a:custGeom>
            <a:solidFill>
              <a:srgbClr val="FEE5B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l-PL"/>
            </a:p>
          </p:txBody>
        </p:sp>
        <p:sp>
          <p:nvSpPr>
            <p:cNvPr id="16022" name="Freeform 209"/>
            <p:cNvSpPr>
              <a:spLocks/>
            </p:cNvSpPr>
            <p:nvPr/>
          </p:nvSpPr>
          <p:spPr bwMode="auto">
            <a:xfrm>
              <a:off x="2202" y="3187"/>
              <a:ext cx="123" cy="85"/>
            </a:xfrm>
            <a:custGeom>
              <a:avLst/>
              <a:gdLst>
                <a:gd name="T0" fmla="*/ 1991 w 49"/>
                <a:gd name="T1" fmla="*/ 0 h 32"/>
                <a:gd name="T2" fmla="*/ 11278 w 49"/>
                <a:gd name="T3" fmla="*/ 67057 h 32"/>
                <a:gd name="T4" fmla="*/ 77347 w 49"/>
                <a:gd name="T5" fmla="*/ 64263 h 32"/>
                <a:gd name="T6" fmla="*/ 72269 w 49"/>
                <a:gd name="T7" fmla="*/ 72080 h 32"/>
                <a:gd name="T8" fmla="*/ 11278 w 49"/>
                <a:gd name="T9" fmla="*/ 79355 h 32"/>
                <a:gd name="T10" fmla="*/ 1991 w 49"/>
                <a:gd name="T11" fmla="*/ 0 h 3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9" h="32">
                  <a:moveTo>
                    <a:pt x="1" y="0"/>
                  </a:moveTo>
                  <a:cubicBezTo>
                    <a:pt x="2" y="7"/>
                    <a:pt x="5" y="24"/>
                    <a:pt x="7" y="27"/>
                  </a:cubicBezTo>
                  <a:cubicBezTo>
                    <a:pt x="10" y="31"/>
                    <a:pt x="49" y="26"/>
                    <a:pt x="49" y="26"/>
                  </a:cubicBezTo>
                  <a:cubicBezTo>
                    <a:pt x="46" y="29"/>
                    <a:pt x="46" y="29"/>
                    <a:pt x="46" y="29"/>
                  </a:cubicBezTo>
                  <a:cubicBezTo>
                    <a:pt x="7" y="32"/>
                    <a:pt x="7" y="32"/>
                    <a:pt x="7" y="32"/>
                  </a:cubicBezTo>
                  <a:cubicBezTo>
                    <a:pt x="7" y="32"/>
                    <a:pt x="0" y="19"/>
                    <a:pt x="1" y="0"/>
                  </a:cubicBezTo>
                  <a:close/>
                </a:path>
              </a:pathLst>
            </a:custGeom>
            <a:solidFill>
              <a:srgbClr val="FEAB3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l-PL"/>
            </a:p>
          </p:txBody>
        </p:sp>
        <p:sp>
          <p:nvSpPr>
            <p:cNvPr id="16023" name="Freeform 210"/>
            <p:cNvSpPr>
              <a:spLocks/>
            </p:cNvSpPr>
            <p:nvPr/>
          </p:nvSpPr>
          <p:spPr bwMode="auto">
            <a:xfrm>
              <a:off x="2350" y="2949"/>
              <a:ext cx="47" cy="310"/>
            </a:xfrm>
            <a:custGeom>
              <a:avLst/>
              <a:gdLst>
                <a:gd name="T0" fmla="*/ 16969 w 19"/>
                <a:gd name="T1" fmla="*/ 0 h 116"/>
                <a:gd name="T2" fmla="*/ 12398 w 19"/>
                <a:gd name="T3" fmla="*/ 0 h 116"/>
                <a:gd name="T4" fmla="*/ 6860 w 19"/>
                <a:gd name="T5" fmla="*/ 0 h 116"/>
                <a:gd name="T6" fmla="*/ 2773 w 19"/>
                <a:gd name="T7" fmla="*/ 150778 h 116"/>
                <a:gd name="T8" fmla="*/ 18046 w 19"/>
                <a:gd name="T9" fmla="*/ 301654 h 116"/>
                <a:gd name="T10" fmla="*/ 26582 w 19"/>
                <a:gd name="T11" fmla="*/ 298634 h 116"/>
                <a:gd name="T12" fmla="*/ 14154 w 19"/>
                <a:gd name="T13" fmla="*/ 150778 h 116"/>
                <a:gd name="T14" fmla="*/ 16969 w 19"/>
                <a:gd name="T15" fmla="*/ 0 h 11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 h="116">
                  <a:moveTo>
                    <a:pt x="12" y="0"/>
                  </a:moveTo>
                  <a:cubicBezTo>
                    <a:pt x="9" y="0"/>
                    <a:pt x="9" y="0"/>
                    <a:pt x="9" y="0"/>
                  </a:cubicBezTo>
                  <a:cubicBezTo>
                    <a:pt x="5" y="0"/>
                    <a:pt x="5" y="0"/>
                    <a:pt x="5" y="0"/>
                  </a:cubicBezTo>
                  <a:cubicBezTo>
                    <a:pt x="1" y="0"/>
                    <a:pt x="0" y="27"/>
                    <a:pt x="2" y="58"/>
                  </a:cubicBezTo>
                  <a:cubicBezTo>
                    <a:pt x="5" y="90"/>
                    <a:pt x="9" y="116"/>
                    <a:pt x="13" y="116"/>
                  </a:cubicBezTo>
                  <a:cubicBezTo>
                    <a:pt x="19" y="115"/>
                    <a:pt x="19" y="115"/>
                    <a:pt x="19" y="115"/>
                  </a:cubicBezTo>
                  <a:cubicBezTo>
                    <a:pt x="16" y="112"/>
                    <a:pt x="12" y="88"/>
                    <a:pt x="10" y="58"/>
                  </a:cubicBezTo>
                  <a:cubicBezTo>
                    <a:pt x="7" y="26"/>
                    <a:pt x="8" y="0"/>
                    <a:pt x="12" y="0"/>
                  </a:cubicBezTo>
                  <a:close/>
                </a:path>
              </a:pathLst>
            </a:custGeom>
            <a:solidFill>
              <a:srgbClr val="FEE5B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l-PL"/>
            </a:p>
          </p:txBody>
        </p:sp>
        <p:sp>
          <p:nvSpPr>
            <p:cNvPr id="16024" name="Freeform 211"/>
            <p:cNvSpPr>
              <a:spLocks/>
            </p:cNvSpPr>
            <p:nvPr/>
          </p:nvSpPr>
          <p:spPr bwMode="auto">
            <a:xfrm>
              <a:off x="2355" y="3104"/>
              <a:ext cx="60" cy="155"/>
            </a:xfrm>
            <a:custGeom>
              <a:avLst/>
              <a:gdLst>
                <a:gd name="T0" fmla="*/ 17113 w 24"/>
                <a:gd name="T1" fmla="*/ 150778 h 58"/>
                <a:gd name="T2" fmla="*/ 0 w 24"/>
                <a:gd name="T3" fmla="*/ 0 h 58"/>
                <a:gd name="T4" fmla="*/ 24425 w 24"/>
                <a:gd name="T5" fmla="*/ 140264 h 58"/>
                <a:gd name="T6" fmla="*/ 24425 w 24"/>
                <a:gd name="T7" fmla="*/ 140264 h 58"/>
                <a:gd name="T8" fmla="*/ 27658 w 24"/>
                <a:gd name="T9" fmla="*/ 147913 h 5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58">
                  <a:moveTo>
                    <a:pt x="11" y="58"/>
                  </a:moveTo>
                  <a:cubicBezTo>
                    <a:pt x="7" y="58"/>
                    <a:pt x="3" y="32"/>
                    <a:pt x="0" y="0"/>
                  </a:cubicBezTo>
                  <a:cubicBezTo>
                    <a:pt x="1" y="10"/>
                    <a:pt x="8" y="51"/>
                    <a:pt x="16" y="54"/>
                  </a:cubicBezTo>
                  <a:cubicBezTo>
                    <a:pt x="24" y="57"/>
                    <a:pt x="16" y="54"/>
                    <a:pt x="16" y="54"/>
                  </a:cubicBezTo>
                  <a:cubicBezTo>
                    <a:pt x="18" y="57"/>
                    <a:pt x="18" y="57"/>
                    <a:pt x="18" y="57"/>
                  </a:cubicBezTo>
                </a:path>
              </a:pathLst>
            </a:custGeom>
            <a:solidFill>
              <a:srgbClr val="FEAB3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l-PL"/>
            </a:p>
          </p:txBody>
        </p:sp>
        <p:sp>
          <p:nvSpPr>
            <p:cNvPr id="16025" name="Freeform 212"/>
            <p:cNvSpPr>
              <a:spLocks/>
            </p:cNvSpPr>
            <p:nvPr/>
          </p:nvSpPr>
          <p:spPr bwMode="auto">
            <a:xfrm>
              <a:off x="2190" y="2957"/>
              <a:ext cx="170" cy="27"/>
            </a:xfrm>
            <a:custGeom>
              <a:avLst/>
              <a:gdLst>
                <a:gd name="T0" fmla="*/ 0 w 170"/>
                <a:gd name="T1" fmla="*/ 16 h 27"/>
                <a:gd name="T2" fmla="*/ 170 w 170"/>
                <a:gd name="T3" fmla="*/ 0 h 27"/>
                <a:gd name="T4" fmla="*/ 0 w 170"/>
                <a:gd name="T5" fmla="*/ 27 h 27"/>
                <a:gd name="T6" fmla="*/ 0 w 170"/>
                <a:gd name="T7" fmla="*/ 16 h 2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70" h="27">
                  <a:moveTo>
                    <a:pt x="0" y="16"/>
                  </a:moveTo>
                  <a:lnTo>
                    <a:pt x="170" y="0"/>
                  </a:lnTo>
                  <a:lnTo>
                    <a:pt x="0" y="27"/>
                  </a:lnTo>
                  <a:lnTo>
                    <a:pt x="0" y="16"/>
                  </a:lnTo>
                  <a:close/>
                </a:path>
              </a:pathLst>
            </a:custGeom>
            <a:solidFill>
              <a:srgbClr val="FEE5B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l-PL"/>
            </a:p>
          </p:txBody>
        </p:sp>
        <p:sp>
          <p:nvSpPr>
            <p:cNvPr id="16026" name="Freeform 213"/>
            <p:cNvSpPr>
              <a:spLocks/>
            </p:cNvSpPr>
            <p:nvPr/>
          </p:nvSpPr>
          <p:spPr bwMode="auto">
            <a:xfrm>
              <a:off x="2190" y="2957"/>
              <a:ext cx="170" cy="27"/>
            </a:xfrm>
            <a:custGeom>
              <a:avLst/>
              <a:gdLst>
                <a:gd name="T0" fmla="*/ 0 w 170"/>
                <a:gd name="T1" fmla="*/ 16 h 27"/>
                <a:gd name="T2" fmla="*/ 170 w 170"/>
                <a:gd name="T3" fmla="*/ 0 h 27"/>
                <a:gd name="T4" fmla="*/ 0 w 170"/>
                <a:gd name="T5" fmla="*/ 27 h 27"/>
                <a:gd name="T6" fmla="*/ 0 60000 65536"/>
                <a:gd name="T7" fmla="*/ 0 60000 65536"/>
                <a:gd name="T8" fmla="*/ 0 60000 65536"/>
              </a:gdLst>
              <a:ahLst/>
              <a:cxnLst>
                <a:cxn ang="T6">
                  <a:pos x="T0" y="T1"/>
                </a:cxn>
                <a:cxn ang="T7">
                  <a:pos x="T2" y="T3"/>
                </a:cxn>
                <a:cxn ang="T8">
                  <a:pos x="T4" y="T5"/>
                </a:cxn>
              </a:cxnLst>
              <a:rect l="0" t="0" r="r" b="b"/>
              <a:pathLst>
                <a:path w="170" h="27">
                  <a:moveTo>
                    <a:pt x="0" y="16"/>
                  </a:moveTo>
                  <a:lnTo>
                    <a:pt x="170" y="0"/>
                  </a:lnTo>
                  <a:lnTo>
                    <a:pt x="0" y="2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pl-PL"/>
            </a:p>
          </p:txBody>
        </p:sp>
        <p:sp>
          <p:nvSpPr>
            <p:cNvPr id="16027" name="Freeform 214"/>
            <p:cNvSpPr>
              <a:spLocks/>
            </p:cNvSpPr>
            <p:nvPr/>
          </p:nvSpPr>
          <p:spPr bwMode="auto">
            <a:xfrm>
              <a:off x="2192" y="2963"/>
              <a:ext cx="15" cy="154"/>
            </a:xfrm>
            <a:custGeom>
              <a:avLst/>
              <a:gdLst>
                <a:gd name="T0" fmla="*/ 6175 w 6"/>
                <a:gd name="T1" fmla="*/ 0 h 58"/>
                <a:gd name="T2" fmla="*/ 4895 w 6"/>
                <a:gd name="T3" fmla="*/ 143347 h 58"/>
                <a:gd name="T4" fmla="*/ 4895 w 6"/>
                <a:gd name="T5" fmla="*/ 143347 h 58"/>
                <a:gd name="T6" fmla="*/ 9300 w 6"/>
                <a:gd name="T7" fmla="*/ 4625 h 58"/>
                <a:gd name="T8" fmla="*/ 9300 w 6"/>
                <a:gd name="T9" fmla="*/ 0 h 58"/>
                <a:gd name="T10" fmla="*/ 6175 w 6"/>
                <a:gd name="T11" fmla="*/ 0 h 5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 h="58">
                  <a:moveTo>
                    <a:pt x="4" y="0"/>
                  </a:moveTo>
                  <a:cubicBezTo>
                    <a:pt x="0" y="4"/>
                    <a:pt x="1" y="33"/>
                    <a:pt x="3" y="58"/>
                  </a:cubicBezTo>
                  <a:cubicBezTo>
                    <a:pt x="3" y="58"/>
                    <a:pt x="3" y="58"/>
                    <a:pt x="3" y="58"/>
                  </a:cubicBezTo>
                  <a:cubicBezTo>
                    <a:pt x="1" y="25"/>
                    <a:pt x="4" y="3"/>
                    <a:pt x="6" y="2"/>
                  </a:cubicBezTo>
                  <a:cubicBezTo>
                    <a:pt x="6" y="0"/>
                    <a:pt x="6" y="0"/>
                    <a:pt x="6" y="0"/>
                  </a:cubicBezTo>
                  <a:lnTo>
                    <a:pt x="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l-PL"/>
            </a:p>
          </p:txBody>
        </p:sp>
        <p:sp>
          <p:nvSpPr>
            <p:cNvPr id="16028" name="Freeform 215"/>
            <p:cNvSpPr>
              <a:spLocks/>
            </p:cNvSpPr>
            <p:nvPr/>
          </p:nvSpPr>
          <p:spPr bwMode="auto">
            <a:xfrm>
              <a:off x="2177" y="2949"/>
              <a:ext cx="225" cy="323"/>
            </a:xfrm>
            <a:custGeom>
              <a:avLst/>
              <a:gdLst>
                <a:gd name="T0" fmla="*/ 20313 w 90"/>
                <a:gd name="T1" fmla="*/ 311882 h 121"/>
                <a:gd name="T2" fmla="*/ 3250 w 90"/>
                <a:gd name="T3" fmla="*/ 164976 h 121"/>
                <a:gd name="T4" fmla="*/ 8125 w 90"/>
                <a:gd name="T5" fmla="*/ 12592 h 121"/>
                <a:gd name="T6" fmla="*/ 125313 w 90"/>
                <a:gd name="T7" fmla="*/ 0 h 121"/>
                <a:gd name="T8" fmla="*/ 120908 w 90"/>
                <a:gd name="T9" fmla="*/ 149800 h 121"/>
                <a:gd name="T10" fmla="*/ 137500 w 90"/>
                <a:gd name="T11" fmla="*/ 299533 h 121"/>
                <a:gd name="T12" fmla="*/ 20313 w 90"/>
                <a:gd name="T13" fmla="*/ 311882 h 12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0" h="121">
                  <a:moveTo>
                    <a:pt x="13" y="121"/>
                  </a:moveTo>
                  <a:cubicBezTo>
                    <a:pt x="9" y="121"/>
                    <a:pt x="4" y="96"/>
                    <a:pt x="2" y="64"/>
                  </a:cubicBezTo>
                  <a:cubicBezTo>
                    <a:pt x="0" y="32"/>
                    <a:pt x="1" y="6"/>
                    <a:pt x="5" y="5"/>
                  </a:cubicBezTo>
                  <a:cubicBezTo>
                    <a:pt x="82" y="0"/>
                    <a:pt x="82" y="0"/>
                    <a:pt x="82" y="0"/>
                  </a:cubicBezTo>
                  <a:cubicBezTo>
                    <a:pt x="78" y="0"/>
                    <a:pt x="77" y="26"/>
                    <a:pt x="79" y="58"/>
                  </a:cubicBezTo>
                  <a:cubicBezTo>
                    <a:pt x="81" y="90"/>
                    <a:pt x="86" y="116"/>
                    <a:pt x="90" y="116"/>
                  </a:cubicBezTo>
                  <a:lnTo>
                    <a:pt x="13" y="121"/>
                  </a:lnTo>
                  <a:close/>
                </a:path>
              </a:pathLst>
            </a:custGeom>
            <a:noFill/>
            <a:ln w="7938" cap="flat">
              <a:solidFill>
                <a:srgbClr val="333333"/>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pl-PL"/>
            </a:p>
          </p:txBody>
        </p:sp>
      </p:grpSp>
      <p:grpSp>
        <p:nvGrpSpPr>
          <p:cNvPr id="15365" name="Group 3"/>
          <p:cNvGrpSpPr>
            <a:grpSpLocks/>
          </p:cNvGrpSpPr>
          <p:nvPr/>
        </p:nvGrpSpPr>
        <p:grpSpPr bwMode="auto">
          <a:xfrm>
            <a:off x="5902325" y="1641475"/>
            <a:ext cx="219075" cy="1263650"/>
            <a:chOff x="672" y="1395"/>
            <a:chExt cx="283" cy="1773"/>
          </a:xfrm>
        </p:grpSpPr>
        <p:sp>
          <p:nvSpPr>
            <p:cNvPr id="15807" name="Freeform 4"/>
            <p:cNvSpPr>
              <a:spLocks/>
            </p:cNvSpPr>
            <p:nvPr/>
          </p:nvSpPr>
          <p:spPr bwMode="auto">
            <a:xfrm>
              <a:off x="697" y="2896"/>
              <a:ext cx="233" cy="272"/>
            </a:xfrm>
            <a:custGeom>
              <a:avLst/>
              <a:gdLst>
                <a:gd name="T0" fmla="*/ 73240 w 93"/>
                <a:gd name="T1" fmla="*/ 33429 h 102"/>
                <a:gd name="T2" fmla="*/ 0 w 93"/>
                <a:gd name="T3" fmla="*/ 0 h 102"/>
                <a:gd name="T4" fmla="*/ 0 w 93"/>
                <a:gd name="T5" fmla="*/ 0 h 102"/>
                <a:gd name="T6" fmla="*/ 57634 w 93"/>
                <a:gd name="T7" fmla="*/ 248547 h 102"/>
                <a:gd name="T8" fmla="*/ 73240 w 93"/>
                <a:gd name="T9" fmla="*/ 260685 h 102"/>
                <a:gd name="T10" fmla="*/ 86759 w 93"/>
                <a:gd name="T11" fmla="*/ 248547 h 102"/>
                <a:gd name="T12" fmla="*/ 144395 w 93"/>
                <a:gd name="T13" fmla="*/ 0 h 102"/>
                <a:gd name="T14" fmla="*/ 144395 w 93"/>
                <a:gd name="T15" fmla="*/ 0 h 102"/>
                <a:gd name="T16" fmla="*/ 73240 w 93"/>
                <a:gd name="T17" fmla="*/ 33429 h 10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3" h="102">
                  <a:moveTo>
                    <a:pt x="47" y="13"/>
                  </a:moveTo>
                  <a:cubicBezTo>
                    <a:pt x="14" y="13"/>
                    <a:pt x="2" y="4"/>
                    <a:pt x="0" y="0"/>
                  </a:cubicBezTo>
                  <a:cubicBezTo>
                    <a:pt x="0" y="0"/>
                    <a:pt x="0" y="0"/>
                    <a:pt x="0" y="0"/>
                  </a:cubicBezTo>
                  <a:cubicBezTo>
                    <a:pt x="0" y="2"/>
                    <a:pt x="27" y="86"/>
                    <a:pt x="37" y="97"/>
                  </a:cubicBezTo>
                  <a:cubicBezTo>
                    <a:pt x="40" y="100"/>
                    <a:pt x="41" y="102"/>
                    <a:pt x="47" y="102"/>
                  </a:cubicBezTo>
                  <a:cubicBezTo>
                    <a:pt x="52" y="102"/>
                    <a:pt x="53" y="100"/>
                    <a:pt x="56" y="97"/>
                  </a:cubicBezTo>
                  <a:cubicBezTo>
                    <a:pt x="66" y="86"/>
                    <a:pt x="93" y="2"/>
                    <a:pt x="93" y="0"/>
                  </a:cubicBezTo>
                  <a:cubicBezTo>
                    <a:pt x="93" y="0"/>
                    <a:pt x="93" y="0"/>
                    <a:pt x="93" y="0"/>
                  </a:cubicBezTo>
                  <a:cubicBezTo>
                    <a:pt x="91" y="4"/>
                    <a:pt x="79" y="13"/>
                    <a:pt x="47" y="13"/>
                  </a:cubicBezTo>
                  <a:close/>
                </a:path>
              </a:pathLst>
            </a:custGeom>
            <a:solidFill>
              <a:srgbClr val="B1D4D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l-PL"/>
            </a:p>
          </p:txBody>
        </p:sp>
        <p:sp>
          <p:nvSpPr>
            <p:cNvPr id="15808" name="Freeform 5"/>
            <p:cNvSpPr>
              <a:spLocks/>
            </p:cNvSpPr>
            <p:nvPr/>
          </p:nvSpPr>
          <p:spPr bwMode="auto">
            <a:xfrm>
              <a:off x="697" y="2896"/>
              <a:ext cx="233" cy="272"/>
            </a:xfrm>
            <a:custGeom>
              <a:avLst/>
              <a:gdLst>
                <a:gd name="T0" fmla="*/ 73240 w 93"/>
                <a:gd name="T1" fmla="*/ 33429 h 102"/>
                <a:gd name="T2" fmla="*/ 0 w 93"/>
                <a:gd name="T3" fmla="*/ 0 h 102"/>
                <a:gd name="T4" fmla="*/ 0 w 93"/>
                <a:gd name="T5" fmla="*/ 0 h 102"/>
                <a:gd name="T6" fmla="*/ 57634 w 93"/>
                <a:gd name="T7" fmla="*/ 248547 h 102"/>
                <a:gd name="T8" fmla="*/ 73240 w 93"/>
                <a:gd name="T9" fmla="*/ 260685 h 102"/>
                <a:gd name="T10" fmla="*/ 86759 w 93"/>
                <a:gd name="T11" fmla="*/ 248547 h 102"/>
                <a:gd name="T12" fmla="*/ 144395 w 93"/>
                <a:gd name="T13" fmla="*/ 0 h 102"/>
                <a:gd name="T14" fmla="*/ 144395 w 93"/>
                <a:gd name="T15" fmla="*/ 0 h 102"/>
                <a:gd name="T16" fmla="*/ 73240 w 93"/>
                <a:gd name="T17" fmla="*/ 33429 h 10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3" h="102">
                  <a:moveTo>
                    <a:pt x="47" y="13"/>
                  </a:moveTo>
                  <a:cubicBezTo>
                    <a:pt x="14" y="13"/>
                    <a:pt x="2" y="4"/>
                    <a:pt x="0" y="0"/>
                  </a:cubicBezTo>
                  <a:cubicBezTo>
                    <a:pt x="0" y="0"/>
                    <a:pt x="0" y="0"/>
                    <a:pt x="0" y="0"/>
                  </a:cubicBezTo>
                  <a:cubicBezTo>
                    <a:pt x="0" y="2"/>
                    <a:pt x="27" y="86"/>
                    <a:pt x="37" y="97"/>
                  </a:cubicBezTo>
                  <a:cubicBezTo>
                    <a:pt x="40" y="100"/>
                    <a:pt x="41" y="102"/>
                    <a:pt x="47" y="102"/>
                  </a:cubicBezTo>
                  <a:cubicBezTo>
                    <a:pt x="52" y="102"/>
                    <a:pt x="53" y="100"/>
                    <a:pt x="56" y="97"/>
                  </a:cubicBezTo>
                  <a:cubicBezTo>
                    <a:pt x="66" y="86"/>
                    <a:pt x="93" y="2"/>
                    <a:pt x="93" y="0"/>
                  </a:cubicBezTo>
                  <a:cubicBezTo>
                    <a:pt x="93" y="0"/>
                    <a:pt x="93" y="0"/>
                    <a:pt x="93" y="0"/>
                  </a:cubicBezTo>
                  <a:cubicBezTo>
                    <a:pt x="91" y="4"/>
                    <a:pt x="79" y="13"/>
                    <a:pt x="47" y="13"/>
                  </a:cubicBezTo>
                  <a:close/>
                </a:path>
              </a:pathLst>
            </a:custGeom>
            <a:solidFill>
              <a:srgbClr val="C2015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l-PL"/>
            </a:p>
          </p:txBody>
        </p:sp>
        <p:sp>
          <p:nvSpPr>
            <p:cNvPr id="15809" name="Freeform 6"/>
            <p:cNvSpPr>
              <a:spLocks/>
            </p:cNvSpPr>
            <p:nvPr/>
          </p:nvSpPr>
          <p:spPr bwMode="auto">
            <a:xfrm>
              <a:off x="700" y="1573"/>
              <a:ext cx="227" cy="1358"/>
            </a:xfrm>
            <a:custGeom>
              <a:avLst/>
              <a:gdLst>
                <a:gd name="T0" fmla="*/ 136380 w 91"/>
                <a:gd name="T1" fmla="*/ 0 h 509"/>
                <a:gd name="T2" fmla="*/ 0 w 91"/>
                <a:gd name="T3" fmla="*/ 0 h 509"/>
                <a:gd name="T4" fmla="*/ 0 w 91"/>
                <a:gd name="T5" fmla="*/ 1268097 h 509"/>
                <a:gd name="T6" fmla="*/ 0 w 91"/>
                <a:gd name="T7" fmla="*/ 1278945 h 509"/>
                <a:gd name="T8" fmla="*/ 69150 w 91"/>
                <a:gd name="T9" fmla="*/ 1306647 h 509"/>
                <a:gd name="T10" fmla="*/ 136380 w 91"/>
                <a:gd name="T11" fmla="*/ 1278945 h 509"/>
                <a:gd name="T12" fmla="*/ 136380 w 91"/>
                <a:gd name="T13" fmla="*/ 1268097 h 509"/>
                <a:gd name="T14" fmla="*/ 136380 w 91"/>
                <a:gd name="T15" fmla="*/ 0 h 50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91" h="509">
                  <a:moveTo>
                    <a:pt x="91" y="0"/>
                  </a:moveTo>
                  <a:cubicBezTo>
                    <a:pt x="0" y="0"/>
                    <a:pt x="0" y="0"/>
                    <a:pt x="0" y="0"/>
                  </a:cubicBezTo>
                  <a:cubicBezTo>
                    <a:pt x="0" y="494"/>
                    <a:pt x="0" y="494"/>
                    <a:pt x="0" y="494"/>
                  </a:cubicBezTo>
                  <a:cubicBezTo>
                    <a:pt x="0" y="496"/>
                    <a:pt x="0" y="497"/>
                    <a:pt x="0" y="498"/>
                  </a:cubicBezTo>
                  <a:cubicBezTo>
                    <a:pt x="3" y="501"/>
                    <a:pt x="16" y="509"/>
                    <a:pt x="46" y="509"/>
                  </a:cubicBezTo>
                  <a:cubicBezTo>
                    <a:pt x="75" y="509"/>
                    <a:pt x="88" y="502"/>
                    <a:pt x="91" y="498"/>
                  </a:cubicBezTo>
                  <a:cubicBezTo>
                    <a:pt x="91" y="497"/>
                    <a:pt x="91" y="496"/>
                    <a:pt x="91" y="494"/>
                  </a:cubicBezTo>
                  <a:lnTo>
                    <a:pt x="91" y="0"/>
                  </a:lnTo>
                  <a:close/>
                </a:path>
              </a:pathLst>
            </a:custGeom>
            <a:solidFill>
              <a:srgbClr val="DAEBE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l-PL"/>
            </a:p>
          </p:txBody>
        </p:sp>
        <p:sp>
          <p:nvSpPr>
            <p:cNvPr id="15810" name="Freeform 7"/>
            <p:cNvSpPr>
              <a:spLocks/>
            </p:cNvSpPr>
            <p:nvPr/>
          </p:nvSpPr>
          <p:spPr bwMode="auto">
            <a:xfrm>
              <a:off x="700" y="2181"/>
              <a:ext cx="227" cy="750"/>
            </a:xfrm>
            <a:custGeom>
              <a:avLst/>
              <a:gdLst>
                <a:gd name="T0" fmla="*/ 136380 w 91"/>
                <a:gd name="T1" fmla="*/ 0 h 281"/>
                <a:gd name="T2" fmla="*/ 69150 w 91"/>
                <a:gd name="T3" fmla="*/ 10457 h 281"/>
                <a:gd name="T4" fmla="*/ 0 w 91"/>
                <a:gd name="T5" fmla="*/ 0 h 281"/>
                <a:gd name="T6" fmla="*/ 0 w 91"/>
                <a:gd name="T7" fmla="*/ 685100 h 281"/>
                <a:gd name="T8" fmla="*/ 0 w 91"/>
                <a:gd name="T9" fmla="*/ 695557 h 281"/>
                <a:gd name="T10" fmla="*/ 69150 w 91"/>
                <a:gd name="T11" fmla="*/ 723718 h 281"/>
                <a:gd name="T12" fmla="*/ 136380 w 91"/>
                <a:gd name="T13" fmla="*/ 695557 h 281"/>
                <a:gd name="T14" fmla="*/ 136380 w 91"/>
                <a:gd name="T15" fmla="*/ 685100 h 281"/>
                <a:gd name="T16" fmla="*/ 136380 w 91"/>
                <a:gd name="T17" fmla="*/ 0 h 28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1" h="281">
                  <a:moveTo>
                    <a:pt x="91" y="0"/>
                  </a:moveTo>
                  <a:cubicBezTo>
                    <a:pt x="88" y="2"/>
                    <a:pt x="69" y="4"/>
                    <a:pt x="46" y="4"/>
                  </a:cubicBezTo>
                  <a:cubicBezTo>
                    <a:pt x="21" y="4"/>
                    <a:pt x="2" y="2"/>
                    <a:pt x="0" y="0"/>
                  </a:cubicBezTo>
                  <a:cubicBezTo>
                    <a:pt x="0" y="266"/>
                    <a:pt x="0" y="266"/>
                    <a:pt x="0" y="266"/>
                  </a:cubicBezTo>
                  <a:cubicBezTo>
                    <a:pt x="0" y="268"/>
                    <a:pt x="0" y="269"/>
                    <a:pt x="0" y="270"/>
                  </a:cubicBezTo>
                  <a:cubicBezTo>
                    <a:pt x="3" y="273"/>
                    <a:pt x="16" y="281"/>
                    <a:pt x="46" y="281"/>
                  </a:cubicBezTo>
                  <a:cubicBezTo>
                    <a:pt x="75" y="281"/>
                    <a:pt x="88" y="274"/>
                    <a:pt x="91" y="270"/>
                  </a:cubicBezTo>
                  <a:cubicBezTo>
                    <a:pt x="91" y="269"/>
                    <a:pt x="91" y="268"/>
                    <a:pt x="91" y="266"/>
                  </a:cubicBezTo>
                  <a:lnTo>
                    <a:pt x="91" y="0"/>
                  </a:lnTo>
                  <a:close/>
                </a:path>
              </a:pathLst>
            </a:custGeom>
            <a:solidFill>
              <a:srgbClr val="E6719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l-PL"/>
            </a:p>
          </p:txBody>
        </p:sp>
        <p:sp>
          <p:nvSpPr>
            <p:cNvPr id="15811" name="Freeform 8"/>
            <p:cNvSpPr>
              <a:spLocks/>
            </p:cNvSpPr>
            <p:nvPr/>
          </p:nvSpPr>
          <p:spPr bwMode="auto">
            <a:xfrm>
              <a:off x="732" y="2189"/>
              <a:ext cx="165" cy="720"/>
            </a:xfrm>
            <a:custGeom>
              <a:avLst/>
              <a:gdLst>
                <a:gd name="T0" fmla="*/ 50783 w 66"/>
                <a:gd name="T1" fmla="*/ 2824 h 270"/>
                <a:gd name="T2" fmla="*/ 0 w 66"/>
                <a:gd name="T3" fmla="*/ 0 h 270"/>
                <a:gd name="T4" fmla="*/ 0 w 66"/>
                <a:gd name="T5" fmla="*/ 636907 h 270"/>
                <a:gd name="T6" fmla="*/ 50783 w 66"/>
                <a:gd name="T7" fmla="*/ 690403 h 270"/>
                <a:gd name="T8" fmla="*/ 100908 w 66"/>
                <a:gd name="T9" fmla="*/ 636907 h 270"/>
                <a:gd name="T10" fmla="*/ 100908 w 66"/>
                <a:gd name="T11" fmla="*/ 0 h 270"/>
                <a:gd name="T12" fmla="*/ 50783 w 66"/>
                <a:gd name="T13" fmla="*/ 2824 h 27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6" h="270">
                  <a:moveTo>
                    <a:pt x="33" y="1"/>
                  </a:moveTo>
                  <a:cubicBezTo>
                    <a:pt x="20" y="1"/>
                    <a:pt x="8" y="0"/>
                    <a:pt x="0" y="0"/>
                  </a:cubicBezTo>
                  <a:cubicBezTo>
                    <a:pt x="0" y="249"/>
                    <a:pt x="0" y="249"/>
                    <a:pt x="0" y="249"/>
                  </a:cubicBezTo>
                  <a:cubicBezTo>
                    <a:pt x="0" y="266"/>
                    <a:pt x="14" y="270"/>
                    <a:pt x="33" y="270"/>
                  </a:cubicBezTo>
                  <a:cubicBezTo>
                    <a:pt x="51" y="270"/>
                    <a:pt x="66" y="266"/>
                    <a:pt x="66" y="249"/>
                  </a:cubicBezTo>
                  <a:cubicBezTo>
                    <a:pt x="66" y="0"/>
                    <a:pt x="66" y="0"/>
                    <a:pt x="66" y="0"/>
                  </a:cubicBezTo>
                  <a:cubicBezTo>
                    <a:pt x="57" y="0"/>
                    <a:pt x="46" y="1"/>
                    <a:pt x="33" y="1"/>
                  </a:cubicBezTo>
                  <a:close/>
                </a:path>
              </a:pathLst>
            </a:custGeom>
            <a:solidFill>
              <a:srgbClr val="E04E8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l-PL"/>
            </a:p>
          </p:txBody>
        </p:sp>
        <p:sp>
          <p:nvSpPr>
            <p:cNvPr id="15812" name="Freeform 9"/>
            <p:cNvSpPr>
              <a:spLocks/>
            </p:cNvSpPr>
            <p:nvPr/>
          </p:nvSpPr>
          <p:spPr bwMode="auto">
            <a:xfrm>
              <a:off x="732" y="1539"/>
              <a:ext cx="165" cy="653"/>
            </a:xfrm>
            <a:custGeom>
              <a:avLst/>
              <a:gdLst>
                <a:gd name="T0" fmla="*/ 0 w 66"/>
                <a:gd name="T1" fmla="*/ 0 h 245"/>
                <a:gd name="T2" fmla="*/ 0 w 66"/>
                <a:gd name="T3" fmla="*/ 620862 h 245"/>
                <a:gd name="T4" fmla="*/ 50783 w 66"/>
                <a:gd name="T5" fmla="*/ 623855 h 245"/>
                <a:gd name="T6" fmla="*/ 100908 w 66"/>
                <a:gd name="T7" fmla="*/ 620862 h 245"/>
                <a:gd name="T8" fmla="*/ 100908 w 66"/>
                <a:gd name="T9" fmla="*/ 0 h 245"/>
                <a:gd name="T10" fmla="*/ 0 w 66"/>
                <a:gd name="T11" fmla="*/ 0 h 2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6" h="245">
                  <a:moveTo>
                    <a:pt x="0" y="0"/>
                  </a:moveTo>
                  <a:cubicBezTo>
                    <a:pt x="0" y="244"/>
                    <a:pt x="0" y="244"/>
                    <a:pt x="0" y="244"/>
                  </a:cubicBezTo>
                  <a:cubicBezTo>
                    <a:pt x="8" y="244"/>
                    <a:pt x="20" y="245"/>
                    <a:pt x="33" y="245"/>
                  </a:cubicBezTo>
                  <a:cubicBezTo>
                    <a:pt x="46" y="245"/>
                    <a:pt x="57" y="244"/>
                    <a:pt x="66" y="244"/>
                  </a:cubicBezTo>
                  <a:cubicBezTo>
                    <a:pt x="66" y="0"/>
                    <a:pt x="66" y="0"/>
                    <a:pt x="66" y="0"/>
                  </a:cubicBezTo>
                  <a:lnTo>
                    <a:pt x="0" y="0"/>
                  </a:lnTo>
                  <a:close/>
                </a:path>
              </a:pathLst>
            </a:custGeom>
            <a:solidFill>
              <a:srgbClr val="B1D4D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l-PL"/>
            </a:p>
          </p:txBody>
        </p:sp>
        <p:sp>
          <p:nvSpPr>
            <p:cNvPr id="15813" name="Freeform 10"/>
            <p:cNvSpPr>
              <a:spLocks/>
            </p:cNvSpPr>
            <p:nvPr/>
          </p:nvSpPr>
          <p:spPr bwMode="auto">
            <a:xfrm>
              <a:off x="700" y="2163"/>
              <a:ext cx="227" cy="37"/>
            </a:xfrm>
            <a:custGeom>
              <a:avLst/>
              <a:gdLst>
                <a:gd name="T0" fmla="*/ 0 w 91"/>
                <a:gd name="T1" fmla="*/ 17023 h 14"/>
                <a:gd name="T2" fmla="*/ 69150 w 91"/>
                <a:gd name="T3" fmla="*/ 33414 h 14"/>
                <a:gd name="T4" fmla="*/ 136380 w 91"/>
                <a:gd name="T5" fmla="*/ 19068 h 14"/>
                <a:gd name="T6" fmla="*/ 136380 w 91"/>
                <a:gd name="T7" fmla="*/ 17023 h 14"/>
                <a:gd name="T8" fmla="*/ 67209 w 91"/>
                <a:gd name="T9" fmla="*/ 0 h 14"/>
                <a:gd name="T10" fmla="*/ 0 w 91"/>
                <a:gd name="T11" fmla="*/ 17023 h 1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1" h="14">
                  <a:moveTo>
                    <a:pt x="0" y="7"/>
                  </a:moveTo>
                  <a:cubicBezTo>
                    <a:pt x="1" y="11"/>
                    <a:pt x="21" y="14"/>
                    <a:pt x="46" y="14"/>
                  </a:cubicBezTo>
                  <a:cubicBezTo>
                    <a:pt x="69" y="14"/>
                    <a:pt x="89" y="11"/>
                    <a:pt x="91" y="8"/>
                  </a:cubicBezTo>
                  <a:cubicBezTo>
                    <a:pt x="91" y="7"/>
                    <a:pt x="91" y="7"/>
                    <a:pt x="91" y="7"/>
                  </a:cubicBezTo>
                  <a:cubicBezTo>
                    <a:pt x="90" y="3"/>
                    <a:pt x="70" y="0"/>
                    <a:pt x="45" y="0"/>
                  </a:cubicBezTo>
                  <a:cubicBezTo>
                    <a:pt x="22" y="0"/>
                    <a:pt x="2" y="3"/>
                    <a:pt x="0" y="7"/>
                  </a:cubicBezTo>
                </a:path>
              </a:pathLst>
            </a:custGeom>
            <a:solidFill>
              <a:srgbClr val="F0AD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l-PL"/>
            </a:p>
          </p:txBody>
        </p:sp>
        <p:sp>
          <p:nvSpPr>
            <p:cNvPr id="15814" name="Freeform 11"/>
            <p:cNvSpPr>
              <a:spLocks/>
            </p:cNvSpPr>
            <p:nvPr/>
          </p:nvSpPr>
          <p:spPr bwMode="auto">
            <a:xfrm>
              <a:off x="815" y="2189"/>
              <a:ext cx="82" cy="720"/>
            </a:xfrm>
            <a:custGeom>
              <a:avLst/>
              <a:gdLst>
                <a:gd name="T0" fmla="*/ 38157 w 33"/>
                <a:gd name="T1" fmla="*/ 0 h 270"/>
                <a:gd name="T2" fmla="*/ 38157 w 33"/>
                <a:gd name="T3" fmla="*/ 628907 h 270"/>
                <a:gd name="T4" fmla="*/ 0 w 33"/>
                <a:gd name="T5" fmla="*/ 690403 h 270"/>
                <a:gd name="T6" fmla="*/ 48037 w 33"/>
                <a:gd name="T7" fmla="*/ 636907 h 270"/>
                <a:gd name="T8" fmla="*/ 48037 w 33"/>
                <a:gd name="T9" fmla="*/ 0 h 270"/>
                <a:gd name="T10" fmla="*/ 38157 w 33"/>
                <a:gd name="T11" fmla="*/ 0 h 2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 h="270">
                  <a:moveTo>
                    <a:pt x="26" y="0"/>
                  </a:moveTo>
                  <a:cubicBezTo>
                    <a:pt x="26" y="246"/>
                    <a:pt x="26" y="246"/>
                    <a:pt x="26" y="246"/>
                  </a:cubicBezTo>
                  <a:cubicBezTo>
                    <a:pt x="26" y="264"/>
                    <a:pt x="12" y="269"/>
                    <a:pt x="0" y="270"/>
                  </a:cubicBezTo>
                  <a:cubicBezTo>
                    <a:pt x="18" y="270"/>
                    <a:pt x="33" y="266"/>
                    <a:pt x="33" y="249"/>
                  </a:cubicBezTo>
                  <a:cubicBezTo>
                    <a:pt x="33" y="0"/>
                    <a:pt x="33" y="0"/>
                    <a:pt x="33" y="0"/>
                  </a:cubicBezTo>
                  <a:cubicBezTo>
                    <a:pt x="31" y="0"/>
                    <a:pt x="29" y="0"/>
                    <a:pt x="26" y="0"/>
                  </a:cubicBezTo>
                  <a:close/>
                </a:path>
              </a:pathLst>
            </a:custGeom>
            <a:solidFill>
              <a:srgbClr val="AE015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l-PL"/>
            </a:p>
          </p:txBody>
        </p:sp>
        <p:sp>
          <p:nvSpPr>
            <p:cNvPr id="15815" name="Freeform 12"/>
            <p:cNvSpPr>
              <a:spLocks/>
            </p:cNvSpPr>
            <p:nvPr/>
          </p:nvSpPr>
          <p:spPr bwMode="auto">
            <a:xfrm>
              <a:off x="880" y="1539"/>
              <a:ext cx="17" cy="650"/>
            </a:xfrm>
            <a:custGeom>
              <a:avLst/>
              <a:gdLst>
                <a:gd name="T0" fmla="*/ 0 w 7"/>
                <a:gd name="T1" fmla="*/ 0 h 244"/>
                <a:gd name="T2" fmla="*/ 0 w 7"/>
                <a:gd name="T3" fmla="*/ 618981 h 244"/>
                <a:gd name="T4" fmla="*/ 8451 w 7"/>
                <a:gd name="T5" fmla="*/ 618981 h 244"/>
                <a:gd name="T6" fmla="*/ 8451 w 7"/>
                <a:gd name="T7" fmla="*/ 0 h 244"/>
                <a:gd name="T8" fmla="*/ 0 w 7"/>
                <a:gd name="T9" fmla="*/ 0 h 24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 h="244">
                  <a:moveTo>
                    <a:pt x="0" y="0"/>
                  </a:moveTo>
                  <a:cubicBezTo>
                    <a:pt x="0" y="244"/>
                    <a:pt x="0" y="244"/>
                    <a:pt x="0" y="244"/>
                  </a:cubicBezTo>
                  <a:cubicBezTo>
                    <a:pt x="3" y="244"/>
                    <a:pt x="5" y="244"/>
                    <a:pt x="7" y="244"/>
                  </a:cubicBezTo>
                  <a:cubicBezTo>
                    <a:pt x="7" y="0"/>
                    <a:pt x="7" y="0"/>
                    <a:pt x="7" y="0"/>
                  </a:cubicBezTo>
                  <a:lnTo>
                    <a:pt x="0" y="0"/>
                  </a:lnTo>
                  <a:close/>
                </a:path>
              </a:pathLst>
            </a:custGeom>
            <a:solidFill>
              <a:srgbClr val="88BCC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l-PL"/>
            </a:p>
          </p:txBody>
        </p:sp>
        <p:sp>
          <p:nvSpPr>
            <p:cNvPr id="15816" name="Freeform 13"/>
            <p:cNvSpPr>
              <a:spLocks/>
            </p:cNvSpPr>
            <p:nvPr/>
          </p:nvSpPr>
          <p:spPr bwMode="auto">
            <a:xfrm>
              <a:off x="880" y="2168"/>
              <a:ext cx="17" cy="27"/>
            </a:xfrm>
            <a:custGeom>
              <a:avLst/>
              <a:gdLst>
                <a:gd name="T0" fmla="*/ 8451 w 7"/>
                <a:gd name="T1" fmla="*/ 0 h 10"/>
                <a:gd name="T2" fmla="*/ 0 w 7"/>
                <a:gd name="T3" fmla="*/ 0 h 10"/>
                <a:gd name="T4" fmla="*/ 0 w 7"/>
                <a:gd name="T5" fmla="*/ 28264 h 10"/>
                <a:gd name="T6" fmla="*/ 3480 w 7"/>
                <a:gd name="T7" fmla="*/ 28264 h 10"/>
                <a:gd name="T8" fmla="*/ 4901 w 7"/>
                <a:gd name="T9" fmla="*/ 28264 h 10"/>
                <a:gd name="T10" fmla="*/ 7332 w 7"/>
                <a:gd name="T11" fmla="*/ 25253 h 10"/>
                <a:gd name="T12" fmla="*/ 8451 w 7"/>
                <a:gd name="T13" fmla="*/ 22796 h 10"/>
                <a:gd name="T14" fmla="*/ 8451 w 7"/>
                <a:gd name="T15" fmla="*/ 0 h 1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 h="10">
                  <a:moveTo>
                    <a:pt x="7" y="0"/>
                  </a:moveTo>
                  <a:cubicBezTo>
                    <a:pt x="5" y="0"/>
                    <a:pt x="3" y="0"/>
                    <a:pt x="0" y="0"/>
                  </a:cubicBezTo>
                  <a:cubicBezTo>
                    <a:pt x="0" y="10"/>
                    <a:pt x="0" y="10"/>
                    <a:pt x="0" y="10"/>
                  </a:cubicBezTo>
                  <a:cubicBezTo>
                    <a:pt x="1" y="10"/>
                    <a:pt x="2" y="10"/>
                    <a:pt x="3" y="10"/>
                  </a:cubicBezTo>
                  <a:cubicBezTo>
                    <a:pt x="3" y="10"/>
                    <a:pt x="4" y="10"/>
                    <a:pt x="4" y="10"/>
                  </a:cubicBezTo>
                  <a:cubicBezTo>
                    <a:pt x="5" y="10"/>
                    <a:pt x="5" y="9"/>
                    <a:pt x="6" y="9"/>
                  </a:cubicBezTo>
                  <a:cubicBezTo>
                    <a:pt x="6" y="9"/>
                    <a:pt x="6" y="8"/>
                    <a:pt x="7" y="8"/>
                  </a:cubicBezTo>
                  <a:lnTo>
                    <a:pt x="7" y="0"/>
                  </a:lnTo>
                  <a:close/>
                </a:path>
              </a:pathLst>
            </a:custGeom>
            <a:solidFill>
              <a:srgbClr val="C76A9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l-PL"/>
            </a:p>
          </p:txBody>
        </p:sp>
        <p:sp>
          <p:nvSpPr>
            <p:cNvPr id="15817" name="Freeform 14"/>
            <p:cNvSpPr>
              <a:spLocks/>
            </p:cNvSpPr>
            <p:nvPr/>
          </p:nvSpPr>
          <p:spPr bwMode="auto">
            <a:xfrm>
              <a:off x="815" y="1523"/>
              <a:ext cx="100" cy="1397"/>
            </a:xfrm>
            <a:custGeom>
              <a:avLst/>
              <a:gdLst>
                <a:gd name="T0" fmla="*/ 53720 w 40"/>
                <a:gd name="T1" fmla="*/ 10363 h 524"/>
                <a:gd name="T2" fmla="*/ 53720 w 40"/>
                <a:gd name="T3" fmla="*/ 1286533 h 524"/>
                <a:gd name="T4" fmla="*/ 0 w 40"/>
                <a:gd name="T5" fmla="*/ 1337148 h 524"/>
                <a:gd name="T6" fmla="*/ 61063 w 40"/>
                <a:gd name="T7" fmla="*/ 1288410 h 524"/>
                <a:gd name="T8" fmla="*/ 61063 w 40"/>
                <a:gd name="T9" fmla="*/ 0 h 5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 h="524">
                  <a:moveTo>
                    <a:pt x="35" y="4"/>
                  </a:moveTo>
                  <a:cubicBezTo>
                    <a:pt x="35" y="24"/>
                    <a:pt x="35" y="492"/>
                    <a:pt x="35" y="504"/>
                  </a:cubicBezTo>
                  <a:cubicBezTo>
                    <a:pt x="35" y="516"/>
                    <a:pt x="14" y="524"/>
                    <a:pt x="0" y="524"/>
                  </a:cubicBezTo>
                  <a:cubicBezTo>
                    <a:pt x="13" y="524"/>
                    <a:pt x="40" y="524"/>
                    <a:pt x="40" y="505"/>
                  </a:cubicBezTo>
                  <a:cubicBezTo>
                    <a:pt x="40" y="486"/>
                    <a:pt x="40" y="14"/>
                    <a:pt x="40" y="0"/>
                  </a:cubicBezTo>
                </a:path>
              </a:pathLst>
            </a:custGeom>
            <a:solidFill>
              <a:srgbClr val="9FC9D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l-PL"/>
            </a:p>
          </p:txBody>
        </p:sp>
        <p:sp>
          <p:nvSpPr>
            <p:cNvPr id="15818" name="Freeform 15"/>
            <p:cNvSpPr>
              <a:spLocks/>
            </p:cNvSpPr>
            <p:nvPr/>
          </p:nvSpPr>
          <p:spPr bwMode="auto">
            <a:xfrm>
              <a:off x="902" y="2171"/>
              <a:ext cx="13" cy="21"/>
            </a:xfrm>
            <a:custGeom>
              <a:avLst/>
              <a:gdLst>
                <a:gd name="T0" fmla="*/ 0 w 5"/>
                <a:gd name="T1" fmla="*/ 17945 h 8"/>
                <a:gd name="T2" fmla="*/ 10457 w 5"/>
                <a:gd name="T3" fmla="*/ 15338 h 8"/>
                <a:gd name="T4" fmla="*/ 10457 w 5"/>
                <a:gd name="T5" fmla="*/ 2604 h 8"/>
                <a:gd name="T6" fmla="*/ 0 w 5"/>
                <a:gd name="T7" fmla="*/ 0 h 8"/>
                <a:gd name="T8" fmla="*/ 0 w 5"/>
                <a:gd name="T9" fmla="*/ 17945 h 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 h="8">
                  <a:moveTo>
                    <a:pt x="0" y="8"/>
                  </a:moveTo>
                  <a:cubicBezTo>
                    <a:pt x="2" y="8"/>
                    <a:pt x="4" y="7"/>
                    <a:pt x="5" y="7"/>
                  </a:cubicBezTo>
                  <a:cubicBezTo>
                    <a:pt x="5" y="1"/>
                    <a:pt x="5" y="1"/>
                    <a:pt x="5" y="1"/>
                  </a:cubicBezTo>
                  <a:cubicBezTo>
                    <a:pt x="4" y="1"/>
                    <a:pt x="2" y="0"/>
                    <a:pt x="0" y="0"/>
                  </a:cubicBezTo>
                  <a:lnTo>
                    <a:pt x="0" y="8"/>
                  </a:lnTo>
                  <a:close/>
                </a:path>
              </a:pathLst>
            </a:custGeom>
            <a:solidFill>
              <a:srgbClr val="D186A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l-PL"/>
            </a:p>
          </p:txBody>
        </p:sp>
        <p:sp>
          <p:nvSpPr>
            <p:cNvPr id="15819" name="Freeform 16"/>
            <p:cNvSpPr>
              <a:spLocks/>
            </p:cNvSpPr>
            <p:nvPr/>
          </p:nvSpPr>
          <p:spPr bwMode="auto">
            <a:xfrm>
              <a:off x="815" y="2189"/>
              <a:ext cx="100" cy="731"/>
            </a:xfrm>
            <a:custGeom>
              <a:avLst/>
              <a:gdLst>
                <a:gd name="T0" fmla="*/ 61063 w 40"/>
                <a:gd name="T1" fmla="*/ 0 h 274"/>
                <a:gd name="T2" fmla="*/ 53720 w 40"/>
                <a:gd name="T3" fmla="*/ 2833 h 274"/>
                <a:gd name="T4" fmla="*/ 53720 w 40"/>
                <a:gd name="T5" fmla="*/ 652249 h 274"/>
                <a:gd name="T6" fmla="*/ 0 w 40"/>
                <a:gd name="T7" fmla="*/ 703062 h 274"/>
                <a:gd name="T8" fmla="*/ 61063 w 40"/>
                <a:gd name="T9" fmla="*/ 654170 h 274"/>
                <a:gd name="T10" fmla="*/ 61063 w 40"/>
                <a:gd name="T11" fmla="*/ 0 h 27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0" h="274">
                  <a:moveTo>
                    <a:pt x="40" y="0"/>
                  </a:moveTo>
                  <a:cubicBezTo>
                    <a:pt x="39" y="0"/>
                    <a:pt x="37" y="1"/>
                    <a:pt x="35" y="1"/>
                  </a:cubicBezTo>
                  <a:cubicBezTo>
                    <a:pt x="35" y="254"/>
                    <a:pt x="35" y="254"/>
                    <a:pt x="35" y="254"/>
                  </a:cubicBezTo>
                  <a:cubicBezTo>
                    <a:pt x="35" y="266"/>
                    <a:pt x="14" y="274"/>
                    <a:pt x="0" y="274"/>
                  </a:cubicBezTo>
                  <a:cubicBezTo>
                    <a:pt x="13" y="274"/>
                    <a:pt x="40" y="274"/>
                    <a:pt x="40" y="255"/>
                  </a:cubicBezTo>
                  <a:lnTo>
                    <a:pt x="40" y="0"/>
                  </a:lnTo>
                  <a:close/>
                </a:path>
              </a:pathLst>
            </a:custGeom>
            <a:solidFill>
              <a:srgbClr val="C6015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l-PL"/>
            </a:p>
          </p:txBody>
        </p:sp>
        <p:sp>
          <p:nvSpPr>
            <p:cNvPr id="15820" name="Freeform 17"/>
            <p:cNvSpPr>
              <a:spLocks/>
            </p:cNvSpPr>
            <p:nvPr/>
          </p:nvSpPr>
          <p:spPr bwMode="auto">
            <a:xfrm>
              <a:off x="700" y="1608"/>
              <a:ext cx="192" cy="35"/>
            </a:xfrm>
            <a:custGeom>
              <a:avLst/>
              <a:gdLst>
                <a:gd name="T0" fmla="*/ 0 w 77"/>
                <a:gd name="T1" fmla="*/ 0 h 13"/>
                <a:gd name="T2" fmla="*/ 113918 w 77"/>
                <a:gd name="T3" fmla="*/ 24748 h 13"/>
                <a:gd name="T4" fmla="*/ 115080 w 77"/>
                <a:gd name="T5" fmla="*/ 0 h 13"/>
                <a:gd name="T6" fmla="*/ 0 60000 65536"/>
                <a:gd name="T7" fmla="*/ 0 60000 65536"/>
                <a:gd name="T8" fmla="*/ 0 60000 65536"/>
              </a:gdLst>
              <a:ahLst/>
              <a:cxnLst>
                <a:cxn ang="T6">
                  <a:pos x="T0" y="T1"/>
                </a:cxn>
                <a:cxn ang="T7">
                  <a:pos x="T2" y="T3"/>
                </a:cxn>
                <a:cxn ang="T8">
                  <a:pos x="T4" y="T5"/>
                </a:cxn>
              </a:cxnLst>
              <a:rect l="0" t="0" r="r" b="b"/>
              <a:pathLst>
                <a:path w="77" h="13">
                  <a:moveTo>
                    <a:pt x="0" y="0"/>
                  </a:moveTo>
                  <a:cubicBezTo>
                    <a:pt x="8" y="7"/>
                    <a:pt x="42" y="13"/>
                    <a:pt x="76" y="9"/>
                  </a:cubicBezTo>
                  <a:cubicBezTo>
                    <a:pt x="77" y="0"/>
                    <a:pt x="77" y="0"/>
                    <a:pt x="77" y="0"/>
                  </a:cubicBezTo>
                </a:path>
              </a:pathLst>
            </a:custGeom>
            <a:solidFill>
              <a:srgbClr val="88BCC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l-PL"/>
            </a:p>
          </p:txBody>
        </p:sp>
        <p:sp>
          <p:nvSpPr>
            <p:cNvPr id="15821" name="Freeform 18"/>
            <p:cNvSpPr>
              <a:spLocks/>
            </p:cNvSpPr>
            <p:nvPr/>
          </p:nvSpPr>
          <p:spPr bwMode="auto">
            <a:xfrm>
              <a:off x="700" y="2163"/>
              <a:ext cx="227" cy="37"/>
            </a:xfrm>
            <a:custGeom>
              <a:avLst/>
              <a:gdLst>
                <a:gd name="T0" fmla="*/ 0 w 91"/>
                <a:gd name="T1" fmla="*/ 17023 h 14"/>
                <a:gd name="T2" fmla="*/ 69150 w 91"/>
                <a:gd name="T3" fmla="*/ 33414 h 14"/>
                <a:gd name="T4" fmla="*/ 136380 w 91"/>
                <a:gd name="T5" fmla="*/ 19068 h 14"/>
                <a:gd name="T6" fmla="*/ 136380 w 91"/>
                <a:gd name="T7" fmla="*/ 17023 h 14"/>
                <a:gd name="T8" fmla="*/ 67209 w 91"/>
                <a:gd name="T9" fmla="*/ 0 h 14"/>
                <a:gd name="T10" fmla="*/ 0 w 91"/>
                <a:gd name="T11" fmla="*/ 17023 h 1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1" h="14">
                  <a:moveTo>
                    <a:pt x="0" y="7"/>
                  </a:moveTo>
                  <a:cubicBezTo>
                    <a:pt x="1" y="11"/>
                    <a:pt x="21" y="14"/>
                    <a:pt x="46" y="14"/>
                  </a:cubicBezTo>
                  <a:cubicBezTo>
                    <a:pt x="69" y="14"/>
                    <a:pt x="89" y="11"/>
                    <a:pt x="91" y="8"/>
                  </a:cubicBezTo>
                  <a:cubicBezTo>
                    <a:pt x="91" y="7"/>
                    <a:pt x="91" y="7"/>
                    <a:pt x="91" y="7"/>
                  </a:cubicBezTo>
                  <a:cubicBezTo>
                    <a:pt x="90" y="3"/>
                    <a:pt x="70" y="0"/>
                    <a:pt x="45" y="0"/>
                  </a:cubicBezTo>
                  <a:cubicBezTo>
                    <a:pt x="22" y="0"/>
                    <a:pt x="2" y="3"/>
                    <a:pt x="0" y="7"/>
                  </a:cubicBezTo>
                </a:path>
              </a:pathLst>
            </a:custGeom>
            <a:noFill/>
            <a:ln w="4763"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pl-PL"/>
            </a:p>
          </p:txBody>
        </p:sp>
        <p:sp>
          <p:nvSpPr>
            <p:cNvPr id="15822" name="Freeform 19"/>
            <p:cNvSpPr>
              <a:spLocks/>
            </p:cNvSpPr>
            <p:nvPr/>
          </p:nvSpPr>
          <p:spPr bwMode="auto">
            <a:xfrm>
              <a:off x="930" y="1573"/>
              <a:ext cx="1" cy="1323"/>
            </a:xfrm>
            <a:custGeom>
              <a:avLst/>
              <a:gdLst>
                <a:gd name="T0" fmla="*/ 0 w 1"/>
                <a:gd name="T1" fmla="*/ 1323 h 1323"/>
                <a:gd name="T2" fmla="*/ 0 w 1"/>
                <a:gd name="T3" fmla="*/ 1323 h 1323"/>
                <a:gd name="T4" fmla="*/ 0 w 1"/>
                <a:gd name="T5" fmla="*/ 0 h 1323"/>
                <a:gd name="T6" fmla="*/ 0 60000 65536"/>
                <a:gd name="T7" fmla="*/ 0 60000 65536"/>
                <a:gd name="T8" fmla="*/ 0 60000 65536"/>
              </a:gdLst>
              <a:ahLst/>
              <a:cxnLst>
                <a:cxn ang="T6">
                  <a:pos x="T0" y="T1"/>
                </a:cxn>
                <a:cxn ang="T7">
                  <a:pos x="T2" y="T3"/>
                </a:cxn>
                <a:cxn ang="T8">
                  <a:pos x="T4" y="T5"/>
                </a:cxn>
              </a:cxnLst>
              <a:rect l="0" t="0" r="r" b="b"/>
              <a:pathLst>
                <a:path w="1" h="1323">
                  <a:moveTo>
                    <a:pt x="0" y="1323"/>
                  </a:moveTo>
                  <a:lnTo>
                    <a:pt x="0" y="1323"/>
                  </a:lnTo>
                  <a:lnTo>
                    <a:pt x="0" y="0"/>
                  </a:lnTo>
                </a:path>
              </a:pathLst>
            </a:custGeom>
            <a:noFill/>
            <a:ln w="7938" cap="rnd">
              <a:solidFill>
                <a:srgbClr val="333333"/>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pl-PL"/>
            </a:p>
          </p:txBody>
        </p:sp>
        <p:sp>
          <p:nvSpPr>
            <p:cNvPr id="15823" name="Freeform 20"/>
            <p:cNvSpPr>
              <a:spLocks/>
            </p:cNvSpPr>
            <p:nvPr/>
          </p:nvSpPr>
          <p:spPr bwMode="auto">
            <a:xfrm>
              <a:off x="697" y="1573"/>
              <a:ext cx="1" cy="1323"/>
            </a:xfrm>
            <a:custGeom>
              <a:avLst/>
              <a:gdLst>
                <a:gd name="T0" fmla="*/ 0 w 1"/>
                <a:gd name="T1" fmla="*/ 0 h 1323"/>
                <a:gd name="T2" fmla="*/ 0 w 1"/>
                <a:gd name="T3" fmla="*/ 1323 h 1323"/>
                <a:gd name="T4" fmla="*/ 0 w 1"/>
                <a:gd name="T5" fmla="*/ 1323 h 1323"/>
                <a:gd name="T6" fmla="*/ 0 w 1"/>
                <a:gd name="T7" fmla="*/ 1323 h 132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323">
                  <a:moveTo>
                    <a:pt x="0" y="0"/>
                  </a:moveTo>
                  <a:lnTo>
                    <a:pt x="0" y="1323"/>
                  </a:lnTo>
                </a:path>
              </a:pathLst>
            </a:custGeom>
            <a:noFill/>
            <a:ln w="7938" cap="rnd">
              <a:solidFill>
                <a:srgbClr val="333333"/>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pl-PL"/>
            </a:p>
          </p:txBody>
        </p:sp>
        <p:sp>
          <p:nvSpPr>
            <p:cNvPr id="15824" name="Freeform 21"/>
            <p:cNvSpPr>
              <a:spLocks/>
            </p:cNvSpPr>
            <p:nvPr/>
          </p:nvSpPr>
          <p:spPr bwMode="auto">
            <a:xfrm>
              <a:off x="697" y="2896"/>
              <a:ext cx="233" cy="272"/>
            </a:xfrm>
            <a:custGeom>
              <a:avLst/>
              <a:gdLst>
                <a:gd name="T0" fmla="*/ 0 w 93"/>
                <a:gd name="T1" fmla="*/ 0 h 102"/>
                <a:gd name="T2" fmla="*/ 0 w 93"/>
                <a:gd name="T3" fmla="*/ 0 h 102"/>
                <a:gd name="T4" fmla="*/ 57634 w 93"/>
                <a:gd name="T5" fmla="*/ 248547 h 102"/>
                <a:gd name="T6" fmla="*/ 73240 w 93"/>
                <a:gd name="T7" fmla="*/ 260685 h 102"/>
                <a:gd name="T8" fmla="*/ 86759 w 93"/>
                <a:gd name="T9" fmla="*/ 248547 h 102"/>
                <a:gd name="T10" fmla="*/ 144395 w 93"/>
                <a:gd name="T11" fmla="*/ 0 h 102"/>
                <a:gd name="T12" fmla="*/ 144395 w 93"/>
                <a:gd name="T13" fmla="*/ 0 h 10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3" h="102">
                  <a:moveTo>
                    <a:pt x="0" y="0"/>
                  </a:moveTo>
                  <a:cubicBezTo>
                    <a:pt x="0" y="0"/>
                    <a:pt x="0" y="0"/>
                    <a:pt x="0" y="0"/>
                  </a:cubicBezTo>
                  <a:cubicBezTo>
                    <a:pt x="0" y="2"/>
                    <a:pt x="27" y="86"/>
                    <a:pt x="37" y="97"/>
                  </a:cubicBezTo>
                  <a:cubicBezTo>
                    <a:pt x="40" y="100"/>
                    <a:pt x="41" y="102"/>
                    <a:pt x="47" y="102"/>
                  </a:cubicBezTo>
                  <a:cubicBezTo>
                    <a:pt x="52" y="102"/>
                    <a:pt x="53" y="100"/>
                    <a:pt x="56" y="97"/>
                  </a:cubicBezTo>
                  <a:cubicBezTo>
                    <a:pt x="66" y="86"/>
                    <a:pt x="93" y="2"/>
                    <a:pt x="93" y="0"/>
                  </a:cubicBezTo>
                  <a:cubicBezTo>
                    <a:pt x="93" y="0"/>
                    <a:pt x="93" y="0"/>
                    <a:pt x="93" y="0"/>
                  </a:cubicBezTo>
                </a:path>
              </a:pathLst>
            </a:custGeom>
            <a:noFill/>
            <a:ln w="7938" cap="rnd">
              <a:solidFill>
                <a:srgbClr val="333333"/>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pl-PL"/>
            </a:p>
          </p:txBody>
        </p:sp>
        <p:sp>
          <p:nvSpPr>
            <p:cNvPr id="15825" name="Freeform 22"/>
            <p:cNvSpPr>
              <a:spLocks/>
            </p:cNvSpPr>
            <p:nvPr/>
          </p:nvSpPr>
          <p:spPr bwMode="auto">
            <a:xfrm>
              <a:off x="815" y="2901"/>
              <a:ext cx="112" cy="30"/>
            </a:xfrm>
            <a:custGeom>
              <a:avLst/>
              <a:gdLst>
                <a:gd name="T0" fmla="*/ 0 w 45"/>
                <a:gd name="T1" fmla="*/ 33799 h 11"/>
                <a:gd name="T2" fmla="*/ 66264 w 45"/>
                <a:gd name="T3" fmla="*/ 0 h 11"/>
                <a:gd name="T4" fmla="*/ 0 60000 65536"/>
                <a:gd name="T5" fmla="*/ 0 60000 65536"/>
              </a:gdLst>
              <a:ahLst/>
              <a:cxnLst>
                <a:cxn ang="T4">
                  <a:pos x="T0" y="T1"/>
                </a:cxn>
                <a:cxn ang="T5">
                  <a:pos x="T2" y="T3"/>
                </a:cxn>
              </a:cxnLst>
              <a:rect l="0" t="0" r="r" b="b"/>
              <a:pathLst>
                <a:path w="45" h="11">
                  <a:moveTo>
                    <a:pt x="0" y="11"/>
                  </a:moveTo>
                  <a:cubicBezTo>
                    <a:pt x="29" y="11"/>
                    <a:pt x="42" y="4"/>
                    <a:pt x="45" y="0"/>
                  </a:cubicBezTo>
                </a:path>
              </a:pathLst>
            </a:custGeom>
            <a:noFill/>
            <a:ln w="7938" cap="rnd">
              <a:solidFill>
                <a:srgbClr val="333333"/>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pl-PL"/>
            </a:p>
          </p:txBody>
        </p:sp>
        <p:sp>
          <p:nvSpPr>
            <p:cNvPr id="15826" name="Freeform 23"/>
            <p:cNvSpPr>
              <a:spLocks/>
            </p:cNvSpPr>
            <p:nvPr/>
          </p:nvSpPr>
          <p:spPr bwMode="auto">
            <a:xfrm>
              <a:off x="832" y="1715"/>
              <a:ext cx="98" cy="5"/>
            </a:xfrm>
            <a:custGeom>
              <a:avLst/>
              <a:gdLst>
                <a:gd name="T0" fmla="*/ 0 w 39"/>
                <a:gd name="T1" fmla="*/ 3250 h 2"/>
                <a:gd name="T2" fmla="*/ 61911 w 39"/>
                <a:gd name="T3" fmla="*/ 0 h 2"/>
                <a:gd name="T4" fmla="*/ 0 60000 65536"/>
                <a:gd name="T5" fmla="*/ 0 60000 65536"/>
              </a:gdLst>
              <a:ahLst/>
              <a:cxnLst>
                <a:cxn ang="T4">
                  <a:pos x="T0" y="T1"/>
                </a:cxn>
                <a:cxn ang="T5">
                  <a:pos x="T2" y="T3"/>
                </a:cxn>
              </a:cxnLst>
              <a:rect l="0" t="0" r="r" b="b"/>
              <a:pathLst>
                <a:path w="39" h="2">
                  <a:moveTo>
                    <a:pt x="0" y="2"/>
                  </a:moveTo>
                  <a:cubicBezTo>
                    <a:pt x="19" y="2"/>
                    <a:pt x="29" y="1"/>
                    <a:pt x="39" y="0"/>
                  </a:cubicBezTo>
                </a:path>
              </a:pathLst>
            </a:custGeom>
            <a:noFill/>
            <a:ln w="7938" cap="rnd">
              <a:solidFill>
                <a:srgbClr val="333333"/>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pl-PL"/>
            </a:p>
          </p:txBody>
        </p:sp>
        <p:sp>
          <p:nvSpPr>
            <p:cNvPr id="15827" name="Freeform 24"/>
            <p:cNvSpPr>
              <a:spLocks/>
            </p:cNvSpPr>
            <p:nvPr/>
          </p:nvSpPr>
          <p:spPr bwMode="auto">
            <a:xfrm>
              <a:off x="777" y="1704"/>
              <a:ext cx="13" cy="35"/>
            </a:xfrm>
            <a:custGeom>
              <a:avLst/>
              <a:gdLst>
                <a:gd name="T0" fmla="*/ 8 w 13"/>
                <a:gd name="T1" fmla="*/ 3 h 35"/>
                <a:gd name="T2" fmla="*/ 8 w 13"/>
                <a:gd name="T3" fmla="*/ 3 h 35"/>
                <a:gd name="T4" fmla="*/ 3 w 13"/>
                <a:gd name="T5" fmla="*/ 8 h 35"/>
                <a:gd name="T6" fmla="*/ 0 w 13"/>
                <a:gd name="T7" fmla="*/ 3 h 35"/>
                <a:gd name="T8" fmla="*/ 8 w 13"/>
                <a:gd name="T9" fmla="*/ 0 h 35"/>
                <a:gd name="T10" fmla="*/ 13 w 13"/>
                <a:gd name="T11" fmla="*/ 0 h 35"/>
                <a:gd name="T12" fmla="*/ 13 w 13"/>
                <a:gd name="T13" fmla="*/ 35 h 35"/>
                <a:gd name="T14" fmla="*/ 8 w 13"/>
                <a:gd name="T15" fmla="*/ 35 h 35"/>
                <a:gd name="T16" fmla="*/ 8 w 13"/>
                <a:gd name="T17" fmla="*/ 3 h 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3" h="35">
                  <a:moveTo>
                    <a:pt x="8" y="3"/>
                  </a:moveTo>
                  <a:lnTo>
                    <a:pt x="8" y="3"/>
                  </a:lnTo>
                  <a:lnTo>
                    <a:pt x="3" y="8"/>
                  </a:lnTo>
                  <a:lnTo>
                    <a:pt x="0" y="3"/>
                  </a:lnTo>
                  <a:lnTo>
                    <a:pt x="8" y="0"/>
                  </a:lnTo>
                  <a:lnTo>
                    <a:pt x="13" y="0"/>
                  </a:lnTo>
                  <a:lnTo>
                    <a:pt x="13" y="35"/>
                  </a:lnTo>
                  <a:lnTo>
                    <a:pt x="8" y="35"/>
                  </a:lnTo>
                  <a:lnTo>
                    <a:pt x="8"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l-PL"/>
            </a:p>
          </p:txBody>
        </p:sp>
        <p:sp>
          <p:nvSpPr>
            <p:cNvPr id="15828" name="Freeform 25"/>
            <p:cNvSpPr>
              <a:spLocks/>
            </p:cNvSpPr>
            <p:nvPr/>
          </p:nvSpPr>
          <p:spPr bwMode="auto">
            <a:xfrm>
              <a:off x="800" y="1704"/>
              <a:ext cx="20" cy="35"/>
            </a:xfrm>
            <a:custGeom>
              <a:avLst/>
              <a:gdLst>
                <a:gd name="T0" fmla="*/ 1958 w 8"/>
                <a:gd name="T1" fmla="*/ 30835 h 13"/>
                <a:gd name="T2" fmla="*/ 4895 w 8"/>
                <a:gd name="T3" fmla="*/ 30835 h 13"/>
                <a:gd name="T4" fmla="*/ 9300 w 8"/>
                <a:gd name="T5" fmla="*/ 24748 h 13"/>
                <a:gd name="T6" fmla="*/ 4895 w 8"/>
                <a:gd name="T7" fmla="*/ 16396 h 13"/>
                <a:gd name="T8" fmla="*/ 3250 w 8"/>
                <a:gd name="T9" fmla="*/ 16396 h 13"/>
                <a:gd name="T10" fmla="*/ 3250 w 8"/>
                <a:gd name="T11" fmla="*/ 13287 h 13"/>
                <a:gd name="T12" fmla="*/ 4895 w 8"/>
                <a:gd name="T13" fmla="*/ 13287 h 13"/>
                <a:gd name="T14" fmla="*/ 9300 w 8"/>
                <a:gd name="T15" fmla="*/ 8352 h 13"/>
                <a:gd name="T16" fmla="*/ 6175 w 8"/>
                <a:gd name="T17" fmla="*/ 3102 h 13"/>
                <a:gd name="T18" fmla="*/ 1958 w 8"/>
                <a:gd name="T19" fmla="*/ 4935 h 13"/>
                <a:gd name="T20" fmla="*/ 1958 w 8"/>
                <a:gd name="T21" fmla="*/ 0 h 13"/>
                <a:gd name="T22" fmla="*/ 6175 w 8"/>
                <a:gd name="T23" fmla="*/ 0 h 13"/>
                <a:gd name="T24" fmla="*/ 12238 w 8"/>
                <a:gd name="T25" fmla="*/ 8352 h 13"/>
                <a:gd name="T26" fmla="*/ 8125 w 8"/>
                <a:gd name="T27" fmla="*/ 16396 h 13"/>
                <a:gd name="T28" fmla="*/ 8125 w 8"/>
                <a:gd name="T29" fmla="*/ 16396 h 13"/>
                <a:gd name="T30" fmla="*/ 12238 w 8"/>
                <a:gd name="T31" fmla="*/ 24748 h 13"/>
                <a:gd name="T32" fmla="*/ 6175 w 8"/>
                <a:gd name="T33" fmla="*/ 35773 h 13"/>
                <a:gd name="T34" fmla="*/ 0 w 8"/>
                <a:gd name="T35" fmla="*/ 32843 h 13"/>
                <a:gd name="T36" fmla="*/ 1958 w 8"/>
                <a:gd name="T37" fmla="*/ 30835 h 1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8" h="13">
                  <a:moveTo>
                    <a:pt x="1" y="11"/>
                  </a:moveTo>
                  <a:cubicBezTo>
                    <a:pt x="1" y="11"/>
                    <a:pt x="2" y="11"/>
                    <a:pt x="3" y="11"/>
                  </a:cubicBezTo>
                  <a:cubicBezTo>
                    <a:pt x="6" y="11"/>
                    <a:pt x="6" y="10"/>
                    <a:pt x="6" y="9"/>
                  </a:cubicBezTo>
                  <a:cubicBezTo>
                    <a:pt x="6" y="7"/>
                    <a:pt x="5" y="6"/>
                    <a:pt x="3" y="6"/>
                  </a:cubicBezTo>
                  <a:cubicBezTo>
                    <a:pt x="2" y="6"/>
                    <a:pt x="2" y="6"/>
                    <a:pt x="2" y="6"/>
                  </a:cubicBezTo>
                  <a:cubicBezTo>
                    <a:pt x="2" y="5"/>
                    <a:pt x="2" y="5"/>
                    <a:pt x="2" y="5"/>
                  </a:cubicBezTo>
                  <a:cubicBezTo>
                    <a:pt x="3" y="5"/>
                    <a:pt x="3" y="5"/>
                    <a:pt x="3" y="5"/>
                  </a:cubicBezTo>
                  <a:cubicBezTo>
                    <a:pt x="4" y="5"/>
                    <a:pt x="6" y="4"/>
                    <a:pt x="6" y="3"/>
                  </a:cubicBezTo>
                  <a:cubicBezTo>
                    <a:pt x="6" y="2"/>
                    <a:pt x="5" y="1"/>
                    <a:pt x="4" y="1"/>
                  </a:cubicBezTo>
                  <a:cubicBezTo>
                    <a:pt x="3" y="1"/>
                    <a:pt x="2" y="1"/>
                    <a:pt x="1" y="2"/>
                  </a:cubicBezTo>
                  <a:cubicBezTo>
                    <a:pt x="1" y="0"/>
                    <a:pt x="1" y="0"/>
                    <a:pt x="1" y="0"/>
                  </a:cubicBezTo>
                  <a:cubicBezTo>
                    <a:pt x="1" y="0"/>
                    <a:pt x="3" y="0"/>
                    <a:pt x="4" y="0"/>
                  </a:cubicBezTo>
                  <a:cubicBezTo>
                    <a:pt x="7" y="0"/>
                    <a:pt x="8" y="1"/>
                    <a:pt x="8" y="3"/>
                  </a:cubicBezTo>
                  <a:cubicBezTo>
                    <a:pt x="8" y="4"/>
                    <a:pt x="7" y="5"/>
                    <a:pt x="5" y="6"/>
                  </a:cubicBezTo>
                  <a:cubicBezTo>
                    <a:pt x="5" y="6"/>
                    <a:pt x="5" y="6"/>
                    <a:pt x="5" y="6"/>
                  </a:cubicBezTo>
                  <a:cubicBezTo>
                    <a:pt x="7" y="6"/>
                    <a:pt x="8" y="7"/>
                    <a:pt x="8" y="9"/>
                  </a:cubicBezTo>
                  <a:cubicBezTo>
                    <a:pt x="8" y="11"/>
                    <a:pt x="7" y="13"/>
                    <a:pt x="4" y="13"/>
                  </a:cubicBezTo>
                  <a:cubicBezTo>
                    <a:pt x="2" y="13"/>
                    <a:pt x="1" y="12"/>
                    <a:pt x="0" y="12"/>
                  </a:cubicBezTo>
                  <a:lnTo>
                    <a:pt x="1"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l-PL"/>
            </a:p>
          </p:txBody>
        </p:sp>
        <p:sp>
          <p:nvSpPr>
            <p:cNvPr id="15829" name="Freeform 26"/>
            <p:cNvSpPr>
              <a:spLocks/>
            </p:cNvSpPr>
            <p:nvPr/>
          </p:nvSpPr>
          <p:spPr bwMode="auto">
            <a:xfrm>
              <a:off x="777" y="1805"/>
              <a:ext cx="13" cy="32"/>
            </a:xfrm>
            <a:custGeom>
              <a:avLst/>
              <a:gdLst>
                <a:gd name="T0" fmla="*/ 8 w 13"/>
                <a:gd name="T1" fmla="*/ 3 h 32"/>
                <a:gd name="T2" fmla="*/ 8 w 13"/>
                <a:gd name="T3" fmla="*/ 3 h 32"/>
                <a:gd name="T4" fmla="*/ 3 w 13"/>
                <a:gd name="T5" fmla="*/ 6 h 32"/>
                <a:gd name="T6" fmla="*/ 0 w 13"/>
                <a:gd name="T7" fmla="*/ 3 h 32"/>
                <a:gd name="T8" fmla="*/ 8 w 13"/>
                <a:gd name="T9" fmla="*/ 0 h 32"/>
                <a:gd name="T10" fmla="*/ 13 w 13"/>
                <a:gd name="T11" fmla="*/ 0 h 32"/>
                <a:gd name="T12" fmla="*/ 13 w 13"/>
                <a:gd name="T13" fmla="*/ 32 h 32"/>
                <a:gd name="T14" fmla="*/ 8 w 13"/>
                <a:gd name="T15" fmla="*/ 32 h 32"/>
                <a:gd name="T16" fmla="*/ 8 w 13"/>
                <a:gd name="T17" fmla="*/ 3 h 3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3" h="32">
                  <a:moveTo>
                    <a:pt x="8" y="3"/>
                  </a:moveTo>
                  <a:lnTo>
                    <a:pt x="8" y="3"/>
                  </a:lnTo>
                  <a:lnTo>
                    <a:pt x="3" y="6"/>
                  </a:lnTo>
                  <a:lnTo>
                    <a:pt x="0" y="3"/>
                  </a:lnTo>
                  <a:lnTo>
                    <a:pt x="8" y="0"/>
                  </a:lnTo>
                  <a:lnTo>
                    <a:pt x="13" y="0"/>
                  </a:lnTo>
                  <a:lnTo>
                    <a:pt x="13" y="32"/>
                  </a:lnTo>
                  <a:lnTo>
                    <a:pt x="8" y="32"/>
                  </a:lnTo>
                  <a:lnTo>
                    <a:pt x="8"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l-PL"/>
            </a:p>
          </p:txBody>
        </p:sp>
        <p:sp>
          <p:nvSpPr>
            <p:cNvPr id="15830" name="Freeform 27"/>
            <p:cNvSpPr>
              <a:spLocks/>
            </p:cNvSpPr>
            <p:nvPr/>
          </p:nvSpPr>
          <p:spPr bwMode="auto">
            <a:xfrm>
              <a:off x="800" y="1803"/>
              <a:ext cx="20" cy="34"/>
            </a:xfrm>
            <a:custGeom>
              <a:avLst/>
              <a:gdLst>
                <a:gd name="T0" fmla="*/ 0 w 8"/>
                <a:gd name="T1" fmla="*/ 28497 h 13"/>
                <a:gd name="T2" fmla="*/ 0 w 8"/>
                <a:gd name="T3" fmla="*/ 25924 h 13"/>
                <a:gd name="T4" fmla="*/ 3250 w 8"/>
                <a:gd name="T5" fmla="*/ 24331 h 13"/>
                <a:gd name="T6" fmla="*/ 9300 w 8"/>
                <a:gd name="T7" fmla="*/ 8338 h 13"/>
                <a:gd name="T8" fmla="*/ 6175 w 8"/>
                <a:gd name="T9" fmla="*/ 4166 h 13"/>
                <a:gd name="T10" fmla="*/ 1958 w 8"/>
                <a:gd name="T11" fmla="*/ 6745 h 13"/>
                <a:gd name="T12" fmla="*/ 1958 w 8"/>
                <a:gd name="T13" fmla="*/ 4166 h 13"/>
                <a:gd name="T14" fmla="*/ 6175 w 8"/>
                <a:gd name="T15" fmla="*/ 0 h 13"/>
                <a:gd name="T16" fmla="*/ 12238 w 8"/>
                <a:gd name="T17" fmla="*/ 8338 h 13"/>
                <a:gd name="T18" fmla="*/ 6175 w 8"/>
                <a:gd name="T19" fmla="*/ 24331 h 13"/>
                <a:gd name="T20" fmla="*/ 4895 w 8"/>
                <a:gd name="T21" fmla="*/ 25924 h 13"/>
                <a:gd name="T22" fmla="*/ 4895 w 8"/>
                <a:gd name="T23" fmla="*/ 25924 h 13"/>
                <a:gd name="T24" fmla="*/ 12238 w 8"/>
                <a:gd name="T25" fmla="*/ 25924 h 13"/>
                <a:gd name="T26" fmla="*/ 12238 w 8"/>
                <a:gd name="T27" fmla="*/ 28497 h 13"/>
                <a:gd name="T28" fmla="*/ 0 w 8"/>
                <a:gd name="T29" fmla="*/ 28497 h 1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8" h="13">
                  <a:moveTo>
                    <a:pt x="0" y="13"/>
                  </a:moveTo>
                  <a:cubicBezTo>
                    <a:pt x="0" y="12"/>
                    <a:pt x="0" y="12"/>
                    <a:pt x="0" y="12"/>
                  </a:cubicBezTo>
                  <a:cubicBezTo>
                    <a:pt x="2" y="11"/>
                    <a:pt x="2" y="11"/>
                    <a:pt x="2" y="11"/>
                  </a:cubicBezTo>
                  <a:cubicBezTo>
                    <a:pt x="5" y="8"/>
                    <a:pt x="6" y="6"/>
                    <a:pt x="6" y="4"/>
                  </a:cubicBezTo>
                  <a:cubicBezTo>
                    <a:pt x="6" y="3"/>
                    <a:pt x="6" y="2"/>
                    <a:pt x="4" y="2"/>
                  </a:cubicBezTo>
                  <a:cubicBezTo>
                    <a:pt x="3" y="2"/>
                    <a:pt x="2" y="2"/>
                    <a:pt x="1" y="3"/>
                  </a:cubicBezTo>
                  <a:cubicBezTo>
                    <a:pt x="1" y="2"/>
                    <a:pt x="1" y="2"/>
                    <a:pt x="1" y="2"/>
                  </a:cubicBezTo>
                  <a:cubicBezTo>
                    <a:pt x="1" y="1"/>
                    <a:pt x="3" y="0"/>
                    <a:pt x="4" y="0"/>
                  </a:cubicBezTo>
                  <a:cubicBezTo>
                    <a:pt x="7" y="0"/>
                    <a:pt x="8" y="2"/>
                    <a:pt x="8" y="4"/>
                  </a:cubicBezTo>
                  <a:cubicBezTo>
                    <a:pt x="8" y="6"/>
                    <a:pt x="6" y="8"/>
                    <a:pt x="4" y="11"/>
                  </a:cubicBezTo>
                  <a:cubicBezTo>
                    <a:pt x="3" y="12"/>
                    <a:pt x="3" y="12"/>
                    <a:pt x="3" y="12"/>
                  </a:cubicBezTo>
                  <a:cubicBezTo>
                    <a:pt x="3" y="12"/>
                    <a:pt x="3" y="12"/>
                    <a:pt x="3" y="12"/>
                  </a:cubicBezTo>
                  <a:cubicBezTo>
                    <a:pt x="8" y="12"/>
                    <a:pt x="8" y="12"/>
                    <a:pt x="8" y="12"/>
                  </a:cubicBezTo>
                  <a:cubicBezTo>
                    <a:pt x="8" y="13"/>
                    <a:pt x="8" y="13"/>
                    <a:pt x="8" y="13"/>
                  </a:cubicBez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l-PL"/>
            </a:p>
          </p:txBody>
        </p:sp>
        <p:sp>
          <p:nvSpPr>
            <p:cNvPr id="15831" name="Freeform 28"/>
            <p:cNvSpPr>
              <a:spLocks/>
            </p:cNvSpPr>
            <p:nvPr/>
          </p:nvSpPr>
          <p:spPr bwMode="auto">
            <a:xfrm>
              <a:off x="777" y="1907"/>
              <a:ext cx="13" cy="34"/>
            </a:xfrm>
            <a:custGeom>
              <a:avLst/>
              <a:gdLst>
                <a:gd name="T0" fmla="*/ 8 w 13"/>
                <a:gd name="T1" fmla="*/ 2 h 34"/>
                <a:gd name="T2" fmla="*/ 8 w 13"/>
                <a:gd name="T3" fmla="*/ 2 h 34"/>
                <a:gd name="T4" fmla="*/ 3 w 13"/>
                <a:gd name="T5" fmla="*/ 8 h 34"/>
                <a:gd name="T6" fmla="*/ 0 w 13"/>
                <a:gd name="T7" fmla="*/ 2 h 34"/>
                <a:gd name="T8" fmla="*/ 8 w 13"/>
                <a:gd name="T9" fmla="*/ 0 h 34"/>
                <a:gd name="T10" fmla="*/ 13 w 13"/>
                <a:gd name="T11" fmla="*/ 0 h 34"/>
                <a:gd name="T12" fmla="*/ 13 w 13"/>
                <a:gd name="T13" fmla="*/ 34 h 34"/>
                <a:gd name="T14" fmla="*/ 8 w 13"/>
                <a:gd name="T15" fmla="*/ 34 h 34"/>
                <a:gd name="T16" fmla="*/ 8 w 13"/>
                <a:gd name="T17" fmla="*/ 2 h 3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3" h="34">
                  <a:moveTo>
                    <a:pt x="8" y="2"/>
                  </a:moveTo>
                  <a:lnTo>
                    <a:pt x="8" y="2"/>
                  </a:lnTo>
                  <a:lnTo>
                    <a:pt x="3" y="8"/>
                  </a:lnTo>
                  <a:lnTo>
                    <a:pt x="0" y="2"/>
                  </a:lnTo>
                  <a:lnTo>
                    <a:pt x="8" y="0"/>
                  </a:lnTo>
                  <a:lnTo>
                    <a:pt x="13" y="0"/>
                  </a:lnTo>
                  <a:lnTo>
                    <a:pt x="13" y="34"/>
                  </a:lnTo>
                  <a:lnTo>
                    <a:pt x="8" y="34"/>
                  </a:lnTo>
                  <a:lnTo>
                    <a:pt x="8"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l-PL"/>
            </a:p>
          </p:txBody>
        </p:sp>
        <p:sp>
          <p:nvSpPr>
            <p:cNvPr id="15832" name="Freeform 29"/>
            <p:cNvSpPr>
              <a:spLocks/>
            </p:cNvSpPr>
            <p:nvPr/>
          </p:nvSpPr>
          <p:spPr bwMode="auto">
            <a:xfrm>
              <a:off x="802" y="1907"/>
              <a:ext cx="13" cy="34"/>
            </a:xfrm>
            <a:custGeom>
              <a:avLst/>
              <a:gdLst>
                <a:gd name="T0" fmla="*/ 8 w 13"/>
                <a:gd name="T1" fmla="*/ 2 h 34"/>
                <a:gd name="T2" fmla="*/ 8 w 13"/>
                <a:gd name="T3" fmla="*/ 2 h 34"/>
                <a:gd name="T4" fmla="*/ 3 w 13"/>
                <a:gd name="T5" fmla="*/ 8 h 34"/>
                <a:gd name="T6" fmla="*/ 0 w 13"/>
                <a:gd name="T7" fmla="*/ 2 h 34"/>
                <a:gd name="T8" fmla="*/ 8 w 13"/>
                <a:gd name="T9" fmla="*/ 0 h 34"/>
                <a:gd name="T10" fmla="*/ 13 w 13"/>
                <a:gd name="T11" fmla="*/ 0 h 34"/>
                <a:gd name="T12" fmla="*/ 13 w 13"/>
                <a:gd name="T13" fmla="*/ 34 h 34"/>
                <a:gd name="T14" fmla="*/ 8 w 13"/>
                <a:gd name="T15" fmla="*/ 34 h 34"/>
                <a:gd name="T16" fmla="*/ 8 w 13"/>
                <a:gd name="T17" fmla="*/ 2 h 3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3" h="34">
                  <a:moveTo>
                    <a:pt x="8" y="2"/>
                  </a:moveTo>
                  <a:lnTo>
                    <a:pt x="8" y="2"/>
                  </a:lnTo>
                  <a:lnTo>
                    <a:pt x="3" y="8"/>
                  </a:lnTo>
                  <a:lnTo>
                    <a:pt x="0" y="2"/>
                  </a:lnTo>
                  <a:lnTo>
                    <a:pt x="8" y="0"/>
                  </a:lnTo>
                  <a:lnTo>
                    <a:pt x="13" y="0"/>
                  </a:lnTo>
                  <a:lnTo>
                    <a:pt x="13" y="34"/>
                  </a:lnTo>
                  <a:lnTo>
                    <a:pt x="8" y="34"/>
                  </a:lnTo>
                  <a:lnTo>
                    <a:pt x="8"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l-PL"/>
            </a:p>
          </p:txBody>
        </p:sp>
        <p:sp>
          <p:nvSpPr>
            <p:cNvPr id="15833" name="Freeform 30"/>
            <p:cNvSpPr>
              <a:spLocks/>
            </p:cNvSpPr>
            <p:nvPr/>
          </p:nvSpPr>
          <p:spPr bwMode="auto">
            <a:xfrm>
              <a:off x="777" y="2008"/>
              <a:ext cx="13" cy="35"/>
            </a:xfrm>
            <a:custGeom>
              <a:avLst/>
              <a:gdLst>
                <a:gd name="T0" fmla="*/ 8 w 13"/>
                <a:gd name="T1" fmla="*/ 3 h 35"/>
                <a:gd name="T2" fmla="*/ 8 w 13"/>
                <a:gd name="T3" fmla="*/ 3 h 35"/>
                <a:gd name="T4" fmla="*/ 3 w 13"/>
                <a:gd name="T5" fmla="*/ 5 h 35"/>
                <a:gd name="T6" fmla="*/ 0 w 13"/>
                <a:gd name="T7" fmla="*/ 3 h 35"/>
                <a:gd name="T8" fmla="*/ 8 w 13"/>
                <a:gd name="T9" fmla="*/ 0 h 35"/>
                <a:gd name="T10" fmla="*/ 13 w 13"/>
                <a:gd name="T11" fmla="*/ 0 h 35"/>
                <a:gd name="T12" fmla="*/ 13 w 13"/>
                <a:gd name="T13" fmla="*/ 35 h 35"/>
                <a:gd name="T14" fmla="*/ 8 w 13"/>
                <a:gd name="T15" fmla="*/ 35 h 35"/>
                <a:gd name="T16" fmla="*/ 8 w 13"/>
                <a:gd name="T17" fmla="*/ 3 h 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3" h="35">
                  <a:moveTo>
                    <a:pt x="8" y="3"/>
                  </a:moveTo>
                  <a:lnTo>
                    <a:pt x="8" y="3"/>
                  </a:lnTo>
                  <a:lnTo>
                    <a:pt x="3" y="5"/>
                  </a:lnTo>
                  <a:lnTo>
                    <a:pt x="0" y="3"/>
                  </a:lnTo>
                  <a:lnTo>
                    <a:pt x="8" y="0"/>
                  </a:lnTo>
                  <a:lnTo>
                    <a:pt x="13" y="0"/>
                  </a:lnTo>
                  <a:lnTo>
                    <a:pt x="13" y="35"/>
                  </a:lnTo>
                  <a:lnTo>
                    <a:pt x="8" y="35"/>
                  </a:lnTo>
                  <a:lnTo>
                    <a:pt x="8"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l-PL"/>
            </a:p>
          </p:txBody>
        </p:sp>
        <p:sp>
          <p:nvSpPr>
            <p:cNvPr id="15834" name="Freeform 31"/>
            <p:cNvSpPr>
              <a:spLocks noEditPoints="1"/>
            </p:cNvSpPr>
            <p:nvPr/>
          </p:nvSpPr>
          <p:spPr bwMode="auto">
            <a:xfrm>
              <a:off x="800" y="2005"/>
              <a:ext cx="22" cy="38"/>
            </a:xfrm>
            <a:custGeom>
              <a:avLst/>
              <a:gdLst>
                <a:gd name="T0" fmla="*/ 5138 w 9"/>
                <a:gd name="T1" fmla="*/ 41257 h 14"/>
                <a:gd name="T2" fmla="*/ 0 w 9"/>
                <a:gd name="T3" fmla="*/ 20797 h 14"/>
                <a:gd name="T4" fmla="*/ 6209 w 9"/>
                <a:gd name="T5" fmla="*/ 0 h 14"/>
                <a:gd name="T6" fmla="*/ 11538 w 9"/>
                <a:gd name="T7" fmla="*/ 20797 h 14"/>
                <a:gd name="T8" fmla="*/ 5138 w 9"/>
                <a:gd name="T9" fmla="*/ 41257 h 14"/>
                <a:gd name="T10" fmla="*/ 5138 w 9"/>
                <a:gd name="T11" fmla="*/ 35937 h 14"/>
                <a:gd name="T12" fmla="*/ 8998 w 9"/>
                <a:gd name="T13" fmla="*/ 20797 h 14"/>
                <a:gd name="T14" fmla="*/ 5138 w 9"/>
                <a:gd name="T15" fmla="*/ 5600 h 14"/>
                <a:gd name="T16" fmla="*/ 2540 w 9"/>
                <a:gd name="T17" fmla="*/ 20797 h 14"/>
                <a:gd name="T18" fmla="*/ 5138 w 9"/>
                <a:gd name="T19" fmla="*/ 35937 h 1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9" h="14">
                  <a:moveTo>
                    <a:pt x="4" y="14"/>
                  </a:moveTo>
                  <a:cubicBezTo>
                    <a:pt x="2" y="14"/>
                    <a:pt x="0" y="11"/>
                    <a:pt x="0" y="7"/>
                  </a:cubicBezTo>
                  <a:cubicBezTo>
                    <a:pt x="0" y="3"/>
                    <a:pt x="2" y="0"/>
                    <a:pt x="5" y="0"/>
                  </a:cubicBezTo>
                  <a:cubicBezTo>
                    <a:pt x="7" y="0"/>
                    <a:pt x="9" y="3"/>
                    <a:pt x="9" y="7"/>
                  </a:cubicBezTo>
                  <a:cubicBezTo>
                    <a:pt x="9" y="11"/>
                    <a:pt x="7" y="14"/>
                    <a:pt x="4" y="14"/>
                  </a:cubicBezTo>
                  <a:close/>
                  <a:moveTo>
                    <a:pt x="4" y="12"/>
                  </a:moveTo>
                  <a:cubicBezTo>
                    <a:pt x="6" y="12"/>
                    <a:pt x="7" y="10"/>
                    <a:pt x="7" y="7"/>
                  </a:cubicBezTo>
                  <a:cubicBezTo>
                    <a:pt x="7" y="4"/>
                    <a:pt x="6" y="2"/>
                    <a:pt x="4" y="2"/>
                  </a:cubicBezTo>
                  <a:cubicBezTo>
                    <a:pt x="3" y="2"/>
                    <a:pt x="2" y="4"/>
                    <a:pt x="2" y="7"/>
                  </a:cubicBezTo>
                  <a:cubicBezTo>
                    <a:pt x="2" y="10"/>
                    <a:pt x="3" y="12"/>
                    <a:pt x="4" y="1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l-PL"/>
            </a:p>
          </p:txBody>
        </p:sp>
        <p:sp>
          <p:nvSpPr>
            <p:cNvPr id="15835" name="Freeform 32"/>
            <p:cNvSpPr>
              <a:spLocks noEditPoints="1"/>
            </p:cNvSpPr>
            <p:nvPr/>
          </p:nvSpPr>
          <p:spPr bwMode="auto">
            <a:xfrm>
              <a:off x="800" y="2109"/>
              <a:ext cx="22" cy="38"/>
            </a:xfrm>
            <a:custGeom>
              <a:avLst/>
              <a:gdLst>
                <a:gd name="T0" fmla="*/ 1039 w 9"/>
                <a:gd name="T1" fmla="*/ 35937 h 14"/>
                <a:gd name="T2" fmla="*/ 3681 w 9"/>
                <a:gd name="T3" fmla="*/ 35937 h 14"/>
                <a:gd name="T4" fmla="*/ 6209 w 9"/>
                <a:gd name="T5" fmla="*/ 32395 h 14"/>
                <a:gd name="T6" fmla="*/ 8998 w 9"/>
                <a:gd name="T7" fmla="*/ 20797 h 14"/>
                <a:gd name="T8" fmla="*/ 8998 w 9"/>
                <a:gd name="T9" fmla="*/ 20797 h 14"/>
                <a:gd name="T10" fmla="*/ 5138 w 9"/>
                <a:gd name="T11" fmla="*/ 25932 h 14"/>
                <a:gd name="T12" fmla="*/ 0 w 9"/>
                <a:gd name="T13" fmla="*/ 15200 h 14"/>
                <a:gd name="T14" fmla="*/ 6209 w 9"/>
                <a:gd name="T15" fmla="*/ 0 h 14"/>
                <a:gd name="T16" fmla="*/ 11538 w 9"/>
                <a:gd name="T17" fmla="*/ 17255 h 14"/>
                <a:gd name="T18" fmla="*/ 8998 w 9"/>
                <a:gd name="T19" fmla="*/ 35937 h 14"/>
                <a:gd name="T20" fmla="*/ 3681 w 9"/>
                <a:gd name="T21" fmla="*/ 37995 h 14"/>
                <a:gd name="T22" fmla="*/ 1039 w 9"/>
                <a:gd name="T23" fmla="*/ 41257 h 14"/>
                <a:gd name="T24" fmla="*/ 1039 w 9"/>
                <a:gd name="T25" fmla="*/ 35937 h 14"/>
                <a:gd name="T26" fmla="*/ 5138 w 9"/>
                <a:gd name="T27" fmla="*/ 5600 h 14"/>
                <a:gd name="T28" fmla="*/ 2540 w 9"/>
                <a:gd name="T29" fmla="*/ 15200 h 14"/>
                <a:gd name="T30" fmla="*/ 5138 w 9"/>
                <a:gd name="T31" fmla="*/ 20797 h 14"/>
                <a:gd name="T32" fmla="*/ 8998 w 9"/>
                <a:gd name="T33" fmla="*/ 17255 h 14"/>
                <a:gd name="T34" fmla="*/ 8998 w 9"/>
                <a:gd name="T35" fmla="*/ 15200 h 14"/>
                <a:gd name="T36" fmla="*/ 5138 w 9"/>
                <a:gd name="T37" fmla="*/ 5600 h 1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9" h="14">
                  <a:moveTo>
                    <a:pt x="1" y="12"/>
                  </a:moveTo>
                  <a:cubicBezTo>
                    <a:pt x="2" y="12"/>
                    <a:pt x="2" y="12"/>
                    <a:pt x="3" y="12"/>
                  </a:cubicBezTo>
                  <a:cubicBezTo>
                    <a:pt x="4" y="12"/>
                    <a:pt x="5" y="11"/>
                    <a:pt x="5" y="11"/>
                  </a:cubicBezTo>
                  <a:cubicBezTo>
                    <a:pt x="6" y="10"/>
                    <a:pt x="7" y="9"/>
                    <a:pt x="7" y="7"/>
                  </a:cubicBezTo>
                  <a:cubicBezTo>
                    <a:pt x="7" y="7"/>
                    <a:pt x="7" y="7"/>
                    <a:pt x="7" y="7"/>
                  </a:cubicBezTo>
                  <a:cubicBezTo>
                    <a:pt x="6" y="8"/>
                    <a:pt x="5" y="9"/>
                    <a:pt x="4" y="9"/>
                  </a:cubicBezTo>
                  <a:cubicBezTo>
                    <a:pt x="2" y="9"/>
                    <a:pt x="0" y="7"/>
                    <a:pt x="0" y="5"/>
                  </a:cubicBezTo>
                  <a:cubicBezTo>
                    <a:pt x="0" y="2"/>
                    <a:pt x="2" y="0"/>
                    <a:pt x="5" y="0"/>
                  </a:cubicBezTo>
                  <a:cubicBezTo>
                    <a:pt x="7" y="0"/>
                    <a:pt x="9" y="2"/>
                    <a:pt x="9" y="6"/>
                  </a:cubicBezTo>
                  <a:cubicBezTo>
                    <a:pt x="9" y="8"/>
                    <a:pt x="8" y="10"/>
                    <a:pt x="7" y="12"/>
                  </a:cubicBezTo>
                  <a:cubicBezTo>
                    <a:pt x="6" y="13"/>
                    <a:pt x="4" y="13"/>
                    <a:pt x="3" y="13"/>
                  </a:cubicBezTo>
                  <a:cubicBezTo>
                    <a:pt x="2" y="13"/>
                    <a:pt x="2" y="14"/>
                    <a:pt x="1" y="14"/>
                  </a:cubicBezTo>
                  <a:lnTo>
                    <a:pt x="1" y="12"/>
                  </a:lnTo>
                  <a:close/>
                  <a:moveTo>
                    <a:pt x="4" y="2"/>
                  </a:moveTo>
                  <a:cubicBezTo>
                    <a:pt x="3" y="2"/>
                    <a:pt x="2" y="3"/>
                    <a:pt x="2" y="5"/>
                  </a:cubicBezTo>
                  <a:cubicBezTo>
                    <a:pt x="2" y="6"/>
                    <a:pt x="3" y="7"/>
                    <a:pt x="4" y="7"/>
                  </a:cubicBezTo>
                  <a:cubicBezTo>
                    <a:pt x="6" y="7"/>
                    <a:pt x="6" y="7"/>
                    <a:pt x="7" y="6"/>
                  </a:cubicBezTo>
                  <a:cubicBezTo>
                    <a:pt x="7" y="6"/>
                    <a:pt x="7" y="6"/>
                    <a:pt x="7" y="5"/>
                  </a:cubicBezTo>
                  <a:cubicBezTo>
                    <a:pt x="7" y="3"/>
                    <a:pt x="6" y="2"/>
                    <a:pt x="4" y="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l-PL"/>
            </a:p>
          </p:txBody>
        </p:sp>
        <p:sp>
          <p:nvSpPr>
            <p:cNvPr id="15836" name="Freeform 33"/>
            <p:cNvSpPr>
              <a:spLocks noEditPoints="1"/>
            </p:cNvSpPr>
            <p:nvPr/>
          </p:nvSpPr>
          <p:spPr bwMode="auto">
            <a:xfrm>
              <a:off x="800" y="2211"/>
              <a:ext cx="22" cy="34"/>
            </a:xfrm>
            <a:custGeom>
              <a:avLst/>
              <a:gdLst>
                <a:gd name="T0" fmla="*/ 6209 w 9"/>
                <a:gd name="T1" fmla="*/ 0 h 13"/>
                <a:gd name="T2" fmla="*/ 10457 w 9"/>
                <a:gd name="T3" fmla="*/ 6745 h 13"/>
                <a:gd name="T4" fmla="*/ 7856 w 9"/>
                <a:gd name="T5" fmla="*/ 13469 h 13"/>
                <a:gd name="T6" fmla="*/ 7856 w 9"/>
                <a:gd name="T7" fmla="*/ 13469 h 13"/>
                <a:gd name="T8" fmla="*/ 11538 w 9"/>
                <a:gd name="T9" fmla="*/ 21807 h 13"/>
                <a:gd name="T10" fmla="*/ 5138 w 9"/>
                <a:gd name="T11" fmla="*/ 28497 h 13"/>
                <a:gd name="T12" fmla="*/ 0 w 9"/>
                <a:gd name="T13" fmla="*/ 21807 h 13"/>
                <a:gd name="T14" fmla="*/ 3681 w 9"/>
                <a:gd name="T15" fmla="*/ 13469 h 13"/>
                <a:gd name="T16" fmla="*/ 3681 w 9"/>
                <a:gd name="T17" fmla="*/ 13469 h 13"/>
                <a:gd name="T18" fmla="*/ 1039 w 9"/>
                <a:gd name="T19" fmla="*/ 6745 h 13"/>
                <a:gd name="T20" fmla="*/ 6209 w 9"/>
                <a:gd name="T21" fmla="*/ 0 h 13"/>
                <a:gd name="T22" fmla="*/ 5138 w 9"/>
                <a:gd name="T23" fmla="*/ 25924 h 13"/>
                <a:gd name="T24" fmla="*/ 8998 w 9"/>
                <a:gd name="T25" fmla="*/ 21807 h 13"/>
                <a:gd name="T26" fmla="*/ 5138 w 9"/>
                <a:gd name="T27" fmla="*/ 15062 h 13"/>
                <a:gd name="T28" fmla="*/ 2540 w 9"/>
                <a:gd name="T29" fmla="*/ 21807 h 13"/>
                <a:gd name="T30" fmla="*/ 5138 w 9"/>
                <a:gd name="T31" fmla="*/ 25924 h 13"/>
                <a:gd name="T32" fmla="*/ 5138 w 9"/>
                <a:gd name="T33" fmla="*/ 2579 h 13"/>
                <a:gd name="T34" fmla="*/ 2540 w 9"/>
                <a:gd name="T35" fmla="*/ 6745 h 13"/>
                <a:gd name="T36" fmla="*/ 6209 w 9"/>
                <a:gd name="T37" fmla="*/ 13469 h 13"/>
                <a:gd name="T38" fmla="*/ 8998 w 9"/>
                <a:gd name="T39" fmla="*/ 6745 h 13"/>
                <a:gd name="T40" fmla="*/ 5138 w 9"/>
                <a:gd name="T41" fmla="*/ 2579 h 1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 h="13">
                  <a:moveTo>
                    <a:pt x="5" y="0"/>
                  </a:moveTo>
                  <a:cubicBezTo>
                    <a:pt x="7" y="0"/>
                    <a:pt x="8" y="2"/>
                    <a:pt x="8" y="3"/>
                  </a:cubicBezTo>
                  <a:cubicBezTo>
                    <a:pt x="8" y="4"/>
                    <a:pt x="8" y="5"/>
                    <a:pt x="6" y="6"/>
                  </a:cubicBezTo>
                  <a:cubicBezTo>
                    <a:pt x="6" y="6"/>
                    <a:pt x="6" y="6"/>
                    <a:pt x="6" y="6"/>
                  </a:cubicBezTo>
                  <a:cubicBezTo>
                    <a:pt x="8" y="7"/>
                    <a:pt x="9" y="8"/>
                    <a:pt x="9" y="10"/>
                  </a:cubicBezTo>
                  <a:cubicBezTo>
                    <a:pt x="9" y="12"/>
                    <a:pt x="7" y="13"/>
                    <a:pt x="4" y="13"/>
                  </a:cubicBezTo>
                  <a:cubicBezTo>
                    <a:pt x="2" y="13"/>
                    <a:pt x="0" y="12"/>
                    <a:pt x="0" y="10"/>
                  </a:cubicBezTo>
                  <a:cubicBezTo>
                    <a:pt x="0" y="8"/>
                    <a:pt x="1" y="7"/>
                    <a:pt x="3" y="6"/>
                  </a:cubicBezTo>
                  <a:cubicBezTo>
                    <a:pt x="3" y="6"/>
                    <a:pt x="3" y="6"/>
                    <a:pt x="3" y="6"/>
                  </a:cubicBezTo>
                  <a:cubicBezTo>
                    <a:pt x="1" y="6"/>
                    <a:pt x="1" y="5"/>
                    <a:pt x="1" y="3"/>
                  </a:cubicBezTo>
                  <a:cubicBezTo>
                    <a:pt x="1" y="1"/>
                    <a:pt x="2" y="0"/>
                    <a:pt x="5" y="0"/>
                  </a:cubicBezTo>
                  <a:close/>
                  <a:moveTo>
                    <a:pt x="4" y="12"/>
                  </a:moveTo>
                  <a:cubicBezTo>
                    <a:pt x="6" y="12"/>
                    <a:pt x="7" y="11"/>
                    <a:pt x="7" y="10"/>
                  </a:cubicBezTo>
                  <a:cubicBezTo>
                    <a:pt x="7" y="8"/>
                    <a:pt x="6" y="7"/>
                    <a:pt x="4" y="7"/>
                  </a:cubicBezTo>
                  <a:cubicBezTo>
                    <a:pt x="3" y="7"/>
                    <a:pt x="2" y="8"/>
                    <a:pt x="2" y="10"/>
                  </a:cubicBezTo>
                  <a:cubicBezTo>
                    <a:pt x="2" y="11"/>
                    <a:pt x="3" y="12"/>
                    <a:pt x="4" y="12"/>
                  </a:cubicBezTo>
                  <a:close/>
                  <a:moveTo>
                    <a:pt x="4" y="1"/>
                  </a:moveTo>
                  <a:cubicBezTo>
                    <a:pt x="3" y="1"/>
                    <a:pt x="2" y="2"/>
                    <a:pt x="2" y="3"/>
                  </a:cubicBezTo>
                  <a:cubicBezTo>
                    <a:pt x="2" y="5"/>
                    <a:pt x="3" y="5"/>
                    <a:pt x="5" y="6"/>
                  </a:cubicBezTo>
                  <a:cubicBezTo>
                    <a:pt x="6" y="5"/>
                    <a:pt x="7" y="5"/>
                    <a:pt x="7" y="3"/>
                  </a:cubicBezTo>
                  <a:cubicBezTo>
                    <a:pt x="7" y="2"/>
                    <a:pt x="6" y="1"/>
                    <a:pt x="4" y="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l-PL"/>
            </a:p>
          </p:txBody>
        </p:sp>
        <p:sp>
          <p:nvSpPr>
            <p:cNvPr id="15837" name="Freeform 34"/>
            <p:cNvSpPr>
              <a:spLocks/>
            </p:cNvSpPr>
            <p:nvPr/>
          </p:nvSpPr>
          <p:spPr bwMode="auto">
            <a:xfrm>
              <a:off x="800" y="2312"/>
              <a:ext cx="22" cy="35"/>
            </a:xfrm>
            <a:custGeom>
              <a:avLst/>
              <a:gdLst>
                <a:gd name="T0" fmla="*/ 22 w 22"/>
                <a:gd name="T1" fmla="*/ 0 h 35"/>
                <a:gd name="T2" fmla="*/ 22 w 22"/>
                <a:gd name="T3" fmla="*/ 5 h 35"/>
                <a:gd name="T4" fmla="*/ 7 w 22"/>
                <a:gd name="T5" fmla="*/ 35 h 35"/>
                <a:gd name="T6" fmla="*/ 2 w 22"/>
                <a:gd name="T7" fmla="*/ 35 h 35"/>
                <a:gd name="T8" fmla="*/ 17 w 22"/>
                <a:gd name="T9" fmla="*/ 5 h 35"/>
                <a:gd name="T10" fmla="*/ 17 w 22"/>
                <a:gd name="T11" fmla="*/ 5 h 35"/>
                <a:gd name="T12" fmla="*/ 0 w 22"/>
                <a:gd name="T13" fmla="*/ 5 h 35"/>
                <a:gd name="T14" fmla="*/ 0 w 22"/>
                <a:gd name="T15" fmla="*/ 0 h 35"/>
                <a:gd name="T16" fmla="*/ 22 w 22"/>
                <a:gd name="T17" fmla="*/ 0 h 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2" h="35">
                  <a:moveTo>
                    <a:pt x="22" y="0"/>
                  </a:moveTo>
                  <a:lnTo>
                    <a:pt x="22" y="5"/>
                  </a:lnTo>
                  <a:lnTo>
                    <a:pt x="7" y="35"/>
                  </a:lnTo>
                  <a:lnTo>
                    <a:pt x="2" y="35"/>
                  </a:lnTo>
                  <a:lnTo>
                    <a:pt x="17" y="5"/>
                  </a:lnTo>
                  <a:lnTo>
                    <a:pt x="0" y="5"/>
                  </a:lnTo>
                  <a:lnTo>
                    <a:pt x="0" y="0"/>
                  </a:lnTo>
                  <a:lnTo>
                    <a:pt x="2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l-PL"/>
            </a:p>
          </p:txBody>
        </p:sp>
        <p:sp>
          <p:nvSpPr>
            <p:cNvPr id="15838" name="Freeform 35"/>
            <p:cNvSpPr>
              <a:spLocks noEditPoints="1"/>
            </p:cNvSpPr>
            <p:nvPr/>
          </p:nvSpPr>
          <p:spPr bwMode="auto">
            <a:xfrm>
              <a:off x="800" y="2413"/>
              <a:ext cx="22" cy="35"/>
            </a:xfrm>
            <a:custGeom>
              <a:avLst/>
              <a:gdLst>
                <a:gd name="T0" fmla="*/ 10457 w 9"/>
                <a:gd name="T1" fmla="*/ 4935 h 13"/>
                <a:gd name="T2" fmla="*/ 7856 w 9"/>
                <a:gd name="T3" fmla="*/ 4935 h 13"/>
                <a:gd name="T4" fmla="*/ 2540 w 9"/>
                <a:gd name="T5" fmla="*/ 16396 h 13"/>
                <a:gd name="T6" fmla="*/ 2540 w 9"/>
                <a:gd name="T7" fmla="*/ 16396 h 13"/>
                <a:gd name="T8" fmla="*/ 6209 w 9"/>
                <a:gd name="T9" fmla="*/ 13287 h 13"/>
                <a:gd name="T10" fmla="*/ 11538 w 9"/>
                <a:gd name="T11" fmla="*/ 24748 h 13"/>
                <a:gd name="T12" fmla="*/ 6209 w 9"/>
                <a:gd name="T13" fmla="*/ 35773 h 13"/>
                <a:gd name="T14" fmla="*/ 0 w 9"/>
                <a:gd name="T15" fmla="*/ 22486 h 13"/>
                <a:gd name="T16" fmla="*/ 2540 w 9"/>
                <a:gd name="T17" fmla="*/ 4935 h 13"/>
                <a:gd name="T18" fmla="*/ 7856 w 9"/>
                <a:gd name="T19" fmla="*/ 0 h 13"/>
                <a:gd name="T20" fmla="*/ 10457 w 9"/>
                <a:gd name="T21" fmla="*/ 0 h 13"/>
                <a:gd name="T22" fmla="*/ 10457 w 9"/>
                <a:gd name="T23" fmla="*/ 4935 h 13"/>
                <a:gd name="T24" fmla="*/ 6209 w 9"/>
                <a:gd name="T25" fmla="*/ 32843 h 13"/>
                <a:gd name="T26" fmla="*/ 8998 w 9"/>
                <a:gd name="T27" fmla="*/ 24748 h 13"/>
                <a:gd name="T28" fmla="*/ 5138 w 9"/>
                <a:gd name="T29" fmla="*/ 16396 h 13"/>
                <a:gd name="T30" fmla="*/ 2540 w 9"/>
                <a:gd name="T31" fmla="*/ 22486 h 13"/>
                <a:gd name="T32" fmla="*/ 2540 w 9"/>
                <a:gd name="T33" fmla="*/ 22486 h 13"/>
                <a:gd name="T34" fmla="*/ 6209 w 9"/>
                <a:gd name="T35" fmla="*/ 32843 h 1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9" h="13">
                  <a:moveTo>
                    <a:pt x="8" y="2"/>
                  </a:moveTo>
                  <a:cubicBezTo>
                    <a:pt x="7" y="2"/>
                    <a:pt x="7" y="2"/>
                    <a:pt x="6" y="2"/>
                  </a:cubicBezTo>
                  <a:cubicBezTo>
                    <a:pt x="4" y="2"/>
                    <a:pt x="2" y="4"/>
                    <a:pt x="2" y="6"/>
                  </a:cubicBezTo>
                  <a:cubicBezTo>
                    <a:pt x="2" y="6"/>
                    <a:pt x="2" y="6"/>
                    <a:pt x="2" y="6"/>
                  </a:cubicBezTo>
                  <a:cubicBezTo>
                    <a:pt x="2" y="5"/>
                    <a:pt x="4" y="5"/>
                    <a:pt x="5" y="5"/>
                  </a:cubicBezTo>
                  <a:cubicBezTo>
                    <a:pt x="7" y="5"/>
                    <a:pt x="9" y="6"/>
                    <a:pt x="9" y="9"/>
                  </a:cubicBezTo>
                  <a:cubicBezTo>
                    <a:pt x="9" y="11"/>
                    <a:pt x="7" y="13"/>
                    <a:pt x="5" y="13"/>
                  </a:cubicBezTo>
                  <a:cubicBezTo>
                    <a:pt x="2" y="13"/>
                    <a:pt x="0" y="11"/>
                    <a:pt x="0" y="8"/>
                  </a:cubicBezTo>
                  <a:cubicBezTo>
                    <a:pt x="0" y="5"/>
                    <a:pt x="1" y="3"/>
                    <a:pt x="2" y="2"/>
                  </a:cubicBezTo>
                  <a:cubicBezTo>
                    <a:pt x="3" y="1"/>
                    <a:pt x="5" y="0"/>
                    <a:pt x="6" y="0"/>
                  </a:cubicBezTo>
                  <a:cubicBezTo>
                    <a:pt x="7" y="0"/>
                    <a:pt x="7" y="0"/>
                    <a:pt x="8" y="0"/>
                  </a:cubicBezTo>
                  <a:lnTo>
                    <a:pt x="8" y="2"/>
                  </a:lnTo>
                  <a:close/>
                  <a:moveTo>
                    <a:pt x="5" y="12"/>
                  </a:moveTo>
                  <a:cubicBezTo>
                    <a:pt x="6" y="12"/>
                    <a:pt x="7" y="11"/>
                    <a:pt x="7" y="9"/>
                  </a:cubicBezTo>
                  <a:cubicBezTo>
                    <a:pt x="7" y="7"/>
                    <a:pt x="6" y="6"/>
                    <a:pt x="4" y="6"/>
                  </a:cubicBezTo>
                  <a:cubicBezTo>
                    <a:pt x="3" y="6"/>
                    <a:pt x="2" y="7"/>
                    <a:pt x="2" y="8"/>
                  </a:cubicBezTo>
                  <a:cubicBezTo>
                    <a:pt x="2" y="8"/>
                    <a:pt x="2" y="8"/>
                    <a:pt x="2" y="8"/>
                  </a:cubicBezTo>
                  <a:cubicBezTo>
                    <a:pt x="2" y="11"/>
                    <a:pt x="3" y="12"/>
                    <a:pt x="5" y="1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l-PL"/>
            </a:p>
          </p:txBody>
        </p:sp>
        <p:sp>
          <p:nvSpPr>
            <p:cNvPr id="15839" name="Freeform 36"/>
            <p:cNvSpPr>
              <a:spLocks/>
            </p:cNvSpPr>
            <p:nvPr/>
          </p:nvSpPr>
          <p:spPr bwMode="auto">
            <a:xfrm>
              <a:off x="800" y="2512"/>
              <a:ext cx="20" cy="37"/>
            </a:xfrm>
            <a:custGeom>
              <a:avLst/>
              <a:gdLst>
                <a:gd name="T0" fmla="*/ 12238 w 8"/>
                <a:gd name="T1" fmla="*/ 4392 h 14"/>
                <a:gd name="T2" fmla="*/ 4895 w 8"/>
                <a:gd name="T3" fmla="*/ 4392 h 14"/>
                <a:gd name="T4" fmla="*/ 3250 w 8"/>
                <a:gd name="T5" fmla="*/ 11607 h 14"/>
                <a:gd name="T6" fmla="*/ 6175 w 8"/>
                <a:gd name="T7" fmla="*/ 11607 h 14"/>
                <a:gd name="T8" fmla="*/ 9300 w 8"/>
                <a:gd name="T9" fmla="*/ 14290 h 14"/>
                <a:gd name="T10" fmla="*/ 12238 w 8"/>
                <a:gd name="T11" fmla="*/ 21526 h 14"/>
                <a:gd name="T12" fmla="*/ 4895 w 8"/>
                <a:gd name="T13" fmla="*/ 33414 h 14"/>
                <a:gd name="T14" fmla="*/ 0 w 8"/>
                <a:gd name="T15" fmla="*/ 30676 h 14"/>
                <a:gd name="T16" fmla="*/ 1958 w 8"/>
                <a:gd name="T17" fmla="*/ 26304 h 14"/>
                <a:gd name="T18" fmla="*/ 4895 w 8"/>
                <a:gd name="T19" fmla="*/ 29034 h 14"/>
                <a:gd name="T20" fmla="*/ 9300 w 8"/>
                <a:gd name="T21" fmla="*/ 21526 h 14"/>
                <a:gd name="T22" fmla="*/ 4895 w 8"/>
                <a:gd name="T23" fmla="*/ 14290 h 14"/>
                <a:gd name="T24" fmla="*/ 1958 w 8"/>
                <a:gd name="T25" fmla="*/ 17023 h 14"/>
                <a:gd name="T26" fmla="*/ 3250 w 8"/>
                <a:gd name="T27" fmla="*/ 0 h 14"/>
                <a:gd name="T28" fmla="*/ 12238 w 8"/>
                <a:gd name="T29" fmla="*/ 0 h 14"/>
                <a:gd name="T30" fmla="*/ 12238 w 8"/>
                <a:gd name="T31" fmla="*/ 4392 h 1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8" h="14">
                  <a:moveTo>
                    <a:pt x="8" y="2"/>
                  </a:moveTo>
                  <a:cubicBezTo>
                    <a:pt x="3" y="2"/>
                    <a:pt x="3" y="2"/>
                    <a:pt x="3" y="2"/>
                  </a:cubicBezTo>
                  <a:cubicBezTo>
                    <a:pt x="2" y="5"/>
                    <a:pt x="2" y="5"/>
                    <a:pt x="2" y="5"/>
                  </a:cubicBezTo>
                  <a:cubicBezTo>
                    <a:pt x="3" y="5"/>
                    <a:pt x="3" y="5"/>
                    <a:pt x="4" y="5"/>
                  </a:cubicBezTo>
                  <a:cubicBezTo>
                    <a:pt x="5" y="5"/>
                    <a:pt x="6" y="5"/>
                    <a:pt x="6" y="6"/>
                  </a:cubicBezTo>
                  <a:cubicBezTo>
                    <a:pt x="7" y="6"/>
                    <a:pt x="8" y="7"/>
                    <a:pt x="8" y="9"/>
                  </a:cubicBezTo>
                  <a:cubicBezTo>
                    <a:pt x="8" y="12"/>
                    <a:pt x="6" y="14"/>
                    <a:pt x="3" y="14"/>
                  </a:cubicBezTo>
                  <a:cubicBezTo>
                    <a:pt x="2" y="14"/>
                    <a:pt x="1" y="13"/>
                    <a:pt x="0" y="13"/>
                  </a:cubicBezTo>
                  <a:cubicBezTo>
                    <a:pt x="1" y="11"/>
                    <a:pt x="1" y="11"/>
                    <a:pt x="1" y="11"/>
                  </a:cubicBezTo>
                  <a:cubicBezTo>
                    <a:pt x="1" y="12"/>
                    <a:pt x="2" y="12"/>
                    <a:pt x="3" y="12"/>
                  </a:cubicBezTo>
                  <a:cubicBezTo>
                    <a:pt x="5" y="12"/>
                    <a:pt x="6" y="11"/>
                    <a:pt x="6" y="9"/>
                  </a:cubicBezTo>
                  <a:cubicBezTo>
                    <a:pt x="6" y="8"/>
                    <a:pt x="5" y="6"/>
                    <a:pt x="3" y="6"/>
                  </a:cubicBezTo>
                  <a:cubicBezTo>
                    <a:pt x="2" y="6"/>
                    <a:pt x="1" y="6"/>
                    <a:pt x="1" y="7"/>
                  </a:cubicBezTo>
                  <a:cubicBezTo>
                    <a:pt x="2" y="0"/>
                    <a:pt x="2" y="0"/>
                    <a:pt x="2" y="0"/>
                  </a:cubicBezTo>
                  <a:cubicBezTo>
                    <a:pt x="8" y="0"/>
                    <a:pt x="8" y="0"/>
                    <a:pt x="8" y="0"/>
                  </a:cubicBezTo>
                  <a:lnTo>
                    <a:pt x="8"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l-PL"/>
            </a:p>
          </p:txBody>
        </p:sp>
        <p:sp>
          <p:nvSpPr>
            <p:cNvPr id="15840" name="Freeform 37"/>
            <p:cNvSpPr>
              <a:spLocks noEditPoints="1"/>
            </p:cNvSpPr>
            <p:nvPr/>
          </p:nvSpPr>
          <p:spPr bwMode="auto">
            <a:xfrm>
              <a:off x="800" y="2613"/>
              <a:ext cx="22" cy="35"/>
            </a:xfrm>
            <a:custGeom>
              <a:avLst/>
              <a:gdLst>
                <a:gd name="T0" fmla="*/ 7856 w 9"/>
                <a:gd name="T1" fmla="*/ 35773 h 13"/>
                <a:gd name="T2" fmla="*/ 7856 w 9"/>
                <a:gd name="T3" fmla="*/ 27849 h 13"/>
                <a:gd name="T4" fmla="*/ 0 w 9"/>
                <a:gd name="T5" fmla="*/ 27849 h 13"/>
                <a:gd name="T6" fmla="*/ 0 w 9"/>
                <a:gd name="T7" fmla="*/ 22486 h 13"/>
                <a:gd name="T8" fmla="*/ 6209 w 9"/>
                <a:gd name="T9" fmla="*/ 0 h 13"/>
                <a:gd name="T10" fmla="*/ 8998 w 9"/>
                <a:gd name="T11" fmla="*/ 0 h 13"/>
                <a:gd name="T12" fmla="*/ 8998 w 9"/>
                <a:gd name="T13" fmla="*/ 22486 h 13"/>
                <a:gd name="T14" fmla="*/ 11538 w 9"/>
                <a:gd name="T15" fmla="*/ 22486 h 13"/>
                <a:gd name="T16" fmla="*/ 11538 w 9"/>
                <a:gd name="T17" fmla="*/ 27849 h 13"/>
                <a:gd name="T18" fmla="*/ 8998 w 9"/>
                <a:gd name="T19" fmla="*/ 27849 h 13"/>
                <a:gd name="T20" fmla="*/ 8998 w 9"/>
                <a:gd name="T21" fmla="*/ 35773 h 13"/>
                <a:gd name="T22" fmla="*/ 7856 w 9"/>
                <a:gd name="T23" fmla="*/ 35773 h 13"/>
                <a:gd name="T24" fmla="*/ 7856 w 9"/>
                <a:gd name="T25" fmla="*/ 22486 h 13"/>
                <a:gd name="T26" fmla="*/ 7856 w 9"/>
                <a:gd name="T27" fmla="*/ 11453 h 13"/>
                <a:gd name="T28" fmla="*/ 7856 w 9"/>
                <a:gd name="T29" fmla="*/ 4935 h 13"/>
                <a:gd name="T30" fmla="*/ 7856 w 9"/>
                <a:gd name="T31" fmla="*/ 4935 h 13"/>
                <a:gd name="T32" fmla="*/ 6209 w 9"/>
                <a:gd name="T33" fmla="*/ 11453 h 13"/>
                <a:gd name="T34" fmla="*/ 1039 w 9"/>
                <a:gd name="T35" fmla="*/ 22486 h 13"/>
                <a:gd name="T36" fmla="*/ 1039 w 9"/>
                <a:gd name="T37" fmla="*/ 22486 h 13"/>
                <a:gd name="T38" fmla="*/ 7856 w 9"/>
                <a:gd name="T39" fmla="*/ 22486 h 1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9" h="13">
                  <a:moveTo>
                    <a:pt x="6" y="13"/>
                  </a:moveTo>
                  <a:cubicBezTo>
                    <a:pt x="6" y="10"/>
                    <a:pt x="6" y="10"/>
                    <a:pt x="6" y="10"/>
                  </a:cubicBezTo>
                  <a:cubicBezTo>
                    <a:pt x="0" y="10"/>
                    <a:pt x="0" y="10"/>
                    <a:pt x="0" y="10"/>
                  </a:cubicBezTo>
                  <a:cubicBezTo>
                    <a:pt x="0" y="8"/>
                    <a:pt x="0" y="8"/>
                    <a:pt x="0" y="8"/>
                  </a:cubicBezTo>
                  <a:cubicBezTo>
                    <a:pt x="5" y="0"/>
                    <a:pt x="5" y="0"/>
                    <a:pt x="5" y="0"/>
                  </a:cubicBezTo>
                  <a:cubicBezTo>
                    <a:pt x="7" y="0"/>
                    <a:pt x="7" y="0"/>
                    <a:pt x="7" y="0"/>
                  </a:cubicBezTo>
                  <a:cubicBezTo>
                    <a:pt x="7" y="8"/>
                    <a:pt x="7" y="8"/>
                    <a:pt x="7" y="8"/>
                  </a:cubicBezTo>
                  <a:cubicBezTo>
                    <a:pt x="9" y="8"/>
                    <a:pt x="9" y="8"/>
                    <a:pt x="9" y="8"/>
                  </a:cubicBezTo>
                  <a:cubicBezTo>
                    <a:pt x="9" y="10"/>
                    <a:pt x="9" y="10"/>
                    <a:pt x="9" y="10"/>
                  </a:cubicBezTo>
                  <a:cubicBezTo>
                    <a:pt x="7" y="10"/>
                    <a:pt x="7" y="10"/>
                    <a:pt x="7" y="10"/>
                  </a:cubicBezTo>
                  <a:cubicBezTo>
                    <a:pt x="7" y="13"/>
                    <a:pt x="7" y="13"/>
                    <a:pt x="7" y="13"/>
                  </a:cubicBezTo>
                  <a:lnTo>
                    <a:pt x="6" y="13"/>
                  </a:lnTo>
                  <a:close/>
                  <a:moveTo>
                    <a:pt x="6" y="8"/>
                  </a:moveTo>
                  <a:cubicBezTo>
                    <a:pt x="6" y="4"/>
                    <a:pt x="6" y="4"/>
                    <a:pt x="6" y="4"/>
                  </a:cubicBezTo>
                  <a:cubicBezTo>
                    <a:pt x="6" y="3"/>
                    <a:pt x="6" y="3"/>
                    <a:pt x="6" y="2"/>
                  </a:cubicBezTo>
                  <a:cubicBezTo>
                    <a:pt x="6" y="2"/>
                    <a:pt x="6" y="2"/>
                    <a:pt x="6" y="2"/>
                  </a:cubicBezTo>
                  <a:cubicBezTo>
                    <a:pt x="5" y="3"/>
                    <a:pt x="5" y="3"/>
                    <a:pt x="5" y="4"/>
                  </a:cubicBezTo>
                  <a:cubicBezTo>
                    <a:pt x="1" y="8"/>
                    <a:pt x="1" y="8"/>
                    <a:pt x="1" y="8"/>
                  </a:cubicBezTo>
                  <a:cubicBezTo>
                    <a:pt x="1" y="8"/>
                    <a:pt x="1" y="8"/>
                    <a:pt x="1" y="8"/>
                  </a:cubicBezTo>
                  <a:lnTo>
                    <a:pt x="6"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l-PL"/>
            </a:p>
          </p:txBody>
        </p:sp>
        <p:sp>
          <p:nvSpPr>
            <p:cNvPr id="15841" name="Freeform 38"/>
            <p:cNvSpPr>
              <a:spLocks/>
            </p:cNvSpPr>
            <p:nvPr/>
          </p:nvSpPr>
          <p:spPr bwMode="auto">
            <a:xfrm>
              <a:off x="800" y="2715"/>
              <a:ext cx="20" cy="37"/>
            </a:xfrm>
            <a:custGeom>
              <a:avLst/>
              <a:gdLst>
                <a:gd name="T0" fmla="*/ 1958 w 8"/>
                <a:gd name="T1" fmla="*/ 26304 h 14"/>
                <a:gd name="T2" fmla="*/ 4895 w 8"/>
                <a:gd name="T3" fmla="*/ 29034 h 14"/>
                <a:gd name="T4" fmla="*/ 9300 w 8"/>
                <a:gd name="T5" fmla="*/ 23461 h 14"/>
                <a:gd name="T6" fmla="*/ 4895 w 8"/>
                <a:gd name="T7" fmla="*/ 17023 h 14"/>
                <a:gd name="T8" fmla="*/ 3250 w 8"/>
                <a:gd name="T9" fmla="*/ 17023 h 14"/>
                <a:gd name="T10" fmla="*/ 3250 w 8"/>
                <a:gd name="T11" fmla="*/ 14290 h 14"/>
                <a:gd name="T12" fmla="*/ 4895 w 8"/>
                <a:gd name="T13" fmla="*/ 14290 h 14"/>
                <a:gd name="T14" fmla="*/ 9300 w 8"/>
                <a:gd name="T15" fmla="*/ 9953 h 14"/>
                <a:gd name="T16" fmla="*/ 6175 w 8"/>
                <a:gd name="T17" fmla="*/ 4392 h 14"/>
                <a:gd name="T18" fmla="*/ 1958 w 8"/>
                <a:gd name="T19" fmla="*/ 7215 h 14"/>
                <a:gd name="T20" fmla="*/ 1958 w 8"/>
                <a:gd name="T21" fmla="*/ 2730 h 14"/>
                <a:gd name="T22" fmla="*/ 6175 w 8"/>
                <a:gd name="T23" fmla="*/ 0 h 14"/>
                <a:gd name="T24" fmla="*/ 12238 w 8"/>
                <a:gd name="T25" fmla="*/ 7215 h 14"/>
                <a:gd name="T26" fmla="*/ 8125 w 8"/>
                <a:gd name="T27" fmla="*/ 14290 h 14"/>
                <a:gd name="T28" fmla="*/ 8125 w 8"/>
                <a:gd name="T29" fmla="*/ 14290 h 14"/>
                <a:gd name="T30" fmla="*/ 12238 w 8"/>
                <a:gd name="T31" fmla="*/ 23461 h 14"/>
                <a:gd name="T32" fmla="*/ 6175 w 8"/>
                <a:gd name="T33" fmla="*/ 33414 h 14"/>
                <a:gd name="T34" fmla="*/ 0 w 8"/>
                <a:gd name="T35" fmla="*/ 30676 h 14"/>
                <a:gd name="T36" fmla="*/ 1958 w 8"/>
                <a:gd name="T37" fmla="*/ 26304 h 1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8" h="14">
                  <a:moveTo>
                    <a:pt x="1" y="11"/>
                  </a:moveTo>
                  <a:cubicBezTo>
                    <a:pt x="1" y="12"/>
                    <a:pt x="2" y="12"/>
                    <a:pt x="3" y="12"/>
                  </a:cubicBezTo>
                  <a:cubicBezTo>
                    <a:pt x="6" y="12"/>
                    <a:pt x="6" y="11"/>
                    <a:pt x="6" y="10"/>
                  </a:cubicBezTo>
                  <a:cubicBezTo>
                    <a:pt x="6" y="8"/>
                    <a:pt x="5" y="7"/>
                    <a:pt x="3" y="7"/>
                  </a:cubicBezTo>
                  <a:cubicBezTo>
                    <a:pt x="2" y="7"/>
                    <a:pt x="2" y="7"/>
                    <a:pt x="2" y="7"/>
                  </a:cubicBezTo>
                  <a:cubicBezTo>
                    <a:pt x="2" y="6"/>
                    <a:pt x="2" y="6"/>
                    <a:pt x="2" y="6"/>
                  </a:cubicBezTo>
                  <a:cubicBezTo>
                    <a:pt x="3" y="6"/>
                    <a:pt x="3" y="6"/>
                    <a:pt x="3" y="6"/>
                  </a:cubicBezTo>
                  <a:cubicBezTo>
                    <a:pt x="4" y="6"/>
                    <a:pt x="6" y="5"/>
                    <a:pt x="6" y="4"/>
                  </a:cubicBezTo>
                  <a:cubicBezTo>
                    <a:pt x="6" y="3"/>
                    <a:pt x="5" y="2"/>
                    <a:pt x="4" y="2"/>
                  </a:cubicBezTo>
                  <a:cubicBezTo>
                    <a:pt x="3" y="2"/>
                    <a:pt x="2" y="2"/>
                    <a:pt x="1" y="3"/>
                  </a:cubicBezTo>
                  <a:cubicBezTo>
                    <a:pt x="1" y="1"/>
                    <a:pt x="1" y="1"/>
                    <a:pt x="1" y="1"/>
                  </a:cubicBezTo>
                  <a:cubicBezTo>
                    <a:pt x="1" y="1"/>
                    <a:pt x="3" y="0"/>
                    <a:pt x="4" y="0"/>
                  </a:cubicBezTo>
                  <a:cubicBezTo>
                    <a:pt x="7" y="0"/>
                    <a:pt x="8" y="2"/>
                    <a:pt x="8" y="3"/>
                  </a:cubicBezTo>
                  <a:cubicBezTo>
                    <a:pt x="8" y="5"/>
                    <a:pt x="7" y="6"/>
                    <a:pt x="5" y="6"/>
                  </a:cubicBezTo>
                  <a:cubicBezTo>
                    <a:pt x="5" y="6"/>
                    <a:pt x="5" y="6"/>
                    <a:pt x="5" y="6"/>
                  </a:cubicBezTo>
                  <a:cubicBezTo>
                    <a:pt x="7" y="7"/>
                    <a:pt x="8" y="8"/>
                    <a:pt x="8" y="10"/>
                  </a:cubicBezTo>
                  <a:cubicBezTo>
                    <a:pt x="8" y="12"/>
                    <a:pt x="7" y="14"/>
                    <a:pt x="4" y="14"/>
                  </a:cubicBezTo>
                  <a:cubicBezTo>
                    <a:pt x="2" y="14"/>
                    <a:pt x="1" y="13"/>
                    <a:pt x="0" y="13"/>
                  </a:cubicBezTo>
                  <a:lnTo>
                    <a:pt x="1"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l-PL"/>
            </a:p>
          </p:txBody>
        </p:sp>
        <p:sp>
          <p:nvSpPr>
            <p:cNvPr id="15842" name="Freeform 39"/>
            <p:cNvSpPr>
              <a:spLocks/>
            </p:cNvSpPr>
            <p:nvPr/>
          </p:nvSpPr>
          <p:spPr bwMode="auto">
            <a:xfrm>
              <a:off x="800" y="2816"/>
              <a:ext cx="20" cy="35"/>
            </a:xfrm>
            <a:custGeom>
              <a:avLst/>
              <a:gdLst>
                <a:gd name="T0" fmla="*/ 0 w 8"/>
                <a:gd name="T1" fmla="*/ 35773 h 13"/>
                <a:gd name="T2" fmla="*/ 0 w 8"/>
                <a:gd name="T3" fmla="*/ 32843 h 13"/>
                <a:gd name="T4" fmla="*/ 3250 w 8"/>
                <a:gd name="T5" fmla="*/ 30835 h 13"/>
                <a:gd name="T6" fmla="*/ 9300 w 8"/>
                <a:gd name="T7" fmla="*/ 11453 h 13"/>
                <a:gd name="T8" fmla="*/ 6175 w 8"/>
                <a:gd name="T9" fmla="*/ 4935 h 13"/>
                <a:gd name="T10" fmla="*/ 1958 w 8"/>
                <a:gd name="T11" fmla="*/ 8352 h 13"/>
                <a:gd name="T12" fmla="*/ 1958 w 8"/>
                <a:gd name="T13" fmla="*/ 3102 h 13"/>
                <a:gd name="T14" fmla="*/ 6175 w 8"/>
                <a:gd name="T15" fmla="*/ 0 h 13"/>
                <a:gd name="T16" fmla="*/ 12238 w 8"/>
                <a:gd name="T17" fmla="*/ 11453 h 13"/>
                <a:gd name="T18" fmla="*/ 6175 w 8"/>
                <a:gd name="T19" fmla="*/ 30835 h 13"/>
                <a:gd name="T20" fmla="*/ 4895 w 8"/>
                <a:gd name="T21" fmla="*/ 32843 h 13"/>
                <a:gd name="T22" fmla="*/ 4895 w 8"/>
                <a:gd name="T23" fmla="*/ 32843 h 13"/>
                <a:gd name="T24" fmla="*/ 12238 w 8"/>
                <a:gd name="T25" fmla="*/ 32843 h 13"/>
                <a:gd name="T26" fmla="*/ 12238 w 8"/>
                <a:gd name="T27" fmla="*/ 35773 h 13"/>
                <a:gd name="T28" fmla="*/ 0 w 8"/>
                <a:gd name="T29" fmla="*/ 35773 h 1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8" h="13">
                  <a:moveTo>
                    <a:pt x="0" y="13"/>
                  </a:moveTo>
                  <a:cubicBezTo>
                    <a:pt x="0" y="12"/>
                    <a:pt x="0" y="12"/>
                    <a:pt x="0" y="12"/>
                  </a:cubicBezTo>
                  <a:cubicBezTo>
                    <a:pt x="2" y="11"/>
                    <a:pt x="2" y="11"/>
                    <a:pt x="2" y="11"/>
                  </a:cubicBezTo>
                  <a:cubicBezTo>
                    <a:pt x="5" y="8"/>
                    <a:pt x="6" y="6"/>
                    <a:pt x="6" y="4"/>
                  </a:cubicBezTo>
                  <a:cubicBezTo>
                    <a:pt x="6" y="3"/>
                    <a:pt x="6" y="2"/>
                    <a:pt x="4" y="2"/>
                  </a:cubicBezTo>
                  <a:cubicBezTo>
                    <a:pt x="3" y="2"/>
                    <a:pt x="2" y="2"/>
                    <a:pt x="1" y="3"/>
                  </a:cubicBezTo>
                  <a:cubicBezTo>
                    <a:pt x="1" y="1"/>
                    <a:pt x="1" y="1"/>
                    <a:pt x="1" y="1"/>
                  </a:cubicBezTo>
                  <a:cubicBezTo>
                    <a:pt x="1" y="1"/>
                    <a:pt x="3" y="0"/>
                    <a:pt x="4" y="0"/>
                  </a:cubicBezTo>
                  <a:cubicBezTo>
                    <a:pt x="7" y="0"/>
                    <a:pt x="8" y="2"/>
                    <a:pt x="8" y="4"/>
                  </a:cubicBezTo>
                  <a:cubicBezTo>
                    <a:pt x="8" y="6"/>
                    <a:pt x="6" y="8"/>
                    <a:pt x="4" y="11"/>
                  </a:cubicBezTo>
                  <a:cubicBezTo>
                    <a:pt x="3" y="12"/>
                    <a:pt x="3" y="12"/>
                    <a:pt x="3" y="12"/>
                  </a:cubicBezTo>
                  <a:cubicBezTo>
                    <a:pt x="3" y="12"/>
                    <a:pt x="3" y="12"/>
                    <a:pt x="3" y="12"/>
                  </a:cubicBezTo>
                  <a:cubicBezTo>
                    <a:pt x="8" y="12"/>
                    <a:pt x="8" y="12"/>
                    <a:pt x="8" y="12"/>
                  </a:cubicBezTo>
                  <a:cubicBezTo>
                    <a:pt x="8" y="13"/>
                    <a:pt x="8" y="13"/>
                    <a:pt x="8" y="13"/>
                  </a:cubicBez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l-PL"/>
            </a:p>
          </p:txBody>
        </p:sp>
        <p:sp>
          <p:nvSpPr>
            <p:cNvPr id="15843" name="Freeform 40"/>
            <p:cNvSpPr>
              <a:spLocks/>
            </p:cNvSpPr>
            <p:nvPr/>
          </p:nvSpPr>
          <p:spPr bwMode="auto">
            <a:xfrm>
              <a:off x="677" y="1398"/>
              <a:ext cx="273" cy="205"/>
            </a:xfrm>
            <a:custGeom>
              <a:avLst/>
              <a:gdLst>
                <a:gd name="T0" fmla="*/ 168817 w 109"/>
                <a:gd name="T1" fmla="*/ 179101 h 77"/>
                <a:gd name="T2" fmla="*/ 168817 w 109"/>
                <a:gd name="T3" fmla="*/ 12454 h 77"/>
                <a:gd name="T4" fmla="*/ 85419 w 109"/>
                <a:gd name="T5" fmla="*/ 0 h 77"/>
                <a:gd name="T6" fmla="*/ 0 w 109"/>
                <a:gd name="T7" fmla="*/ 12454 h 77"/>
                <a:gd name="T8" fmla="*/ 0 w 109"/>
                <a:gd name="T9" fmla="*/ 179101 h 77"/>
                <a:gd name="T10" fmla="*/ 0 w 109"/>
                <a:gd name="T11" fmla="*/ 179101 h 77"/>
                <a:gd name="T12" fmla="*/ 85419 w 109"/>
                <a:gd name="T13" fmla="*/ 194481 h 77"/>
                <a:gd name="T14" fmla="*/ 168817 w 109"/>
                <a:gd name="T15" fmla="*/ 179101 h 7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09" h="77">
                  <a:moveTo>
                    <a:pt x="109" y="71"/>
                  </a:moveTo>
                  <a:cubicBezTo>
                    <a:pt x="109" y="5"/>
                    <a:pt x="109" y="5"/>
                    <a:pt x="109" y="5"/>
                  </a:cubicBezTo>
                  <a:cubicBezTo>
                    <a:pt x="109" y="2"/>
                    <a:pt x="85" y="0"/>
                    <a:pt x="55" y="0"/>
                  </a:cubicBezTo>
                  <a:cubicBezTo>
                    <a:pt x="24" y="0"/>
                    <a:pt x="0" y="2"/>
                    <a:pt x="0" y="5"/>
                  </a:cubicBezTo>
                  <a:cubicBezTo>
                    <a:pt x="0" y="71"/>
                    <a:pt x="0" y="71"/>
                    <a:pt x="0" y="71"/>
                  </a:cubicBezTo>
                  <a:cubicBezTo>
                    <a:pt x="0" y="71"/>
                    <a:pt x="0" y="71"/>
                    <a:pt x="0" y="71"/>
                  </a:cubicBezTo>
                  <a:cubicBezTo>
                    <a:pt x="0" y="74"/>
                    <a:pt x="24" y="77"/>
                    <a:pt x="55" y="77"/>
                  </a:cubicBezTo>
                  <a:cubicBezTo>
                    <a:pt x="85" y="77"/>
                    <a:pt x="109" y="74"/>
                    <a:pt x="109" y="71"/>
                  </a:cubicBezTo>
                </a:path>
              </a:pathLst>
            </a:custGeom>
            <a:solidFill>
              <a:srgbClr val="4776B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l-PL"/>
            </a:p>
          </p:txBody>
        </p:sp>
        <p:sp>
          <p:nvSpPr>
            <p:cNvPr id="15844" name="Line 41"/>
            <p:cNvSpPr>
              <a:spLocks noChangeShapeType="1"/>
            </p:cNvSpPr>
            <p:nvPr/>
          </p:nvSpPr>
          <p:spPr bwMode="auto">
            <a:xfrm flipV="1">
              <a:off x="932" y="1400"/>
              <a:ext cx="1" cy="192"/>
            </a:xfrm>
            <a:prstGeom prst="line">
              <a:avLst/>
            </a:prstGeom>
            <a:noFill/>
            <a:ln w="7938" cap="rnd">
              <a:solidFill>
                <a:srgbClr val="FFFFFF"/>
              </a:solidFill>
              <a:round/>
              <a:headEnd/>
              <a:tailEnd/>
            </a:ln>
            <a:extLst>
              <a:ext uri="{909E8E84-426E-40DD-AFC4-6F175D3DCCD1}">
                <a14:hiddenFill xmlns:a14="http://schemas.microsoft.com/office/drawing/2010/main">
                  <a:noFill/>
                </a14:hiddenFill>
              </a:ext>
            </a:extLst>
          </p:spPr>
          <p:txBody>
            <a:bodyPr/>
            <a:lstStyle/>
            <a:p>
              <a:endParaRPr lang="pl-PL"/>
            </a:p>
          </p:txBody>
        </p:sp>
        <p:sp>
          <p:nvSpPr>
            <p:cNvPr id="15845" name="Line 42"/>
            <p:cNvSpPr>
              <a:spLocks noChangeShapeType="1"/>
            </p:cNvSpPr>
            <p:nvPr/>
          </p:nvSpPr>
          <p:spPr bwMode="auto">
            <a:xfrm flipV="1">
              <a:off x="910" y="1398"/>
              <a:ext cx="1" cy="199"/>
            </a:xfrm>
            <a:prstGeom prst="line">
              <a:avLst/>
            </a:prstGeom>
            <a:noFill/>
            <a:ln w="7938" cap="rnd">
              <a:solidFill>
                <a:srgbClr val="FFFFFF"/>
              </a:solidFill>
              <a:round/>
              <a:headEnd/>
              <a:tailEnd/>
            </a:ln>
            <a:extLst>
              <a:ext uri="{909E8E84-426E-40DD-AFC4-6F175D3DCCD1}">
                <a14:hiddenFill xmlns:a14="http://schemas.microsoft.com/office/drawing/2010/main">
                  <a:noFill/>
                </a14:hiddenFill>
              </a:ext>
            </a:extLst>
          </p:spPr>
          <p:txBody>
            <a:bodyPr/>
            <a:lstStyle/>
            <a:p>
              <a:endParaRPr lang="pl-PL"/>
            </a:p>
          </p:txBody>
        </p:sp>
        <p:sp>
          <p:nvSpPr>
            <p:cNvPr id="15846" name="Line 43"/>
            <p:cNvSpPr>
              <a:spLocks noChangeShapeType="1"/>
            </p:cNvSpPr>
            <p:nvPr/>
          </p:nvSpPr>
          <p:spPr bwMode="auto">
            <a:xfrm flipV="1">
              <a:off x="887" y="1398"/>
              <a:ext cx="1" cy="199"/>
            </a:xfrm>
            <a:prstGeom prst="line">
              <a:avLst/>
            </a:prstGeom>
            <a:noFill/>
            <a:ln w="7938" cap="rnd">
              <a:solidFill>
                <a:srgbClr val="FFFFFF"/>
              </a:solidFill>
              <a:round/>
              <a:headEnd/>
              <a:tailEnd/>
            </a:ln>
            <a:extLst>
              <a:ext uri="{909E8E84-426E-40DD-AFC4-6F175D3DCCD1}">
                <a14:hiddenFill xmlns:a14="http://schemas.microsoft.com/office/drawing/2010/main">
                  <a:noFill/>
                </a14:hiddenFill>
              </a:ext>
            </a:extLst>
          </p:spPr>
          <p:txBody>
            <a:bodyPr/>
            <a:lstStyle/>
            <a:p>
              <a:endParaRPr lang="pl-PL"/>
            </a:p>
          </p:txBody>
        </p:sp>
        <p:sp>
          <p:nvSpPr>
            <p:cNvPr id="15847" name="Line 44"/>
            <p:cNvSpPr>
              <a:spLocks noChangeShapeType="1"/>
            </p:cNvSpPr>
            <p:nvPr/>
          </p:nvSpPr>
          <p:spPr bwMode="auto">
            <a:xfrm flipV="1">
              <a:off x="862" y="1398"/>
              <a:ext cx="1" cy="199"/>
            </a:xfrm>
            <a:prstGeom prst="line">
              <a:avLst/>
            </a:prstGeom>
            <a:noFill/>
            <a:ln w="7938" cap="rnd">
              <a:solidFill>
                <a:srgbClr val="FFFFFF"/>
              </a:solidFill>
              <a:round/>
              <a:headEnd/>
              <a:tailEnd/>
            </a:ln>
            <a:extLst>
              <a:ext uri="{909E8E84-426E-40DD-AFC4-6F175D3DCCD1}">
                <a14:hiddenFill xmlns:a14="http://schemas.microsoft.com/office/drawing/2010/main">
                  <a:noFill/>
                </a14:hiddenFill>
              </a:ext>
            </a:extLst>
          </p:spPr>
          <p:txBody>
            <a:bodyPr/>
            <a:lstStyle/>
            <a:p>
              <a:endParaRPr lang="pl-PL"/>
            </a:p>
          </p:txBody>
        </p:sp>
        <p:sp>
          <p:nvSpPr>
            <p:cNvPr id="15848" name="Line 45"/>
            <p:cNvSpPr>
              <a:spLocks noChangeShapeType="1"/>
            </p:cNvSpPr>
            <p:nvPr/>
          </p:nvSpPr>
          <p:spPr bwMode="auto">
            <a:xfrm flipV="1">
              <a:off x="840" y="1398"/>
              <a:ext cx="1" cy="202"/>
            </a:xfrm>
            <a:prstGeom prst="line">
              <a:avLst/>
            </a:prstGeom>
            <a:noFill/>
            <a:ln w="7938" cap="rnd">
              <a:solidFill>
                <a:srgbClr val="FFFFFF"/>
              </a:solidFill>
              <a:round/>
              <a:headEnd/>
              <a:tailEnd/>
            </a:ln>
            <a:extLst>
              <a:ext uri="{909E8E84-426E-40DD-AFC4-6F175D3DCCD1}">
                <a14:hiddenFill xmlns:a14="http://schemas.microsoft.com/office/drawing/2010/main">
                  <a:noFill/>
                </a14:hiddenFill>
              </a:ext>
            </a:extLst>
          </p:spPr>
          <p:txBody>
            <a:bodyPr/>
            <a:lstStyle/>
            <a:p>
              <a:endParaRPr lang="pl-PL"/>
            </a:p>
          </p:txBody>
        </p:sp>
        <p:sp>
          <p:nvSpPr>
            <p:cNvPr id="15849" name="Line 46"/>
            <p:cNvSpPr>
              <a:spLocks noChangeShapeType="1"/>
            </p:cNvSpPr>
            <p:nvPr/>
          </p:nvSpPr>
          <p:spPr bwMode="auto">
            <a:xfrm flipV="1">
              <a:off x="817" y="1395"/>
              <a:ext cx="1" cy="202"/>
            </a:xfrm>
            <a:prstGeom prst="line">
              <a:avLst/>
            </a:prstGeom>
            <a:noFill/>
            <a:ln w="7938" cap="rnd">
              <a:solidFill>
                <a:srgbClr val="FFFFFF"/>
              </a:solidFill>
              <a:round/>
              <a:headEnd/>
              <a:tailEnd/>
            </a:ln>
            <a:extLst>
              <a:ext uri="{909E8E84-426E-40DD-AFC4-6F175D3DCCD1}">
                <a14:hiddenFill xmlns:a14="http://schemas.microsoft.com/office/drawing/2010/main">
                  <a:noFill/>
                </a14:hiddenFill>
              </a:ext>
            </a:extLst>
          </p:spPr>
          <p:txBody>
            <a:bodyPr/>
            <a:lstStyle/>
            <a:p>
              <a:endParaRPr lang="pl-PL"/>
            </a:p>
          </p:txBody>
        </p:sp>
        <p:sp>
          <p:nvSpPr>
            <p:cNvPr id="15850" name="Line 47"/>
            <p:cNvSpPr>
              <a:spLocks noChangeShapeType="1"/>
            </p:cNvSpPr>
            <p:nvPr/>
          </p:nvSpPr>
          <p:spPr bwMode="auto">
            <a:xfrm>
              <a:off x="795" y="1398"/>
              <a:ext cx="1" cy="202"/>
            </a:xfrm>
            <a:prstGeom prst="line">
              <a:avLst/>
            </a:prstGeom>
            <a:noFill/>
            <a:ln w="7938" cap="rnd">
              <a:solidFill>
                <a:srgbClr val="FFFFFF"/>
              </a:solidFill>
              <a:round/>
              <a:headEnd/>
              <a:tailEnd/>
            </a:ln>
            <a:extLst>
              <a:ext uri="{909E8E84-426E-40DD-AFC4-6F175D3DCCD1}">
                <a14:hiddenFill xmlns:a14="http://schemas.microsoft.com/office/drawing/2010/main">
                  <a:noFill/>
                </a14:hiddenFill>
              </a:ext>
            </a:extLst>
          </p:spPr>
          <p:txBody>
            <a:bodyPr/>
            <a:lstStyle/>
            <a:p>
              <a:endParaRPr lang="pl-PL"/>
            </a:p>
          </p:txBody>
        </p:sp>
        <p:sp>
          <p:nvSpPr>
            <p:cNvPr id="15851" name="Line 48"/>
            <p:cNvSpPr>
              <a:spLocks noChangeShapeType="1"/>
            </p:cNvSpPr>
            <p:nvPr/>
          </p:nvSpPr>
          <p:spPr bwMode="auto">
            <a:xfrm>
              <a:off x="772" y="1398"/>
              <a:ext cx="1" cy="199"/>
            </a:xfrm>
            <a:prstGeom prst="line">
              <a:avLst/>
            </a:prstGeom>
            <a:noFill/>
            <a:ln w="7938" cap="rnd">
              <a:solidFill>
                <a:srgbClr val="FFFFFF"/>
              </a:solidFill>
              <a:round/>
              <a:headEnd/>
              <a:tailEnd/>
            </a:ln>
            <a:extLst>
              <a:ext uri="{909E8E84-426E-40DD-AFC4-6F175D3DCCD1}">
                <a14:hiddenFill xmlns:a14="http://schemas.microsoft.com/office/drawing/2010/main">
                  <a:noFill/>
                </a14:hiddenFill>
              </a:ext>
            </a:extLst>
          </p:spPr>
          <p:txBody>
            <a:bodyPr/>
            <a:lstStyle/>
            <a:p>
              <a:endParaRPr lang="pl-PL"/>
            </a:p>
          </p:txBody>
        </p:sp>
        <p:sp>
          <p:nvSpPr>
            <p:cNvPr id="15852" name="Line 49"/>
            <p:cNvSpPr>
              <a:spLocks noChangeShapeType="1"/>
            </p:cNvSpPr>
            <p:nvPr/>
          </p:nvSpPr>
          <p:spPr bwMode="auto">
            <a:xfrm>
              <a:off x="750" y="1398"/>
              <a:ext cx="1" cy="199"/>
            </a:xfrm>
            <a:prstGeom prst="line">
              <a:avLst/>
            </a:prstGeom>
            <a:noFill/>
            <a:ln w="7938" cap="rnd">
              <a:solidFill>
                <a:srgbClr val="FFFFFF"/>
              </a:solidFill>
              <a:round/>
              <a:headEnd/>
              <a:tailEnd/>
            </a:ln>
            <a:extLst>
              <a:ext uri="{909E8E84-426E-40DD-AFC4-6F175D3DCCD1}">
                <a14:hiddenFill xmlns:a14="http://schemas.microsoft.com/office/drawing/2010/main">
                  <a:noFill/>
                </a14:hiddenFill>
              </a:ext>
            </a:extLst>
          </p:spPr>
          <p:txBody>
            <a:bodyPr/>
            <a:lstStyle/>
            <a:p>
              <a:endParaRPr lang="pl-PL"/>
            </a:p>
          </p:txBody>
        </p:sp>
        <p:sp>
          <p:nvSpPr>
            <p:cNvPr id="15853" name="Line 50"/>
            <p:cNvSpPr>
              <a:spLocks noChangeShapeType="1"/>
            </p:cNvSpPr>
            <p:nvPr/>
          </p:nvSpPr>
          <p:spPr bwMode="auto">
            <a:xfrm>
              <a:off x="727" y="1398"/>
              <a:ext cx="1" cy="199"/>
            </a:xfrm>
            <a:prstGeom prst="line">
              <a:avLst/>
            </a:prstGeom>
            <a:noFill/>
            <a:ln w="7938" cap="rnd">
              <a:solidFill>
                <a:srgbClr val="FFFFFF"/>
              </a:solidFill>
              <a:round/>
              <a:headEnd/>
              <a:tailEnd/>
            </a:ln>
            <a:extLst>
              <a:ext uri="{909E8E84-426E-40DD-AFC4-6F175D3DCCD1}">
                <a14:hiddenFill xmlns:a14="http://schemas.microsoft.com/office/drawing/2010/main">
                  <a:noFill/>
                </a14:hiddenFill>
              </a:ext>
            </a:extLst>
          </p:spPr>
          <p:txBody>
            <a:bodyPr/>
            <a:lstStyle/>
            <a:p>
              <a:endParaRPr lang="pl-PL"/>
            </a:p>
          </p:txBody>
        </p:sp>
        <p:sp>
          <p:nvSpPr>
            <p:cNvPr id="15854" name="Line 51"/>
            <p:cNvSpPr>
              <a:spLocks noChangeShapeType="1"/>
            </p:cNvSpPr>
            <p:nvPr/>
          </p:nvSpPr>
          <p:spPr bwMode="auto">
            <a:xfrm>
              <a:off x="705" y="1400"/>
              <a:ext cx="1" cy="192"/>
            </a:xfrm>
            <a:prstGeom prst="line">
              <a:avLst/>
            </a:prstGeom>
            <a:noFill/>
            <a:ln w="7938" cap="rnd">
              <a:solidFill>
                <a:srgbClr val="FFFFFF"/>
              </a:solidFill>
              <a:round/>
              <a:headEnd/>
              <a:tailEnd/>
            </a:ln>
            <a:extLst>
              <a:ext uri="{909E8E84-426E-40DD-AFC4-6F175D3DCCD1}">
                <a14:hiddenFill xmlns:a14="http://schemas.microsoft.com/office/drawing/2010/main">
                  <a:noFill/>
                </a14:hiddenFill>
              </a:ext>
            </a:extLst>
          </p:spPr>
          <p:txBody>
            <a:bodyPr/>
            <a:lstStyle/>
            <a:p>
              <a:endParaRPr lang="pl-PL"/>
            </a:p>
          </p:txBody>
        </p:sp>
        <p:sp>
          <p:nvSpPr>
            <p:cNvPr id="15855" name="Line 52"/>
            <p:cNvSpPr>
              <a:spLocks noChangeShapeType="1"/>
            </p:cNvSpPr>
            <p:nvPr/>
          </p:nvSpPr>
          <p:spPr bwMode="auto">
            <a:xfrm>
              <a:off x="682" y="1411"/>
              <a:ext cx="1" cy="178"/>
            </a:xfrm>
            <a:prstGeom prst="line">
              <a:avLst/>
            </a:prstGeom>
            <a:noFill/>
            <a:ln w="7938" cap="rnd">
              <a:solidFill>
                <a:srgbClr val="FFFFFF"/>
              </a:solidFill>
              <a:round/>
              <a:headEnd/>
              <a:tailEnd/>
            </a:ln>
            <a:extLst>
              <a:ext uri="{909E8E84-426E-40DD-AFC4-6F175D3DCCD1}">
                <a14:hiddenFill xmlns:a14="http://schemas.microsoft.com/office/drawing/2010/main">
                  <a:noFill/>
                </a14:hiddenFill>
              </a:ext>
            </a:extLst>
          </p:spPr>
          <p:txBody>
            <a:bodyPr/>
            <a:lstStyle/>
            <a:p>
              <a:endParaRPr lang="pl-PL"/>
            </a:p>
          </p:txBody>
        </p:sp>
        <p:sp>
          <p:nvSpPr>
            <p:cNvPr id="15856" name="Line 53"/>
            <p:cNvSpPr>
              <a:spLocks noChangeShapeType="1"/>
            </p:cNvSpPr>
            <p:nvPr/>
          </p:nvSpPr>
          <p:spPr bwMode="auto">
            <a:xfrm flipV="1">
              <a:off x="932" y="1400"/>
              <a:ext cx="1" cy="192"/>
            </a:xfrm>
            <a:prstGeom prst="line">
              <a:avLst/>
            </a:prstGeom>
            <a:noFill/>
            <a:ln w="7938">
              <a:solidFill>
                <a:srgbClr val="BDCAE2"/>
              </a:solidFill>
              <a:miter lim="800000"/>
              <a:headEnd/>
              <a:tailEnd/>
            </a:ln>
            <a:extLst>
              <a:ext uri="{909E8E84-426E-40DD-AFC4-6F175D3DCCD1}">
                <a14:hiddenFill xmlns:a14="http://schemas.microsoft.com/office/drawing/2010/main">
                  <a:noFill/>
                </a14:hiddenFill>
              </a:ext>
            </a:extLst>
          </p:spPr>
          <p:txBody>
            <a:bodyPr/>
            <a:lstStyle/>
            <a:p>
              <a:endParaRPr lang="pl-PL"/>
            </a:p>
          </p:txBody>
        </p:sp>
        <p:sp>
          <p:nvSpPr>
            <p:cNvPr id="15857" name="Line 54"/>
            <p:cNvSpPr>
              <a:spLocks noChangeShapeType="1"/>
            </p:cNvSpPr>
            <p:nvPr/>
          </p:nvSpPr>
          <p:spPr bwMode="auto">
            <a:xfrm flipV="1">
              <a:off x="910" y="1398"/>
              <a:ext cx="1" cy="199"/>
            </a:xfrm>
            <a:prstGeom prst="line">
              <a:avLst/>
            </a:prstGeom>
            <a:noFill/>
            <a:ln w="7938">
              <a:solidFill>
                <a:srgbClr val="BDCAE2"/>
              </a:solidFill>
              <a:miter lim="800000"/>
              <a:headEnd/>
              <a:tailEnd/>
            </a:ln>
            <a:extLst>
              <a:ext uri="{909E8E84-426E-40DD-AFC4-6F175D3DCCD1}">
                <a14:hiddenFill xmlns:a14="http://schemas.microsoft.com/office/drawing/2010/main">
                  <a:noFill/>
                </a14:hiddenFill>
              </a:ext>
            </a:extLst>
          </p:spPr>
          <p:txBody>
            <a:bodyPr/>
            <a:lstStyle/>
            <a:p>
              <a:endParaRPr lang="pl-PL"/>
            </a:p>
          </p:txBody>
        </p:sp>
        <p:sp>
          <p:nvSpPr>
            <p:cNvPr id="15858" name="Line 55"/>
            <p:cNvSpPr>
              <a:spLocks noChangeShapeType="1"/>
            </p:cNvSpPr>
            <p:nvPr/>
          </p:nvSpPr>
          <p:spPr bwMode="auto">
            <a:xfrm flipV="1">
              <a:off x="887" y="1398"/>
              <a:ext cx="1" cy="199"/>
            </a:xfrm>
            <a:prstGeom prst="line">
              <a:avLst/>
            </a:prstGeom>
            <a:noFill/>
            <a:ln w="7938">
              <a:solidFill>
                <a:srgbClr val="BDCAE2"/>
              </a:solidFill>
              <a:miter lim="800000"/>
              <a:headEnd/>
              <a:tailEnd/>
            </a:ln>
            <a:extLst>
              <a:ext uri="{909E8E84-426E-40DD-AFC4-6F175D3DCCD1}">
                <a14:hiddenFill xmlns:a14="http://schemas.microsoft.com/office/drawing/2010/main">
                  <a:noFill/>
                </a14:hiddenFill>
              </a:ext>
            </a:extLst>
          </p:spPr>
          <p:txBody>
            <a:bodyPr/>
            <a:lstStyle/>
            <a:p>
              <a:endParaRPr lang="pl-PL"/>
            </a:p>
          </p:txBody>
        </p:sp>
        <p:sp>
          <p:nvSpPr>
            <p:cNvPr id="15859" name="Line 56"/>
            <p:cNvSpPr>
              <a:spLocks noChangeShapeType="1"/>
            </p:cNvSpPr>
            <p:nvPr/>
          </p:nvSpPr>
          <p:spPr bwMode="auto">
            <a:xfrm flipV="1">
              <a:off x="862" y="1398"/>
              <a:ext cx="1" cy="199"/>
            </a:xfrm>
            <a:prstGeom prst="line">
              <a:avLst/>
            </a:prstGeom>
            <a:noFill/>
            <a:ln w="7938">
              <a:solidFill>
                <a:srgbClr val="BDCAE2"/>
              </a:solidFill>
              <a:miter lim="800000"/>
              <a:headEnd/>
              <a:tailEnd/>
            </a:ln>
            <a:extLst>
              <a:ext uri="{909E8E84-426E-40DD-AFC4-6F175D3DCCD1}">
                <a14:hiddenFill xmlns:a14="http://schemas.microsoft.com/office/drawing/2010/main">
                  <a:noFill/>
                </a14:hiddenFill>
              </a:ext>
            </a:extLst>
          </p:spPr>
          <p:txBody>
            <a:bodyPr/>
            <a:lstStyle/>
            <a:p>
              <a:endParaRPr lang="pl-PL"/>
            </a:p>
          </p:txBody>
        </p:sp>
        <p:sp>
          <p:nvSpPr>
            <p:cNvPr id="15860" name="Line 57"/>
            <p:cNvSpPr>
              <a:spLocks noChangeShapeType="1"/>
            </p:cNvSpPr>
            <p:nvPr/>
          </p:nvSpPr>
          <p:spPr bwMode="auto">
            <a:xfrm flipV="1">
              <a:off x="840" y="1398"/>
              <a:ext cx="1" cy="202"/>
            </a:xfrm>
            <a:prstGeom prst="line">
              <a:avLst/>
            </a:prstGeom>
            <a:noFill/>
            <a:ln w="7938">
              <a:solidFill>
                <a:srgbClr val="BDCAE2"/>
              </a:solidFill>
              <a:miter lim="800000"/>
              <a:headEnd/>
              <a:tailEnd/>
            </a:ln>
            <a:extLst>
              <a:ext uri="{909E8E84-426E-40DD-AFC4-6F175D3DCCD1}">
                <a14:hiddenFill xmlns:a14="http://schemas.microsoft.com/office/drawing/2010/main">
                  <a:noFill/>
                </a14:hiddenFill>
              </a:ext>
            </a:extLst>
          </p:spPr>
          <p:txBody>
            <a:bodyPr/>
            <a:lstStyle/>
            <a:p>
              <a:endParaRPr lang="pl-PL"/>
            </a:p>
          </p:txBody>
        </p:sp>
        <p:sp>
          <p:nvSpPr>
            <p:cNvPr id="15861" name="Line 58"/>
            <p:cNvSpPr>
              <a:spLocks noChangeShapeType="1"/>
            </p:cNvSpPr>
            <p:nvPr/>
          </p:nvSpPr>
          <p:spPr bwMode="auto">
            <a:xfrm flipV="1">
              <a:off x="817" y="1395"/>
              <a:ext cx="1" cy="202"/>
            </a:xfrm>
            <a:prstGeom prst="line">
              <a:avLst/>
            </a:prstGeom>
            <a:noFill/>
            <a:ln w="7938">
              <a:solidFill>
                <a:srgbClr val="BDCAE2"/>
              </a:solidFill>
              <a:miter lim="800000"/>
              <a:headEnd/>
              <a:tailEnd/>
            </a:ln>
            <a:extLst>
              <a:ext uri="{909E8E84-426E-40DD-AFC4-6F175D3DCCD1}">
                <a14:hiddenFill xmlns:a14="http://schemas.microsoft.com/office/drawing/2010/main">
                  <a:noFill/>
                </a14:hiddenFill>
              </a:ext>
            </a:extLst>
          </p:spPr>
          <p:txBody>
            <a:bodyPr/>
            <a:lstStyle/>
            <a:p>
              <a:endParaRPr lang="pl-PL"/>
            </a:p>
          </p:txBody>
        </p:sp>
        <p:sp>
          <p:nvSpPr>
            <p:cNvPr id="15862" name="Line 59"/>
            <p:cNvSpPr>
              <a:spLocks noChangeShapeType="1"/>
            </p:cNvSpPr>
            <p:nvPr/>
          </p:nvSpPr>
          <p:spPr bwMode="auto">
            <a:xfrm>
              <a:off x="795" y="1398"/>
              <a:ext cx="1" cy="202"/>
            </a:xfrm>
            <a:prstGeom prst="line">
              <a:avLst/>
            </a:prstGeom>
            <a:noFill/>
            <a:ln w="7938">
              <a:solidFill>
                <a:srgbClr val="BDCAE2"/>
              </a:solidFill>
              <a:miter lim="800000"/>
              <a:headEnd/>
              <a:tailEnd/>
            </a:ln>
            <a:extLst>
              <a:ext uri="{909E8E84-426E-40DD-AFC4-6F175D3DCCD1}">
                <a14:hiddenFill xmlns:a14="http://schemas.microsoft.com/office/drawing/2010/main">
                  <a:noFill/>
                </a14:hiddenFill>
              </a:ext>
            </a:extLst>
          </p:spPr>
          <p:txBody>
            <a:bodyPr/>
            <a:lstStyle/>
            <a:p>
              <a:endParaRPr lang="pl-PL"/>
            </a:p>
          </p:txBody>
        </p:sp>
        <p:sp>
          <p:nvSpPr>
            <p:cNvPr id="15863" name="Line 60"/>
            <p:cNvSpPr>
              <a:spLocks noChangeShapeType="1"/>
            </p:cNvSpPr>
            <p:nvPr/>
          </p:nvSpPr>
          <p:spPr bwMode="auto">
            <a:xfrm>
              <a:off x="772" y="1398"/>
              <a:ext cx="1" cy="199"/>
            </a:xfrm>
            <a:prstGeom prst="line">
              <a:avLst/>
            </a:prstGeom>
            <a:noFill/>
            <a:ln w="7938">
              <a:solidFill>
                <a:srgbClr val="BDCAE2"/>
              </a:solidFill>
              <a:miter lim="800000"/>
              <a:headEnd/>
              <a:tailEnd/>
            </a:ln>
            <a:extLst>
              <a:ext uri="{909E8E84-426E-40DD-AFC4-6F175D3DCCD1}">
                <a14:hiddenFill xmlns:a14="http://schemas.microsoft.com/office/drawing/2010/main">
                  <a:noFill/>
                </a14:hiddenFill>
              </a:ext>
            </a:extLst>
          </p:spPr>
          <p:txBody>
            <a:bodyPr/>
            <a:lstStyle/>
            <a:p>
              <a:endParaRPr lang="pl-PL"/>
            </a:p>
          </p:txBody>
        </p:sp>
        <p:sp>
          <p:nvSpPr>
            <p:cNvPr id="15864" name="Line 61"/>
            <p:cNvSpPr>
              <a:spLocks noChangeShapeType="1"/>
            </p:cNvSpPr>
            <p:nvPr/>
          </p:nvSpPr>
          <p:spPr bwMode="auto">
            <a:xfrm>
              <a:off x="750" y="1398"/>
              <a:ext cx="1" cy="199"/>
            </a:xfrm>
            <a:prstGeom prst="line">
              <a:avLst/>
            </a:prstGeom>
            <a:noFill/>
            <a:ln w="7938">
              <a:solidFill>
                <a:srgbClr val="BDCAE2"/>
              </a:solidFill>
              <a:miter lim="800000"/>
              <a:headEnd/>
              <a:tailEnd/>
            </a:ln>
            <a:extLst>
              <a:ext uri="{909E8E84-426E-40DD-AFC4-6F175D3DCCD1}">
                <a14:hiddenFill xmlns:a14="http://schemas.microsoft.com/office/drawing/2010/main">
                  <a:noFill/>
                </a14:hiddenFill>
              </a:ext>
            </a:extLst>
          </p:spPr>
          <p:txBody>
            <a:bodyPr/>
            <a:lstStyle/>
            <a:p>
              <a:endParaRPr lang="pl-PL"/>
            </a:p>
          </p:txBody>
        </p:sp>
        <p:sp>
          <p:nvSpPr>
            <p:cNvPr id="15865" name="Line 62"/>
            <p:cNvSpPr>
              <a:spLocks noChangeShapeType="1"/>
            </p:cNvSpPr>
            <p:nvPr/>
          </p:nvSpPr>
          <p:spPr bwMode="auto">
            <a:xfrm>
              <a:off x="727" y="1398"/>
              <a:ext cx="1" cy="199"/>
            </a:xfrm>
            <a:prstGeom prst="line">
              <a:avLst/>
            </a:prstGeom>
            <a:noFill/>
            <a:ln w="7938">
              <a:solidFill>
                <a:srgbClr val="BDCAE2"/>
              </a:solidFill>
              <a:miter lim="800000"/>
              <a:headEnd/>
              <a:tailEnd/>
            </a:ln>
            <a:extLst>
              <a:ext uri="{909E8E84-426E-40DD-AFC4-6F175D3DCCD1}">
                <a14:hiddenFill xmlns:a14="http://schemas.microsoft.com/office/drawing/2010/main">
                  <a:noFill/>
                </a14:hiddenFill>
              </a:ext>
            </a:extLst>
          </p:spPr>
          <p:txBody>
            <a:bodyPr/>
            <a:lstStyle/>
            <a:p>
              <a:endParaRPr lang="pl-PL"/>
            </a:p>
          </p:txBody>
        </p:sp>
        <p:sp>
          <p:nvSpPr>
            <p:cNvPr id="15866" name="Line 63"/>
            <p:cNvSpPr>
              <a:spLocks noChangeShapeType="1"/>
            </p:cNvSpPr>
            <p:nvPr/>
          </p:nvSpPr>
          <p:spPr bwMode="auto">
            <a:xfrm>
              <a:off x="705" y="1400"/>
              <a:ext cx="1" cy="192"/>
            </a:xfrm>
            <a:prstGeom prst="line">
              <a:avLst/>
            </a:prstGeom>
            <a:noFill/>
            <a:ln w="7938">
              <a:solidFill>
                <a:srgbClr val="BDCAE2"/>
              </a:solidFill>
              <a:miter lim="800000"/>
              <a:headEnd/>
              <a:tailEnd/>
            </a:ln>
            <a:extLst>
              <a:ext uri="{909E8E84-426E-40DD-AFC4-6F175D3DCCD1}">
                <a14:hiddenFill xmlns:a14="http://schemas.microsoft.com/office/drawing/2010/main">
                  <a:noFill/>
                </a14:hiddenFill>
              </a:ext>
            </a:extLst>
          </p:spPr>
          <p:txBody>
            <a:bodyPr/>
            <a:lstStyle/>
            <a:p>
              <a:endParaRPr lang="pl-PL"/>
            </a:p>
          </p:txBody>
        </p:sp>
        <p:sp>
          <p:nvSpPr>
            <p:cNvPr id="15867" name="Line 64"/>
            <p:cNvSpPr>
              <a:spLocks noChangeShapeType="1"/>
            </p:cNvSpPr>
            <p:nvPr/>
          </p:nvSpPr>
          <p:spPr bwMode="auto">
            <a:xfrm>
              <a:off x="682" y="1411"/>
              <a:ext cx="1" cy="178"/>
            </a:xfrm>
            <a:prstGeom prst="line">
              <a:avLst/>
            </a:prstGeom>
            <a:noFill/>
            <a:ln w="7938">
              <a:solidFill>
                <a:srgbClr val="BDCAE2"/>
              </a:solidFill>
              <a:miter lim="800000"/>
              <a:headEnd/>
              <a:tailEnd/>
            </a:ln>
            <a:extLst>
              <a:ext uri="{909E8E84-426E-40DD-AFC4-6F175D3DCCD1}">
                <a14:hiddenFill xmlns:a14="http://schemas.microsoft.com/office/drawing/2010/main">
                  <a:noFill/>
                </a14:hiddenFill>
              </a:ext>
            </a:extLst>
          </p:spPr>
          <p:txBody>
            <a:bodyPr/>
            <a:lstStyle/>
            <a:p>
              <a:endParaRPr lang="pl-PL"/>
            </a:p>
          </p:txBody>
        </p:sp>
        <p:sp>
          <p:nvSpPr>
            <p:cNvPr id="15868" name="Line 65"/>
            <p:cNvSpPr>
              <a:spLocks noChangeShapeType="1"/>
            </p:cNvSpPr>
            <p:nvPr/>
          </p:nvSpPr>
          <p:spPr bwMode="auto">
            <a:xfrm flipV="1">
              <a:off x="925" y="1400"/>
              <a:ext cx="1" cy="192"/>
            </a:xfrm>
            <a:prstGeom prst="line">
              <a:avLst/>
            </a:prstGeom>
            <a:noFill/>
            <a:ln w="4763" cap="rnd">
              <a:solidFill>
                <a:srgbClr val="FFFFFF"/>
              </a:solidFill>
              <a:round/>
              <a:headEnd/>
              <a:tailEnd/>
            </a:ln>
            <a:extLst>
              <a:ext uri="{909E8E84-426E-40DD-AFC4-6F175D3DCCD1}">
                <a14:hiddenFill xmlns:a14="http://schemas.microsoft.com/office/drawing/2010/main">
                  <a:noFill/>
                </a14:hiddenFill>
              </a:ext>
            </a:extLst>
          </p:spPr>
          <p:txBody>
            <a:bodyPr/>
            <a:lstStyle/>
            <a:p>
              <a:endParaRPr lang="pl-PL"/>
            </a:p>
          </p:txBody>
        </p:sp>
        <p:sp>
          <p:nvSpPr>
            <p:cNvPr id="15869" name="Line 66"/>
            <p:cNvSpPr>
              <a:spLocks noChangeShapeType="1"/>
            </p:cNvSpPr>
            <p:nvPr/>
          </p:nvSpPr>
          <p:spPr bwMode="auto">
            <a:xfrm flipV="1">
              <a:off x="902" y="1398"/>
              <a:ext cx="1" cy="199"/>
            </a:xfrm>
            <a:prstGeom prst="line">
              <a:avLst/>
            </a:prstGeom>
            <a:noFill/>
            <a:ln w="4763" cap="rnd">
              <a:solidFill>
                <a:srgbClr val="FFFFFF"/>
              </a:solidFill>
              <a:round/>
              <a:headEnd/>
              <a:tailEnd/>
            </a:ln>
            <a:extLst>
              <a:ext uri="{909E8E84-426E-40DD-AFC4-6F175D3DCCD1}">
                <a14:hiddenFill xmlns:a14="http://schemas.microsoft.com/office/drawing/2010/main">
                  <a:noFill/>
                </a14:hiddenFill>
              </a:ext>
            </a:extLst>
          </p:spPr>
          <p:txBody>
            <a:bodyPr/>
            <a:lstStyle/>
            <a:p>
              <a:endParaRPr lang="pl-PL"/>
            </a:p>
          </p:txBody>
        </p:sp>
        <p:sp>
          <p:nvSpPr>
            <p:cNvPr id="15870" name="Line 67"/>
            <p:cNvSpPr>
              <a:spLocks noChangeShapeType="1"/>
            </p:cNvSpPr>
            <p:nvPr/>
          </p:nvSpPr>
          <p:spPr bwMode="auto">
            <a:xfrm flipV="1">
              <a:off x="880" y="1398"/>
              <a:ext cx="1" cy="199"/>
            </a:xfrm>
            <a:prstGeom prst="line">
              <a:avLst/>
            </a:prstGeom>
            <a:noFill/>
            <a:ln w="4763" cap="rnd">
              <a:solidFill>
                <a:srgbClr val="FFFFFF"/>
              </a:solidFill>
              <a:round/>
              <a:headEnd/>
              <a:tailEnd/>
            </a:ln>
            <a:extLst>
              <a:ext uri="{909E8E84-426E-40DD-AFC4-6F175D3DCCD1}">
                <a14:hiddenFill xmlns:a14="http://schemas.microsoft.com/office/drawing/2010/main">
                  <a:noFill/>
                </a14:hiddenFill>
              </a:ext>
            </a:extLst>
          </p:spPr>
          <p:txBody>
            <a:bodyPr/>
            <a:lstStyle/>
            <a:p>
              <a:endParaRPr lang="pl-PL"/>
            </a:p>
          </p:txBody>
        </p:sp>
        <p:sp>
          <p:nvSpPr>
            <p:cNvPr id="15871" name="Line 68"/>
            <p:cNvSpPr>
              <a:spLocks noChangeShapeType="1"/>
            </p:cNvSpPr>
            <p:nvPr/>
          </p:nvSpPr>
          <p:spPr bwMode="auto">
            <a:xfrm flipV="1">
              <a:off x="857" y="1398"/>
              <a:ext cx="1" cy="199"/>
            </a:xfrm>
            <a:prstGeom prst="line">
              <a:avLst/>
            </a:prstGeom>
            <a:noFill/>
            <a:ln w="4763" cap="rnd">
              <a:solidFill>
                <a:srgbClr val="FFFFFF"/>
              </a:solidFill>
              <a:round/>
              <a:headEnd/>
              <a:tailEnd/>
            </a:ln>
            <a:extLst>
              <a:ext uri="{909E8E84-426E-40DD-AFC4-6F175D3DCCD1}">
                <a14:hiddenFill xmlns:a14="http://schemas.microsoft.com/office/drawing/2010/main">
                  <a:noFill/>
                </a14:hiddenFill>
              </a:ext>
            </a:extLst>
          </p:spPr>
          <p:txBody>
            <a:bodyPr/>
            <a:lstStyle/>
            <a:p>
              <a:endParaRPr lang="pl-PL"/>
            </a:p>
          </p:txBody>
        </p:sp>
        <p:sp>
          <p:nvSpPr>
            <p:cNvPr id="15872" name="Line 69"/>
            <p:cNvSpPr>
              <a:spLocks noChangeShapeType="1"/>
            </p:cNvSpPr>
            <p:nvPr/>
          </p:nvSpPr>
          <p:spPr bwMode="auto">
            <a:xfrm flipV="1">
              <a:off x="835" y="1398"/>
              <a:ext cx="1" cy="202"/>
            </a:xfrm>
            <a:prstGeom prst="line">
              <a:avLst/>
            </a:prstGeom>
            <a:noFill/>
            <a:ln w="4763" cap="rnd">
              <a:solidFill>
                <a:srgbClr val="FFFFFF"/>
              </a:solidFill>
              <a:round/>
              <a:headEnd/>
              <a:tailEnd/>
            </a:ln>
            <a:extLst>
              <a:ext uri="{909E8E84-426E-40DD-AFC4-6F175D3DCCD1}">
                <a14:hiddenFill xmlns:a14="http://schemas.microsoft.com/office/drawing/2010/main">
                  <a:noFill/>
                </a14:hiddenFill>
              </a:ext>
            </a:extLst>
          </p:spPr>
          <p:txBody>
            <a:bodyPr/>
            <a:lstStyle/>
            <a:p>
              <a:endParaRPr lang="pl-PL"/>
            </a:p>
          </p:txBody>
        </p:sp>
        <p:sp>
          <p:nvSpPr>
            <p:cNvPr id="15873" name="Line 70"/>
            <p:cNvSpPr>
              <a:spLocks noChangeShapeType="1"/>
            </p:cNvSpPr>
            <p:nvPr/>
          </p:nvSpPr>
          <p:spPr bwMode="auto">
            <a:xfrm flipV="1">
              <a:off x="810" y="1395"/>
              <a:ext cx="1" cy="202"/>
            </a:xfrm>
            <a:prstGeom prst="line">
              <a:avLst/>
            </a:prstGeom>
            <a:noFill/>
            <a:ln w="4763" cap="rnd">
              <a:solidFill>
                <a:srgbClr val="FFFFFF"/>
              </a:solidFill>
              <a:round/>
              <a:headEnd/>
              <a:tailEnd/>
            </a:ln>
            <a:extLst>
              <a:ext uri="{909E8E84-426E-40DD-AFC4-6F175D3DCCD1}">
                <a14:hiddenFill xmlns:a14="http://schemas.microsoft.com/office/drawing/2010/main">
                  <a:noFill/>
                </a14:hiddenFill>
              </a:ext>
            </a:extLst>
          </p:spPr>
          <p:txBody>
            <a:bodyPr/>
            <a:lstStyle/>
            <a:p>
              <a:endParaRPr lang="pl-PL"/>
            </a:p>
          </p:txBody>
        </p:sp>
        <p:sp>
          <p:nvSpPr>
            <p:cNvPr id="15874" name="Line 71"/>
            <p:cNvSpPr>
              <a:spLocks noChangeShapeType="1"/>
            </p:cNvSpPr>
            <p:nvPr/>
          </p:nvSpPr>
          <p:spPr bwMode="auto">
            <a:xfrm>
              <a:off x="787" y="1398"/>
              <a:ext cx="1" cy="202"/>
            </a:xfrm>
            <a:prstGeom prst="line">
              <a:avLst/>
            </a:prstGeom>
            <a:noFill/>
            <a:ln w="4763" cap="rnd">
              <a:solidFill>
                <a:srgbClr val="FFFFFF"/>
              </a:solidFill>
              <a:round/>
              <a:headEnd/>
              <a:tailEnd/>
            </a:ln>
            <a:extLst>
              <a:ext uri="{909E8E84-426E-40DD-AFC4-6F175D3DCCD1}">
                <a14:hiddenFill xmlns:a14="http://schemas.microsoft.com/office/drawing/2010/main">
                  <a:noFill/>
                </a14:hiddenFill>
              </a:ext>
            </a:extLst>
          </p:spPr>
          <p:txBody>
            <a:bodyPr/>
            <a:lstStyle/>
            <a:p>
              <a:endParaRPr lang="pl-PL"/>
            </a:p>
          </p:txBody>
        </p:sp>
        <p:sp>
          <p:nvSpPr>
            <p:cNvPr id="15875" name="Line 72"/>
            <p:cNvSpPr>
              <a:spLocks noChangeShapeType="1"/>
            </p:cNvSpPr>
            <p:nvPr/>
          </p:nvSpPr>
          <p:spPr bwMode="auto">
            <a:xfrm>
              <a:off x="765" y="1398"/>
              <a:ext cx="1" cy="199"/>
            </a:xfrm>
            <a:prstGeom prst="line">
              <a:avLst/>
            </a:prstGeom>
            <a:noFill/>
            <a:ln w="4763" cap="rnd">
              <a:solidFill>
                <a:srgbClr val="FFFFFF"/>
              </a:solidFill>
              <a:round/>
              <a:headEnd/>
              <a:tailEnd/>
            </a:ln>
            <a:extLst>
              <a:ext uri="{909E8E84-426E-40DD-AFC4-6F175D3DCCD1}">
                <a14:hiddenFill xmlns:a14="http://schemas.microsoft.com/office/drawing/2010/main">
                  <a:noFill/>
                </a14:hiddenFill>
              </a:ext>
            </a:extLst>
          </p:spPr>
          <p:txBody>
            <a:bodyPr/>
            <a:lstStyle/>
            <a:p>
              <a:endParaRPr lang="pl-PL"/>
            </a:p>
          </p:txBody>
        </p:sp>
        <p:sp>
          <p:nvSpPr>
            <p:cNvPr id="15876" name="Line 73"/>
            <p:cNvSpPr>
              <a:spLocks noChangeShapeType="1"/>
            </p:cNvSpPr>
            <p:nvPr/>
          </p:nvSpPr>
          <p:spPr bwMode="auto">
            <a:xfrm>
              <a:off x="742" y="1398"/>
              <a:ext cx="1" cy="199"/>
            </a:xfrm>
            <a:prstGeom prst="line">
              <a:avLst/>
            </a:prstGeom>
            <a:noFill/>
            <a:ln w="4763" cap="rnd">
              <a:solidFill>
                <a:srgbClr val="FFFFFF"/>
              </a:solidFill>
              <a:round/>
              <a:headEnd/>
              <a:tailEnd/>
            </a:ln>
            <a:extLst>
              <a:ext uri="{909E8E84-426E-40DD-AFC4-6F175D3DCCD1}">
                <a14:hiddenFill xmlns:a14="http://schemas.microsoft.com/office/drawing/2010/main">
                  <a:noFill/>
                </a14:hiddenFill>
              </a:ext>
            </a:extLst>
          </p:spPr>
          <p:txBody>
            <a:bodyPr/>
            <a:lstStyle/>
            <a:p>
              <a:endParaRPr lang="pl-PL"/>
            </a:p>
          </p:txBody>
        </p:sp>
        <p:sp>
          <p:nvSpPr>
            <p:cNvPr id="15877" name="Line 74"/>
            <p:cNvSpPr>
              <a:spLocks noChangeShapeType="1"/>
            </p:cNvSpPr>
            <p:nvPr/>
          </p:nvSpPr>
          <p:spPr bwMode="auto">
            <a:xfrm>
              <a:off x="720" y="1398"/>
              <a:ext cx="1" cy="199"/>
            </a:xfrm>
            <a:prstGeom prst="line">
              <a:avLst/>
            </a:prstGeom>
            <a:noFill/>
            <a:ln w="4763" cap="rnd">
              <a:solidFill>
                <a:srgbClr val="FFFFFF"/>
              </a:solidFill>
              <a:round/>
              <a:headEnd/>
              <a:tailEnd/>
            </a:ln>
            <a:extLst>
              <a:ext uri="{909E8E84-426E-40DD-AFC4-6F175D3DCCD1}">
                <a14:hiddenFill xmlns:a14="http://schemas.microsoft.com/office/drawing/2010/main">
                  <a:noFill/>
                </a14:hiddenFill>
              </a:ext>
            </a:extLst>
          </p:spPr>
          <p:txBody>
            <a:bodyPr/>
            <a:lstStyle/>
            <a:p>
              <a:endParaRPr lang="pl-PL"/>
            </a:p>
          </p:txBody>
        </p:sp>
        <p:sp>
          <p:nvSpPr>
            <p:cNvPr id="15878" name="Line 75"/>
            <p:cNvSpPr>
              <a:spLocks noChangeShapeType="1"/>
            </p:cNvSpPr>
            <p:nvPr/>
          </p:nvSpPr>
          <p:spPr bwMode="auto">
            <a:xfrm>
              <a:off x="697" y="1400"/>
              <a:ext cx="1" cy="192"/>
            </a:xfrm>
            <a:prstGeom prst="line">
              <a:avLst/>
            </a:prstGeom>
            <a:noFill/>
            <a:ln w="4763" cap="rnd">
              <a:solidFill>
                <a:srgbClr val="FFFFFF"/>
              </a:solidFill>
              <a:round/>
              <a:headEnd/>
              <a:tailEnd/>
            </a:ln>
            <a:extLst>
              <a:ext uri="{909E8E84-426E-40DD-AFC4-6F175D3DCCD1}">
                <a14:hiddenFill xmlns:a14="http://schemas.microsoft.com/office/drawing/2010/main">
                  <a:noFill/>
                </a14:hiddenFill>
              </a:ext>
            </a:extLst>
          </p:spPr>
          <p:txBody>
            <a:bodyPr/>
            <a:lstStyle/>
            <a:p>
              <a:endParaRPr lang="pl-PL"/>
            </a:p>
          </p:txBody>
        </p:sp>
        <p:sp>
          <p:nvSpPr>
            <p:cNvPr id="15879" name="Line 76"/>
            <p:cNvSpPr>
              <a:spLocks noChangeShapeType="1"/>
            </p:cNvSpPr>
            <p:nvPr/>
          </p:nvSpPr>
          <p:spPr bwMode="auto">
            <a:xfrm flipV="1">
              <a:off x="925" y="1400"/>
              <a:ext cx="1" cy="192"/>
            </a:xfrm>
            <a:prstGeom prst="line">
              <a:avLst/>
            </a:prstGeom>
            <a:noFill/>
            <a:ln w="7938">
              <a:solidFill>
                <a:srgbClr val="083F7C"/>
              </a:solidFill>
              <a:miter lim="800000"/>
              <a:headEnd/>
              <a:tailEnd/>
            </a:ln>
            <a:extLst>
              <a:ext uri="{909E8E84-426E-40DD-AFC4-6F175D3DCCD1}">
                <a14:hiddenFill xmlns:a14="http://schemas.microsoft.com/office/drawing/2010/main">
                  <a:noFill/>
                </a14:hiddenFill>
              </a:ext>
            </a:extLst>
          </p:spPr>
          <p:txBody>
            <a:bodyPr/>
            <a:lstStyle/>
            <a:p>
              <a:endParaRPr lang="pl-PL"/>
            </a:p>
          </p:txBody>
        </p:sp>
        <p:sp>
          <p:nvSpPr>
            <p:cNvPr id="15880" name="Line 77"/>
            <p:cNvSpPr>
              <a:spLocks noChangeShapeType="1"/>
            </p:cNvSpPr>
            <p:nvPr/>
          </p:nvSpPr>
          <p:spPr bwMode="auto">
            <a:xfrm flipV="1">
              <a:off x="902" y="1398"/>
              <a:ext cx="1" cy="199"/>
            </a:xfrm>
            <a:prstGeom prst="line">
              <a:avLst/>
            </a:prstGeom>
            <a:noFill/>
            <a:ln w="7938">
              <a:solidFill>
                <a:srgbClr val="083F7C"/>
              </a:solidFill>
              <a:miter lim="800000"/>
              <a:headEnd/>
              <a:tailEnd/>
            </a:ln>
            <a:extLst>
              <a:ext uri="{909E8E84-426E-40DD-AFC4-6F175D3DCCD1}">
                <a14:hiddenFill xmlns:a14="http://schemas.microsoft.com/office/drawing/2010/main">
                  <a:noFill/>
                </a14:hiddenFill>
              </a:ext>
            </a:extLst>
          </p:spPr>
          <p:txBody>
            <a:bodyPr/>
            <a:lstStyle/>
            <a:p>
              <a:endParaRPr lang="pl-PL"/>
            </a:p>
          </p:txBody>
        </p:sp>
        <p:sp>
          <p:nvSpPr>
            <p:cNvPr id="15881" name="Line 78"/>
            <p:cNvSpPr>
              <a:spLocks noChangeShapeType="1"/>
            </p:cNvSpPr>
            <p:nvPr/>
          </p:nvSpPr>
          <p:spPr bwMode="auto">
            <a:xfrm flipV="1">
              <a:off x="880" y="1398"/>
              <a:ext cx="1" cy="199"/>
            </a:xfrm>
            <a:prstGeom prst="line">
              <a:avLst/>
            </a:prstGeom>
            <a:noFill/>
            <a:ln w="7938">
              <a:solidFill>
                <a:srgbClr val="083F7C"/>
              </a:solidFill>
              <a:miter lim="800000"/>
              <a:headEnd/>
              <a:tailEnd/>
            </a:ln>
            <a:extLst>
              <a:ext uri="{909E8E84-426E-40DD-AFC4-6F175D3DCCD1}">
                <a14:hiddenFill xmlns:a14="http://schemas.microsoft.com/office/drawing/2010/main">
                  <a:noFill/>
                </a14:hiddenFill>
              </a:ext>
            </a:extLst>
          </p:spPr>
          <p:txBody>
            <a:bodyPr/>
            <a:lstStyle/>
            <a:p>
              <a:endParaRPr lang="pl-PL"/>
            </a:p>
          </p:txBody>
        </p:sp>
        <p:sp>
          <p:nvSpPr>
            <p:cNvPr id="15882" name="Line 79"/>
            <p:cNvSpPr>
              <a:spLocks noChangeShapeType="1"/>
            </p:cNvSpPr>
            <p:nvPr/>
          </p:nvSpPr>
          <p:spPr bwMode="auto">
            <a:xfrm flipV="1">
              <a:off x="857" y="1398"/>
              <a:ext cx="1" cy="199"/>
            </a:xfrm>
            <a:prstGeom prst="line">
              <a:avLst/>
            </a:prstGeom>
            <a:noFill/>
            <a:ln w="7938">
              <a:solidFill>
                <a:srgbClr val="083F7C"/>
              </a:solidFill>
              <a:miter lim="800000"/>
              <a:headEnd/>
              <a:tailEnd/>
            </a:ln>
            <a:extLst>
              <a:ext uri="{909E8E84-426E-40DD-AFC4-6F175D3DCCD1}">
                <a14:hiddenFill xmlns:a14="http://schemas.microsoft.com/office/drawing/2010/main">
                  <a:noFill/>
                </a14:hiddenFill>
              </a:ext>
            </a:extLst>
          </p:spPr>
          <p:txBody>
            <a:bodyPr/>
            <a:lstStyle/>
            <a:p>
              <a:endParaRPr lang="pl-PL"/>
            </a:p>
          </p:txBody>
        </p:sp>
        <p:sp>
          <p:nvSpPr>
            <p:cNvPr id="15883" name="Line 80"/>
            <p:cNvSpPr>
              <a:spLocks noChangeShapeType="1"/>
            </p:cNvSpPr>
            <p:nvPr/>
          </p:nvSpPr>
          <p:spPr bwMode="auto">
            <a:xfrm flipV="1">
              <a:off x="835" y="1398"/>
              <a:ext cx="1" cy="202"/>
            </a:xfrm>
            <a:prstGeom prst="line">
              <a:avLst/>
            </a:prstGeom>
            <a:noFill/>
            <a:ln w="7938">
              <a:solidFill>
                <a:srgbClr val="083F7C"/>
              </a:solidFill>
              <a:miter lim="800000"/>
              <a:headEnd/>
              <a:tailEnd/>
            </a:ln>
            <a:extLst>
              <a:ext uri="{909E8E84-426E-40DD-AFC4-6F175D3DCCD1}">
                <a14:hiddenFill xmlns:a14="http://schemas.microsoft.com/office/drawing/2010/main">
                  <a:noFill/>
                </a14:hiddenFill>
              </a:ext>
            </a:extLst>
          </p:spPr>
          <p:txBody>
            <a:bodyPr/>
            <a:lstStyle/>
            <a:p>
              <a:endParaRPr lang="pl-PL"/>
            </a:p>
          </p:txBody>
        </p:sp>
        <p:sp>
          <p:nvSpPr>
            <p:cNvPr id="15884" name="Line 81"/>
            <p:cNvSpPr>
              <a:spLocks noChangeShapeType="1"/>
            </p:cNvSpPr>
            <p:nvPr/>
          </p:nvSpPr>
          <p:spPr bwMode="auto">
            <a:xfrm flipV="1">
              <a:off x="810" y="1395"/>
              <a:ext cx="1" cy="202"/>
            </a:xfrm>
            <a:prstGeom prst="line">
              <a:avLst/>
            </a:prstGeom>
            <a:noFill/>
            <a:ln w="7938">
              <a:solidFill>
                <a:srgbClr val="083F7C"/>
              </a:solidFill>
              <a:miter lim="800000"/>
              <a:headEnd/>
              <a:tailEnd/>
            </a:ln>
            <a:extLst>
              <a:ext uri="{909E8E84-426E-40DD-AFC4-6F175D3DCCD1}">
                <a14:hiddenFill xmlns:a14="http://schemas.microsoft.com/office/drawing/2010/main">
                  <a:noFill/>
                </a14:hiddenFill>
              </a:ext>
            </a:extLst>
          </p:spPr>
          <p:txBody>
            <a:bodyPr/>
            <a:lstStyle/>
            <a:p>
              <a:endParaRPr lang="pl-PL"/>
            </a:p>
          </p:txBody>
        </p:sp>
        <p:sp>
          <p:nvSpPr>
            <p:cNvPr id="15885" name="Line 82"/>
            <p:cNvSpPr>
              <a:spLocks noChangeShapeType="1"/>
            </p:cNvSpPr>
            <p:nvPr/>
          </p:nvSpPr>
          <p:spPr bwMode="auto">
            <a:xfrm>
              <a:off x="787" y="1398"/>
              <a:ext cx="1" cy="202"/>
            </a:xfrm>
            <a:prstGeom prst="line">
              <a:avLst/>
            </a:prstGeom>
            <a:noFill/>
            <a:ln w="7938">
              <a:solidFill>
                <a:srgbClr val="083F7C"/>
              </a:solidFill>
              <a:miter lim="800000"/>
              <a:headEnd/>
              <a:tailEnd/>
            </a:ln>
            <a:extLst>
              <a:ext uri="{909E8E84-426E-40DD-AFC4-6F175D3DCCD1}">
                <a14:hiddenFill xmlns:a14="http://schemas.microsoft.com/office/drawing/2010/main">
                  <a:noFill/>
                </a14:hiddenFill>
              </a:ext>
            </a:extLst>
          </p:spPr>
          <p:txBody>
            <a:bodyPr/>
            <a:lstStyle/>
            <a:p>
              <a:endParaRPr lang="pl-PL"/>
            </a:p>
          </p:txBody>
        </p:sp>
        <p:sp>
          <p:nvSpPr>
            <p:cNvPr id="15886" name="Line 83"/>
            <p:cNvSpPr>
              <a:spLocks noChangeShapeType="1"/>
            </p:cNvSpPr>
            <p:nvPr/>
          </p:nvSpPr>
          <p:spPr bwMode="auto">
            <a:xfrm>
              <a:off x="765" y="1398"/>
              <a:ext cx="1" cy="199"/>
            </a:xfrm>
            <a:prstGeom prst="line">
              <a:avLst/>
            </a:prstGeom>
            <a:noFill/>
            <a:ln w="7938">
              <a:solidFill>
                <a:srgbClr val="083F7C"/>
              </a:solidFill>
              <a:miter lim="800000"/>
              <a:headEnd/>
              <a:tailEnd/>
            </a:ln>
            <a:extLst>
              <a:ext uri="{909E8E84-426E-40DD-AFC4-6F175D3DCCD1}">
                <a14:hiddenFill xmlns:a14="http://schemas.microsoft.com/office/drawing/2010/main">
                  <a:noFill/>
                </a14:hiddenFill>
              </a:ext>
            </a:extLst>
          </p:spPr>
          <p:txBody>
            <a:bodyPr/>
            <a:lstStyle/>
            <a:p>
              <a:endParaRPr lang="pl-PL"/>
            </a:p>
          </p:txBody>
        </p:sp>
        <p:sp>
          <p:nvSpPr>
            <p:cNvPr id="15887" name="Line 84"/>
            <p:cNvSpPr>
              <a:spLocks noChangeShapeType="1"/>
            </p:cNvSpPr>
            <p:nvPr/>
          </p:nvSpPr>
          <p:spPr bwMode="auto">
            <a:xfrm>
              <a:off x="742" y="1398"/>
              <a:ext cx="1" cy="199"/>
            </a:xfrm>
            <a:prstGeom prst="line">
              <a:avLst/>
            </a:prstGeom>
            <a:noFill/>
            <a:ln w="7938">
              <a:solidFill>
                <a:srgbClr val="083F7C"/>
              </a:solidFill>
              <a:miter lim="800000"/>
              <a:headEnd/>
              <a:tailEnd/>
            </a:ln>
            <a:extLst>
              <a:ext uri="{909E8E84-426E-40DD-AFC4-6F175D3DCCD1}">
                <a14:hiddenFill xmlns:a14="http://schemas.microsoft.com/office/drawing/2010/main">
                  <a:noFill/>
                </a14:hiddenFill>
              </a:ext>
            </a:extLst>
          </p:spPr>
          <p:txBody>
            <a:bodyPr/>
            <a:lstStyle/>
            <a:p>
              <a:endParaRPr lang="pl-PL"/>
            </a:p>
          </p:txBody>
        </p:sp>
        <p:sp>
          <p:nvSpPr>
            <p:cNvPr id="15888" name="Line 85"/>
            <p:cNvSpPr>
              <a:spLocks noChangeShapeType="1"/>
            </p:cNvSpPr>
            <p:nvPr/>
          </p:nvSpPr>
          <p:spPr bwMode="auto">
            <a:xfrm>
              <a:off x="720" y="1398"/>
              <a:ext cx="1" cy="199"/>
            </a:xfrm>
            <a:prstGeom prst="line">
              <a:avLst/>
            </a:prstGeom>
            <a:noFill/>
            <a:ln w="7938">
              <a:solidFill>
                <a:srgbClr val="083F7C"/>
              </a:solidFill>
              <a:miter lim="800000"/>
              <a:headEnd/>
              <a:tailEnd/>
            </a:ln>
            <a:extLst>
              <a:ext uri="{909E8E84-426E-40DD-AFC4-6F175D3DCCD1}">
                <a14:hiddenFill xmlns:a14="http://schemas.microsoft.com/office/drawing/2010/main">
                  <a:noFill/>
                </a14:hiddenFill>
              </a:ext>
            </a:extLst>
          </p:spPr>
          <p:txBody>
            <a:bodyPr/>
            <a:lstStyle/>
            <a:p>
              <a:endParaRPr lang="pl-PL"/>
            </a:p>
          </p:txBody>
        </p:sp>
        <p:sp>
          <p:nvSpPr>
            <p:cNvPr id="15889" name="Line 86"/>
            <p:cNvSpPr>
              <a:spLocks noChangeShapeType="1"/>
            </p:cNvSpPr>
            <p:nvPr/>
          </p:nvSpPr>
          <p:spPr bwMode="auto">
            <a:xfrm>
              <a:off x="697" y="1400"/>
              <a:ext cx="1" cy="192"/>
            </a:xfrm>
            <a:prstGeom prst="line">
              <a:avLst/>
            </a:prstGeom>
            <a:noFill/>
            <a:ln w="7938">
              <a:solidFill>
                <a:srgbClr val="083F7C"/>
              </a:solidFill>
              <a:miter lim="800000"/>
              <a:headEnd/>
              <a:tailEnd/>
            </a:ln>
            <a:extLst>
              <a:ext uri="{909E8E84-426E-40DD-AFC4-6F175D3DCCD1}">
                <a14:hiddenFill xmlns:a14="http://schemas.microsoft.com/office/drawing/2010/main">
                  <a:noFill/>
                </a14:hiddenFill>
              </a:ext>
            </a:extLst>
          </p:spPr>
          <p:txBody>
            <a:bodyPr/>
            <a:lstStyle/>
            <a:p>
              <a:endParaRPr lang="pl-PL"/>
            </a:p>
          </p:txBody>
        </p:sp>
        <p:sp>
          <p:nvSpPr>
            <p:cNvPr id="15890" name="Line 87"/>
            <p:cNvSpPr>
              <a:spLocks noChangeShapeType="1"/>
            </p:cNvSpPr>
            <p:nvPr/>
          </p:nvSpPr>
          <p:spPr bwMode="auto">
            <a:xfrm flipV="1">
              <a:off x="927" y="1403"/>
              <a:ext cx="1" cy="189"/>
            </a:xfrm>
            <a:prstGeom prst="line">
              <a:avLst/>
            </a:prstGeom>
            <a:noFill/>
            <a:ln w="4763" cap="rnd">
              <a:solidFill>
                <a:srgbClr val="333333"/>
              </a:solidFill>
              <a:round/>
              <a:headEnd/>
              <a:tailEnd/>
            </a:ln>
            <a:extLst>
              <a:ext uri="{909E8E84-426E-40DD-AFC4-6F175D3DCCD1}">
                <a14:hiddenFill xmlns:a14="http://schemas.microsoft.com/office/drawing/2010/main">
                  <a:noFill/>
                </a14:hiddenFill>
              </a:ext>
            </a:extLst>
          </p:spPr>
          <p:txBody>
            <a:bodyPr/>
            <a:lstStyle/>
            <a:p>
              <a:endParaRPr lang="pl-PL"/>
            </a:p>
          </p:txBody>
        </p:sp>
        <p:sp>
          <p:nvSpPr>
            <p:cNvPr id="15891" name="Line 88"/>
            <p:cNvSpPr>
              <a:spLocks noChangeShapeType="1"/>
            </p:cNvSpPr>
            <p:nvPr/>
          </p:nvSpPr>
          <p:spPr bwMode="auto">
            <a:xfrm flipV="1">
              <a:off x="905" y="1400"/>
              <a:ext cx="1" cy="197"/>
            </a:xfrm>
            <a:prstGeom prst="line">
              <a:avLst/>
            </a:prstGeom>
            <a:noFill/>
            <a:ln w="4763" cap="rnd">
              <a:solidFill>
                <a:srgbClr val="333333"/>
              </a:solidFill>
              <a:round/>
              <a:headEnd/>
              <a:tailEnd/>
            </a:ln>
            <a:extLst>
              <a:ext uri="{909E8E84-426E-40DD-AFC4-6F175D3DCCD1}">
                <a14:hiddenFill xmlns:a14="http://schemas.microsoft.com/office/drawing/2010/main">
                  <a:noFill/>
                </a14:hiddenFill>
              </a:ext>
            </a:extLst>
          </p:spPr>
          <p:txBody>
            <a:bodyPr/>
            <a:lstStyle/>
            <a:p>
              <a:endParaRPr lang="pl-PL"/>
            </a:p>
          </p:txBody>
        </p:sp>
        <p:sp>
          <p:nvSpPr>
            <p:cNvPr id="15892" name="Line 89"/>
            <p:cNvSpPr>
              <a:spLocks noChangeShapeType="1"/>
            </p:cNvSpPr>
            <p:nvPr/>
          </p:nvSpPr>
          <p:spPr bwMode="auto">
            <a:xfrm flipV="1">
              <a:off x="882" y="1398"/>
              <a:ext cx="1" cy="199"/>
            </a:xfrm>
            <a:prstGeom prst="line">
              <a:avLst/>
            </a:prstGeom>
            <a:noFill/>
            <a:ln w="4763" cap="rnd">
              <a:solidFill>
                <a:srgbClr val="333333"/>
              </a:solidFill>
              <a:round/>
              <a:headEnd/>
              <a:tailEnd/>
            </a:ln>
            <a:extLst>
              <a:ext uri="{909E8E84-426E-40DD-AFC4-6F175D3DCCD1}">
                <a14:hiddenFill xmlns:a14="http://schemas.microsoft.com/office/drawing/2010/main">
                  <a:noFill/>
                </a14:hiddenFill>
              </a:ext>
            </a:extLst>
          </p:spPr>
          <p:txBody>
            <a:bodyPr/>
            <a:lstStyle/>
            <a:p>
              <a:endParaRPr lang="pl-PL"/>
            </a:p>
          </p:txBody>
        </p:sp>
        <p:sp>
          <p:nvSpPr>
            <p:cNvPr id="15893" name="Line 90"/>
            <p:cNvSpPr>
              <a:spLocks noChangeShapeType="1"/>
            </p:cNvSpPr>
            <p:nvPr/>
          </p:nvSpPr>
          <p:spPr bwMode="auto">
            <a:xfrm flipV="1">
              <a:off x="860" y="1398"/>
              <a:ext cx="1" cy="202"/>
            </a:xfrm>
            <a:prstGeom prst="line">
              <a:avLst/>
            </a:prstGeom>
            <a:noFill/>
            <a:ln w="4763" cap="rnd">
              <a:solidFill>
                <a:srgbClr val="333333"/>
              </a:solidFill>
              <a:round/>
              <a:headEnd/>
              <a:tailEnd/>
            </a:ln>
            <a:extLst>
              <a:ext uri="{909E8E84-426E-40DD-AFC4-6F175D3DCCD1}">
                <a14:hiddenFill xmlns:a14="http://schemas.microsoft.com/office/drawing/2010/main">
                  <a:noFill/>
                </a14:hiddenFill>
              </a:ext>
            </a:extLst>
          </p:spPr>
          <p:txBody>
            <a:bodyPr/>
            <a:lstStyle/>
            <a:p>
              <a:endParaRPr lang="pl-PL"/>
            </a:p>
          </p:txBody>
        </p:sp>
        <p:sp>
          <p:nvSpPr>
            <p:cNvPr id="15894" name="Line 91"/>
            <p:cNvSpPr>
              <a:spLocks noChangeShapeType="1"/>
            </p:cNvSpPr>
            <p:nvPr/>
          </p:nvSpPr>
          <p:spPr bwMode="auto">
            <a:xfrm flipV="1">
              <a:off x="837" y="1400"/>
              <a:ext cx="1" cy="200"/>
            </a:xfrm>
            <a:prstGeom prst="line">
              <a:avLst/>
            </a:prstGeom>
            <a:noFill/>
            <a:ln w="4763" cap="rnd">
              <a:solidFill>
                <a:srgbClr val="333333"/>
              </a:solidFill>
              <a:round/>
              <a:headEnd/>
              <a:tailEnd/>
            </a:ln>
            <a:extLst>
              <a:ext uri="{909E8E84-426E-40DD-AFC4-6F175D3DCCD1}">
                <a14:hiddenFill xmlns:a14="http://schemas.microsoft.com/office/drawing/2010/main">
                  <a:noFill/>
                </a14:hiddenFill>
              </a:ext>
            </a:extLst>
          </p:spPr>
          <p:txBody>
            <a:bodyPr/>
            <a:lstStyle/>
            <a:p>
              <a:endParaRPr lang="pl-PL"/>
            </a:p>
          </p:txBody>
        </p:sp>
        <p:sp>
          <p:nvSpPr>
            <p:cNvPr id="15895" name="Line 92"/>
            <p:cNvSpPr>
              <a:spLocks noChangeShapeType="1"/>
            </p:cNvSpPr>
            <p:nvPr/>
          </p:nvSpPr>
          <p:spPr bwMode="auto">
            <a:xfrm flipV="1">
              <a:off x="812" y="1398"/>
              <a:ext cx="1" cy="199"/>
            </a:xfrm>
            <a:prstGeom prst="line">
              <a:avLst/>
            </a:prstGeom>
            <a:noFill/>
            <a:ln w="4763" cap="rnd">
              <a:solidFill>
                <a:srgbClr val="333333"/>
              </a:solidFill>
              <a:round/>
              <a:headEnd/>
              <a:tailEnd/>
            </a:ln>
            <a:extLst>
              <a:ext uri="{909E8E84-426E-40DD-AFC4-6F175D3DCCD1}">
                <a14:hiddenFill xmlns:a14="http://schemas.microsoft.com/office/drawing/2010/main">
                  <a:noFill/>
                </a14:hiddenFill>
              </a:ext>
            </a:extLst>
          </p:spPr>
          <p:txBody>
            <a:bodyPr/>
            <a:lstStyle/>
            <a:p>
              <a:endParaRPr lang="pl-PL"/>
            </a:p>
          </p:txBody>
        </p:sp>
        <p:sp>
          <p:nvSpPr>
            <p:cNvPr id="15896" name="Line 93"/>
            <p:cNvSpPr>
              <a:spLocks noChangeShapeType="1"/>
            </p:cNvSpPr>
            <p:nvPr/>
          </p:nvSpPr>
          <p:spPr bwMode="auto">
            <a:xfrm>
              <a:off x="790" y="1400"/>
              <a:ext cx="1" cy="200"/>
            </a:xfrm>
            <a:prstGeom prst="line">
              <a:avLst/>
            </a:prstGeom>
            <a:noFill/>
            <a:ln w="4763" cap="rnd">
              <a:solidFill>
                <a:srgbClr val="333333"/>
              </a:solidFill>
              <a:round/>
              <a:headEnd/>
              <a:tailEnd/>
            </a:ln>
            <a:extLst>
              <a:ext uri="{909E8E84-426E-40DD-AFC4-6F175D3DCCD1}">
                <a14:hiddenFill xmlns:a14="http://schemas.microsoft.com/office/drawing/2010/main">
                  <a:noFill/>
                </a14:hiddenFill>
              </a:ext>
            </a:extLst>
          </p:spPr>
          <p:txBody>
            <a:bodyPr/>
            <a:lstStyle/>
            <a:p>
              <a:endParaRPr lang="pl-PL"/>
            </a:p>
          </p:txBody>
        </p:sp>
        <p:sp>
          <p:nvSpPr>
            <p:cNvPr id="15897" name="Line 94"/>
            <p:cNvSpPr>
              <a:spLocks noChangeShapeType="1"/>
            </p:cNvSpPr>
            <p:nvPr/>
          </p:nvSpPr>
          <p:spPr bwMode="auto">
            <a:xfrm>
              <a:off x="767" y="1398"/>
              <a:ext cx="1" cy="202"/>
            </a:xfrm>
            <a:prstGeom prst="line">
              <a:avLst/>
            </a:prstGeom>
            <a:noFill/>
            <a:ln w="4763" cap="rnd">
              <a:solidFill>
                <a:srgbClr val="333333"/>
              </a:solidFill>
              <a:round/>
              <a:headEnd/>
              <a:tailEnd/>
            </a:ln>
            <a:extLst>
              <a:ext uri="{909E8E84-426E-40DD-AFC4-6F175D3DCCD1}">
                <a14:hiddenFill xmlns:a14="http://schemas.microsoft.com/office/drawing/2010/main">
                  <a:noFill/>
                </a14:hiddenFill>
              </a:ext>
            </a:extLst>
          </p:spPr>
          <p:txBody>
            <a:bodyPr/>
            <a:lstStyle/>
            <a:p>
              <a:endParaRPr lang="pl-PL"/>
            </a:p>
          </p:txBody>
        </p:sp>
        <p:sp>
          <p:nvSpPr>
            <p:cNvPr id="15898" name="Line 95"/>
            <p:cNvSpPr>
              <a:spLocks noChangeShapeType="1"/>
            </p:cNvSpPr>
            <p:nvPr/>
          </p:nvSpPr>
          <p:spPr bwMode="auto">
            <a:xfrm>
              <a:off x="745" y="1398"/>
              <a:ext cx="1" cy="199"/>
            </a:xfrm>
            <a:prstGeom prst="line">
              <a:avLst/>
            </a:prstGeom>
            <a:noFill/>
            <a:ln w="4763" cap="rnd">
              <a:solidFill>
                <a:srgbClr val="333333"/>
              </a:solidFill>
              <a:round/>
              <a:headEnd/>
              <a:tailEnd/>
            </a:ln>
            <a:extLst>
              <a:ext uri="{909E8E84-426E-40DD-AFC4-6F175D3DCCD1}">
                <a14:hiddenFill xmlns:a14="http://schemas.microsoft.com/office/drawing/2010/main">
                  <a:noFill/>
                </a14:hiddenFill>
              </a:ext>
            </a:extLst>
          </p:spPr>
          <p:txBody>
            <a:bodyPr/>
            <a:lstStyle/>
            <a:p>
              <a:endParaRPr lang="pl-PL"/>
            </a:p>
          </p:txBody>
        </p:sp>
        <p:sp>
          <p:nvSpPr>
            <p:cNvPr id="15899" name="Line 96"/>
            <p:cNvSpPr>
              <a:spLocks noChangeShapeType="1"/>
            </p:cNvSpPr>
            <p:nvPr/>
          </p:nvSpPr>
          <p:spPr bwMode="auto">
            <a:xfrm>
              <a:off x="722" y="1400"/>
              <a:ext cx="1" cy="197"/>
            </a:xfrm>
            <a:prstGeom prst="line">
              <a:avLst/>
            </a:prstGeom>
            <a:noFill/>
            <a:ln w="4763" cap="rnd">
              <a:solidFill>
                <a:srgbClr val="333333"/>
              </a:solidFill>
              <a:round/>
              <a:headEnd/>
              <a:tailEnd/>
            </a:ln>
            <a:extLst>
              <a:ext uri="{909E8E84-426E-40DD-AFC4-6F175D3DCCD1}">
                <a14:hiddenFill xmlns:a14="http://schemas.microsoft.com/office/drawing/2010/main">
                  <a:noFill/>
                </a14:hiddenFill>
              </a:ext>
            </a:extLst>
          </p:spPr>
          <p:txBody>
            <a:bodyPr/>
            <a:lstStyle/>
            <a:p>
              <a:endParaRPr lang="pl-PL"/>
            </a:p>
          </p:txBody>
        </p:sp>
        <p:sp>
          <p:nvSpPr>
            <p:cNvPr id="15900" name="Line 97"/>
            <p:cNvSpPr>
              <a:spLocks noChangeShapeType="1"/>
            </p:cNvSpPr>
            <p:nvPr/>
          </p:nvSpPr>
          <p:spPr bwMode="auto">
            <a:xfrm>
              <a:off x="700" y="1403"/>
              <a:ext cx="1" cy="189"/>
            </a:xfrm>
            <a:prstGeom prst="line">
              <a:avLst/>
            </a:prstGeom>
            <a:noFill/>
            <a:ln w="4763" cap="rnd">
              <a:solidFill>
                <a:srgbClr val="333333"/>
              </a:solidFill>
              <a:round/>
              <a:headEnd/>
              <a:tailEnd/>
            </a:ln>
            <a:extLst>
              <a:ext uri="{909E8E84-426E-40DD-AFC4-6F175D3DCCD1}">
                <a14:hiddenFill xmlns:a14="http://schemas.microsoft.com/office/drawing/2010/main">
                  <a:noFill/>
                </a14:hiddenFill>
              </a:ext>
            </a:extLst>
          </p:spPr>
          <p:txBody>
            <a:bodyPr/>
            <a:lstStyle/>
            <a:p>
              <a:endParaRPr lang="pl-PL"/>
            </a:p>
          </p:txBody>
        </p:sp>
        <p:sp>
          <p:nvSpPr>
            <p:cNvPr id="15901" name="Freeform 98"/>
            <p:cNvSpPr>
              <a:spLocks/>
            </p:cNvSpPr>
            <p:nvPr/>
          </p:nvSpPr>
          <p:spPr bwMode="auto">
            <a:xfrm>
              <a:off x="677" y="1398"/>
              <a:ext cx="273" cy="26"/>
            </a:xfrm>
            <a:custGeom>
              <a:avLst/>
              <a:gdLst>
                <a:gd name="T0" fmla="*/ 168817 w 109"/>
                <a:gd name="T1" fmla="*/ 10457 h 10"/>
                <a:gd name="T2" fmla="*/ 85419 w 109"/>
                <a:gd name="T3" fmla="*/ 0 h 10"/>
                <a:gd name="T4" fmla="*/ 0 w 109"/>
                <a:gd name="T5" fmla="*/ 10457 h 10"/>
                <a:gd name="T6" fmla="*/ 0 w 109"/>
                <a:gd name="T7" fmla="*/ 10457 h 10"/>
                <a:gd name="T8" fmla="*/ 85419 w 109"/>
                <a:gd name="T9" fmla="*/ 21024 h 10"/>
                <a:gd name="T10" fmla="*/ 168817 w 109"/>
                <a:gd name="T11" fmla="*/ 10457 h 1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9" h="10">
                  <a:moveTo>
                    <a:pt x="109" y="5"/>
                  </a:moveTo>
                  <a:cubicBezTo>
                    <a:pt x="109" y="2"/>
                    <a:pt x="85" y="0"/>
                    <a:pt x="55" y="0"/>
                  </a:cubicBezTo>
                  <a:cubicBezTo>
                    <a:pt x="24" y="0"/>
                    <a:pt x="0" y="2"/>
                    <a:pt x="0" y="5"/>
                  </a:cubicBezTo>
                  <a:cubicBezTo>
                    <a:pt x="0" y="5"/>
                    <a:pt x="0" y="5"/>
                    <a:pt x="0" y="5"/>
                  </a:cubicBezTo>
                  <a:cubicBezTo>
                    <a:pt x="0" y="8"/>
                    <a:pt x="24" y="10"/>
                    <a:pt x="55" y="10"/>
                  </a:cubicBezTo>
                  <a:cubicBezTo>
                    <a:pt x="85" y="10"/>
                    <a:pt x="109" y="8"/>
                    <a:pt x="109" y="5"/>
                  </a:cubicBezTo>
                </a:path>
              </a:pathLst>
            </a:custGeom>
            <a:solidFill>
              <a:srgbClr val="9BB0D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l-PL"/>
            </a:p>
          </p:txBody>
        </p:sp>
        <p:sp>
          <p:nvSpPr>
            <p:cNvPr id="15902" name="Freeform 99"/>
            <p:cNvSpPr>
              <a:spLocks noEditPoints="1"/>
            </p:cNvSpPr>
            <p:nvPr/>
          </p:nvSpPr>
          <p:spPr bwMode="auto">
            <a:xfrm>
              <a:off x="677" y="1403"/>
              <a:ext cx="273" cy="21"/>
            </a:xfrm>
            <a:custGeom>
              <a:avLst/>
              <a:gdLst>
                <a:gd name="T0" fmla="*/ 168817 w 109"/>
                <a:gd name="T1" fmla="*/ 6836 h 8"/>
                <a:gd name="T2" fmla="*/ 168817 w 109"/>
                <a:gd name="T3" fmla="*/ 6836 h 8"/>
                <a:gd name="T4" fmla="*/ 168817 w 109"/>
                <a:gd name="T5" fmla="*/ 6836 h 8"/>
                <a:gd name="T6" fmla="*/ 168817 w 109"/>
                <a:gd name="T7" fmla="*/ 6836 h 8"/>
                <a:gd name="T8" fmla="*/ 0 w 109"/>
                <a:gd name="T9" fmla="*/ 6836 h 8"/>
                <a:gd name="T10" fmla="*/ 0 w 109"/>
                <a:gd name="T11" fmla="*/ 6836 h 8"/>
                <a:gd name="T12" fmla="*/ 0 w 109"/>
                <a:gd name="T13" fmla="*/ 6836 h 8"/>
                <a:gd name="T14" fmla="*/ 157676 w 109"/>
                <a:gd name="T15" fmla="*/ 0 h 8"/>
                <a:gd name="T16" fmla="*/ 73041 w 109"/>
                <a:gd name="T17" fmla="*/ 11109 h 8"/>
                <a:gd name="T18" fmla="*/ 0 w 109"/>
                <a:gd name="T19" fmla="*/ 6836 h 8"/>
                <a:gd name="T20" fmla="*/ 0 w 109"/>
                <a:gd name="T21" fmla="*/ 6836 h 8"/>
                <a:gd name="T22" fmla="*/ 85419 w 109"/>
                <a:gd name="T23" fmla="*/ 17945 h 8"/>
                <a:gd name="T24" fmla="*/ 168817 w 109"/>
                <a:gd name="T25" fmla="*/ 6836 h 8"/>
                <a:gd name="T26" fmla="*/ 157676 w 109"/>
                <a:gd name="T27" fmla="*/ 0 h 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9" h="8">
                  <a:moveTo>
                    <a:pt x="109" y="3"/>
                  </a:moveTo>
                  <a:cubicBezTo>
                    <a:pt x="109" y="3"/>
                    <a:pt x="109" y="3"/>
                    <a:pt x="109" y="3"/>
                  </a:cubicBezTo>
                  <a:cubicBezTo>
                    <a:pt x="109" y="3"/>
                    <a:pt x="109" y="3"/>
                    <a:pt x="109" y="3"/>
                  </a:cubicBezTo>
                  <a:cubicBezTo>
                    <a:pt x="109" y="3"/>
                    <a:pt x="109" y="3"/>
                    <a:pt x="109" y="3"/>
                  </a:cubicBezTo>
                  <a:close/>
                  <a:moveTo>
                    <a:pt x="0" y="3"/>
                  </a:moveTo>
                  <a:cubicBezTo>
                    <a:pt x="0" y="3"/>
                    <a:pt x="0" y="3"/>
                    <a:pt x="0" y="3"/>
                  </a:cubicBezTo>
                  <a:cubicBezTo>
                    <a:pt x="0" y="3"/>
                    <a:pt x="0" y="3"/>
                    <a:pt x="0" y="3"/>
                  </a:cubicBezTo>
                  <a:close/>
                  <a:moveTo>
                    <a:pt x="102" y="0"/>
                  </a:moveTo>
                  <a:cubicBezTo>
                    <a:pt x="109" y="4"/>
                    <a:pt x="76" y="5"/>
                    <a:pt x="47" y="5"/>
                  </a:cubicBezTo>
                  <a:cubicBezTo>
                    <a:pt x="27" y="5"/>
                    <a:pt x="10" y="4"/>
                    <a:pt x="0" y="3"/>
                  </a:cubicBezTo>
                  <a:cubicBezTo>
                    <a:pt x="0" y="3"/>
                    <a:pt x="0" y="3"/>
                    <a:pt x="0" y="3"/>
                  </a:cubicBezTo>
                  <a:cubicBezTo>
                    <a:pt x="0" y="6"/>
                    <a:pt x="25" y="8"/>
                    <a:pt x="55" y="8"/>
                  </a:cubicBezTo>
                  <a:cubicBezTo>
                    <a:pt x="85" y="8"/>
                    <a:pt x="109" y="6"/>
                    <a:pt x="109" y="3"/>
                  </a:cubicBezTo>
                  <a:cubicBezTo>
                    <a:pt x="109" y="2"/>
                    <a:pt x="106" y="1"/>
                    <a:pt x="102" y="0"/>
                  </a:cubicBezTo>
                  <a:close/>
                </a:path>
              </a:pathLst>
            </a:custGeom>
            <a:solidFill>
              <a:srgbClr val="D8DFE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l-PL"/>
            </a:p>
          </p:txBody>
        </p:sp>
        <p:sp>
          <p:nvSpPr>
            <p:cNvPr id="15903" name="Freeform 100"/>
            <p:cNvSpPr>
              <a:spLocks/>
            </p:cNvSpPr>
            <p:nvPr/>
          </p:nvSpPr>
          <p:spPr bwMode="auto">
            <a:xfrm>
              <a:off x="677" y="1398"/>
              <a:ext cx="273" cy="26"/>
            </a:xfrm>
            <a:custGeom>
              <a:avLst/>
              <a:gdLst>
                <a:gd name="T0" fmla="*/ 168817 w 109"/>
                <a:gd name="T1" fmla="*/ 10457 h 10"/>
                <a:gd name="T2" fmla="*/ 85419 w 109"/>
                <a:gd name="T3" fmla="*/ 0 h 10"/>
                <a:gd name="T4" fmla="*/ 0 w 109"/>
                <a:gd name="T5" fmla="*/ 10457 h 10"/>
                <a:gd name="T6" fmla="*/ 0 w 109"/>
                <a:gd name="T7" fmla="*/ 10457 h 10"/>
                <a:gd name="T8" fmla="*/ 85419 w 109"/>
                <a:gd name="T9" fmla="*/ 21024 h 10"/>
                <a:gd name="T10" fmla="*/ 168817 w 109"/>
                <a:gd name="T11" fmla="*/ 10457 h 1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9" h="10">
                  <a:moveTo>
                    <a:pt x="109" y="5"/>
                  </a:moveTo>
                  <a:cubicBezTo>
                    <a:pt x="109" y="2"/>
                    <a:pt x="85" y="0"/>
                    <a:pt x="55" y="0"/>
                  </a:cubicBezTo>
                  <a:cubicBezTo>
                    <a:pt x="24" y="0"/>
                    <a:pt x="0" y="2"/>
                    <a:pt x="0" y="5"/>
                  </a:cubicBezTo>
                  <a:cubicBezTo>
                    <a:pt x="0" y="5"/>
                    <a:pt x="0" y="5"/>
                    <a:pt x="0" y="5"/>
                  </a:cubicBezTo>
                  <a:cubicBezTo>
                    <a:pt x="0" y="8"/>
                    <a:pt x="24" y="10"/>
                    <a:pt x="55" y="10"/>
                  </a:cubicBezTo>
                  <a:cubicBezTo>
                    <a:pt x="85" y="10"/>
                    <a:pt x="109" y="8"/>
                    <a:pt x="109" y="5"/>
                  </a:cubicBezTo>
                </a:path>
              </a:pathLst>
            </a:custGeom>
            <a:noFill/>
            <a:ln w="7938" cap="rnd">
              <a:solidFill>
                <a:srgbClr val="333333"/>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pl-PL"/>
            </a:p>
          </p:txBody>
        </p:sp>
        <p:sp>
          <p:nvSpPr>
            <p:cNvPr id="15904" name="Freeform 101"/>
            <p:cNvSpPr>
              <a:spLocks/>
            </p:cNvSpPr>
            <p:nvPr/>
          </p:nvSpPr>
          <p:spPr bwMode="auto">
            <a:xfrm>
              <a:off x="677" y="1398"/>
              <a:ext cx="273" cy="205"/>
            </a:xfrm>
            <a:custGeom>
              <a:avLst/>
              <a:gdLst>
                <a:gd name="T0" fmla="*/ 168817 w 109"/>
                <a:gd name="T1" fmla="*/ 179101 h 77"/>
                <a:gd name="T2" fmla="*/ 168817 w 109"/>
                <a:gd name="T3" fmla="*/ 12454 h 77"/>
                <a:gd name="T4" fmla="*/ 85419 w 109"/>
                <a:gd name="T5" fmla="*/ 0 h 77"/>
                <a:gd name="T6" fmla="*/ 0 w 109"/>
                <a:gd name="T7" fmla="*/ 12454 h 77"/>
                <a:gd name="T8" fmla="*/ 0 w 109"/>
                <a:gd name="T9" fmla="*/ 179101 h 77"/>
                <a:gd name="T10" fmla="*/ 0 w 109"/>
                <a:gd name="T11" fmla="*/ 179101 h 77"/>
                <a:gd name="T12" fmla="*/ 85419 w 109"/>
                <a:gd name="T13" fmla="*/ 194481 h 77"/>
                <a:gd name="T14" fmla="*/ 168817 w 109"/>
                <a:gd name="T15" fmla="*/ 179101 h 7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09" h="77">
                  <a:moveTo>
                    <a:pt x="109" y="71"/>
                  </a:moveTo>
                  <a:cubicBezTo>
                    <a:pt x="109" y="5"/>
                    <a:pt x="109" y="5"/>
                    <a:pt x="109" y="5"/>
                  </a:cubicBezTo>
                  <a:cubicBezTo>
                    <a:pt x="109" y="2"/>
                    <a:pt x="85" y="0"/>
                    <a:pt x="55" y="0"/>
                  </a:cubicBezTo>
                  <a:cubicBezTo>
                    <a:pt x="24" y="0"/>
                    <a:pt x="0" y="2"/>
                    <a:pt x="0" y="5"/>
                  </a:cubicBezTo>
                  <a:cubicBezTo>
                    <a:pt x="0" y="71"/>
                    <a:pt x="0" y="71"/>
                    <a:pt x="0" y="71"/>
                  </a:cubicBezTo>
                  <a:cubicBezTo>
                    <a:pt x="0" y="71"/>
                    <a:pt x="0" y="71"/>
                    <a:pt x="0" y="71"/>
                  </a:cubicBezTo>
                  <a:cubicBezTo>
                    <a:pt x="0" y="74"/>
                    <a:pt x="24" y="77"/>
                    <a:pt x="55" y="77"/>
                  </a:cubicBezTo>
                  <a:cubicBezTo>
                    <a:pt x="85" y="77"/>
                    <a:pt x="109" y="74"/>
                    <a:pt x="109" y="71"/>
                  </a:cubicBezTo>
                </a:path>
              </a:pathLst>
            </a:custGeom>
            <a:noFill/>
            <a:ln w="7938" cap="rnd">
              <a:solidFill>
                <a:srgbClr val="333333"/>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pl-PL"/>
            </a:p>
          </p:txBody>
        </p:sp>
        <p:sp>
          <p:nvSpPr>
            <p:cNvPr id="15905" name="Freeform 102"/>
            <p:cNvSpPr>
              <a:spLocks/>
            </p:cNvSpPr>
            <p:nvPr/>
          </p:nvSpPr>
          <p:spPr bwMode="auto">
            <a:xfrm>
              <a:off x="672" y="1581"/>
              <a:ext cx="7" cy="11"/>
            </a:xfrm>
            <a:custGeom>
              <a:avLst/>
              <a:gdLst>
                <a:gd name="T0" fmla="*/ 2553 w 3"/>
                <a:gd name="T1" fmla="*/ 13038 h 4"/>
                <a:gd name="T2" fmla="*/ 1932 w 3"/>
                <a:gd name="T3" fmla="*/ 7381 h 4"/>
                <a:gd name="T4" fmla="*/ 1932 w 3"/>
                <a:gd name="T5" fmla="*/ 7381 h 4"/>
                <a:gd name="T6" fmla="*/ 1932 w 3"/>
                <a:gd name="T7" fmla="*/ 0 h 4"/>
                <a:gd name="T8" fmla="*/ 0 w 3"/>
                <a:gd name="T9" fmla="*/ 7381 h 4"/>
                <a:gd name="T10" fmla="*/ 2553 w 3"/>
                <a:gd name="T11" fmla="*/ 13038 h 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 h="4">
                  <a:moveTo>
                    <a:pt x="3" y="4"/>
                  </a:moveTo>
                  <a:cubicBezTo>
                    <a:pt x="2" y="3"/>
                    <a:pt x="2" y="3"/>
                    <a:pt x="2" y="2"/>
                  </a:cubicBezTo>
                  <a:cubicBezTo>
                    <a:pt x="2" y="2"/>
                    <a:pt x="2" y="2"/>
                    <a:pt x="2" y="2"/>
                  </a:cubicBezTo>
                  <a:cubicBezTo>
                    <a:pt x="2" y="0"/>
                    <a:pt x="2" y="0"/>
                    <a:pt x="2" y="0"/>
                  </a:cubicBezTo>
                  <a:cubicBezTo>
                    <a:pt x="1" y="1"/>
                    <a:pt x="0" y="1"/>
                    <a:pt x="0" y="2"/>
                  </a:cubicBezTo>
                  <a:cubicBezTo>
                    <a:pt x="0" y="2"/>
                    <a:pt x="1" y="3"/>
                    <a:pt x="3" y="4"/>
                  </a:cubicBezTo>
                  <a:close/>
                </a:path>
              </a:pathLst>
            </a:custGeom>
            <a:noFill/>
            <a:ln w="7938" cap="rnd">
              <a:solidFill>
                <a:srgbClr val="333333"/>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pl-PL"/>
            </a:p>
          </p:txBody>
        </p:sp>
        <p:sp>
          <p:nvSpPr>
            <p:cNvPr id="15906" name="Freeform 103"/>
            <p:cNvSpPr>
              <a:spLocks/>
            </p:cNvSpPr>
            <p:nvPr/>
          </p:nvSpPr>
          <p:spPr bwMode="auto">
            <a:xfrm>
              <a:off x="947" y="1581"/>
              <a:ext cx="8" cy="11"/>
            </a:xfrm>
            <a:custGeom>
              <a:avLst/>
              <a:gdLst>
                <a:gd name="T0" fmla="*/ 2824 w 3"/>
                <a:gd name="T1" fmla="*/ 0 h 4"/>
                <a:gd name="T2" fmla="*/ 2824 w 3"/>
                <a:gd name="T3" fmla="*/ 7381 h 4"/>
                <a:gd name="T4" fmla="*/ 2824 w 3"/>
                <a:gd name="T5" fmla="*/ 7381 h 4"/>
                <a:gd name="T6" fmla="*/ 0 w 3"/>
                <a:gd name="T7" fmla="*/ 13038 h 4"/>
                <a:gd name="T8" fmla="*/ 7531 w 3"/>
                <a:gd name="T9" fmla="*/ 7381 h 4"/>
                <a:gd name="T10" fmla="*/ 2824 w 3"/>
                <a:gd name="T11" fmla="*/ 0 h 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 h="4">
                  <a:moveTo>
                    <a:pt x="1" y="0"/>
                  </a:moveTo>
                  <a:cubicBezTo>
                    <a:pt x="1" y="2"/>
                    <a:pt x="1" y="2"/>
                    <a:pt x="1" y="2"/>
                  </a:cubicBezTo>
                  <a:cubicBezTo>
                    <a:pt x="1" y="2"/>
                    <a:pt x="1" y="2"/>
                    <a:pt x="1" y="2"/>
                  </a:cubicBezTo>
                  <a:cubicBezTo>
                    <a:pt x="1" y="3"/>
                    <a:pt x="1" y="3"/>
                    <a:pt x="0" y="4"/>
                  </a:cubicBezTo>
                  <a:cubicBezTo>
                    <a:pt x="2" y="3"/>
                    <a:pt x="3" y="2"/>
                    <a:pt x="3" y="2"/>
                  </a:cubicBezTo>
                  <a:cubicBezTo>
                    <a:pt x="3" y="1"/>
                    <a:pt x="3" y="1"/>
                    <a:pt x="1" y="0"/>
                  </a:cubicBezTo>
                  <a:close/>
                </a:path>
              </a:pathLst>
            </a:custGeom>
            <a:noFill/>
            <a:ln w="7938" cap="rnd">
              <a:solidFill>
                <a:srgbClr val="333333"/>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pl-PL"/>
            </a:p>
          </p:txBody>
        </p:sp>
        <p:sp>
          <p:nvSpPr>
            <p:cNvPr id="15907" name="Freeform 104"/>
            <p:cNvSpPr>
              <a:spLocks/>
            </p:cNvSpPr>
            <p:nvPr/>
          </p:nvSpPr>
          <p:spPr bwMode="auto">
            <a:xfrm>
              <a:off x="672" y="1587"/>
              <a:ext cx="283" cy="26"/>
            </a:xfrm>
            <a:custGeom>
              <a:avLst/>
              <a:gdLst>
                <a:gd name="T0" fmla="*/ 0 w 113"/>
                <a:gd name="T1" fmla="*/ 6536 h 10"/>
                <a:gd name="T2" fmla="*/ 88356 w 113"/>
                <a:gd name="T3" fmla="*/ 21024 h 10"/>
                <a:gd name="T4" fmla="*/ 174987 w 113"/>
                <a:gd name="T5" fmla="*/ 6536 h 10"/>
                <a:gd name="T6" fmla="*/ 174987 w 113"/>
                <a:gd name="T7" fmla="*/ 0 h 10"/>
                <a:gd name="T8" fmla="*/ 88356 w 113"/>
                <a:gd name="T9" fmla="*/ 12938 h 10"/>
                <a:gd name="T10" fmla="*/ 0 w 113"/>
                <a:gd name="T11" fmla="*/ 0 h 10"/>
                <a:gd name="T12" fmla="*/ 0 w 113"/>
                <a:gd name="T13" fmla="*/ 6536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3" h="10">
                  <a:moveTo>
                    <a:pt x="0" y="3"/>
                  </a:moveTo>
                  <a:cubicBezTo>
                    <a:pt x="0" y="7"/>
                    <a:pt x="26" y="10"/>
                    <a:pt x="57" y="10"/>
                  </a:cubicBezTo>
                  <a:cubicBezTo>
                    <a:pt x="88" y="10"/>
                    <a:pt x="113" y="7"/>
                    <a:pt x="113" y="3"/>
                  </a:cubicBezTo>
                  <a:cubicBezTo>
                    <a:pt x="113" y="0"/>
                    <a:pt x="113" y="0"/>
                    <a:pt x="113" y="0"/>
                  </a:cubicBezTo>
                  <a:cubicBezTo>
                    <a:pt x="113" y="3"/>
                    <a:pt x="88" y="6"/>
                    <a:pt x="57" y="6"/>
                  </a:cubicBezTo>
                  <a:cubicBezTo>
                    <a:pt x="26" y="6"/>
                    <a:pt x="0" y="3"/>
                    <a:pt x="0" y="0"/>
                  </a:cubicBezTo>
                  <a:lnTo>
                    <a:pt x="0" y="3"/>
                  </a:lnTo>
                  <a:close/>
                </a:path>
              </a:pathLst>
            </a:custGeom>
            <a:solidFill>
              <a:srgbClr val="96ADD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l-PL"/>
            </a:p>
          </p:txBody>
        </p:sp>
        <p:sp>
          <p:nvSpPr>
            <p:cNvPr id="15908" name="Freeform 105"/>
            <p:cNvSpPr>
              <a:spLocks/>
            </p:cNvSpPr>
            <p:nvPr/>
          </p:nvSpPr>
          <p:spPr bwMode="auto">
            <a:xfrm>
              <a:off x="672" y="1587"/>
              <a:ext cx="283" cy="26"/>
            </a:xfrm>
            <a:custGeom>
              <a:avLst/>
              <a:gdLst>
                <a:gd name="T0" fmla="*/ 0 w 113"/>
                <a:gd name="T1" fmla="*/ 6536 h 10"/>
                <a:gd name="T2" fmla="*/ 88356 w 113"/>
                <a:gd name="T3" fmla="*/ 21024 h 10"/>
                <a:gd name="T4" fmla="*/ 174987 w 113"/>
                <a:gd name="T5" fmla="*/ 6536 h 10"/>
                <a:gd name="T6" fmla="*/ 174987 w 113"/>
                <a:gd name="T7" fmla="*/ 0 h 10"/>
                <a:gd name="T8" fmla="*/ 88356 w 113"/>
                <a:gd name="T9" fmla="*/ 12938 h 10"/>
                <a:gd name="T10" fmla="*/ 0 w 113"/>
                <a:gd name="T11" fmla="*/ 0 h 10"/>
                <a:gd name="T12" fmla="*/ 0 w 113"/>
                <a:gd name="T13" fmla="*/ 6536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3" h="10">
                  <a:moveTo>
                    <a:pt x="0" y="3"/>
                  </a:moveTo>
                  <a:cubicBezTo>
                    <a:pt x="0" y="7"/>
                    <a:pt x="26" y="10"/>
                    <a:pt x="57" y="10"/>
                  </a:cubicBezTo>
                  <a:cubicBezTo>
                    <a:pt x="88" y="10"/>
                    <a:pt x="113" y="7"/>
                    <a:pt x="113" y="3"/>
                  </a:cubicBezTo>
                  <a:cubicBezTo>
                    <a:pt x="113" y="0"/>
                    <a:pt x="113" y="0"/>
                    <a:pt x="113" y="0"/>
                  </a:cubicBezTo>
                  <a:cubicBezTo>
                    <a:pt x="113" y="3"/>
                    <a:pt x="88" y="6"/>
                    <a:pt x="57" y="6"/>
                  </a:cubicBezTo>
                  <a:cubicBezTo>
                    <a:pt x="26" y="6"/>
                    <a:pt x="0" y="3"/>
                    <a:pt x="0" y="0"/>
                  </a:cubicBezTo>
                  <a:lnTo>
                    <a:pt x="0" y="3"/>
                  </a:lnTo>
                  <a:close/>
                </a:path>
              </a:pathLst>
            </a:custGeom>
            <a:noFill/>
            <a:ln w="7938" cap="rnd">
              <a:solidFill>
                <a:srgbClr val="333333"/>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pl-PL"/>
            </a:p>
          </p:txBody>
        </p:sp>
        <p:sp>
          <p:nvSpPr>
            <p:cNvPr id="15909" name="Freeform 106"/>
            <p:cNvSpPr>
              <a:spLocks/>
            </p:cNvSpPr>
            <p:nvPr/>
          </p:nvSpPr>
          <p:spPr bwMode="auto">
            <a:xfrm>
              <a:off x="832" y="2803"/>
              <a:ext cx="95" cy="26"/>
            </a:xfrm>
            <a:custGeom>
              <a:avLst/>
              <a:gdLst>
                <a:gd name="T0" fmla="*/ 0 w 38"/>
                <a:gd name="T1" fmla="*/ 21024 h 10"/>
                <a:gd name="T2" fmla="*/ 58125 w 38"/>
                <a:gd name="T3" fmla="*/ 0 h 10"/>
                <a:gd name="T4" fmla="*/ 0 60000 65536"/>
                <a:gd name="T5" fmla="*/ 0 60000 65536"/>
              </a:gdLst>
              <a:ahLst/>
              <a:cxnLst>
                <a:cxn ang="T4">
                  <a:pos x="T0" y="T1"/>
                </a:cxn>
                <a:cxn ang="T5">
                  <a:pos x="T2" y="T3"/>
                </a:cxn>
              </a:cxnLst>
              <a:rect l="0" t="0" r="r" b="b"/>
              <a:pathLst>
                <a:path w="38" h="10">
                  <a:moveTo>
                    <a:pt x="0" y="10"/>
                  </a:moveTo>
                  <a:cubicBezTo>
                    <a:pt x="28" y="10"/>
                    <a:pt x="34" y="3"/>
                    <a:pt x="38" y="0"/>
                  </a:cubicBezTo>
                </a:path>
              </a:pathLst>
            </a:custGeom>
            <a:noFill/>
            <a:ln w="7938" cap="rnd">
              <a:solidFill>
                <a:srgbClr val="333333"/>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pl-PL"/>
            </a:p>
          </p:txBody>
        </p:sp>
        <p:sp>
          <p:nvSpPr>
            <p:cNvPr id="15910" name="Freeform 107"/>
            <p:cNvSpPr>
              <a:spLocks/>
            </p:cNvSpPr>
            <p:nvPr/>
          </p:nvSpPr>
          <p:spPr bwMode="auto">
            <a:xfrm>
              <a:off x="832" y="2704"/>
              <a:ext cx="95" cy="24"/>
            </a:xfrm>
            <a:custGeom>
              <a:avLst/>
              <a:gdLst>
                <a:gd name="T0" fmla="*/ 0 w 38"/>
                <a:gd name="T1" fmla="*/ 23061 h 9"/>
                <a:gd name="T2" fmla="*/ 58125 w 38"/>
                <a:gd name="T3" fmla="*/ 0 h 9"/>
                <a:gd name="T4" fmla="*/ 0 60000 65536"/>
                <a:gd name="T5" fmla="*/ 0 60000 65536"/>
              </a:gdLst>
              <a:ahLst/>
              <a:cxnLst>
                <a:cxn ang="T4">
                  <a:pos x="T0" y="T1"/>
                </a:cxn>
                <a:cxn ang="T5">
                  <a:pos x="T2" y="T3"/>
                </a:cxn>
              </a:cxnLst>
              <a:rect l="0" t="0" r="r" b="b"/>
              <a:pathLst>
                <a:path w="38" h="9">
                  <a:moveTo>
                    <a:pt x="0" y="9"/>
                  </a:moveTo>
                  <a:cubicBezTo>
                    <a:pt x="27" y="9"/>
                    <a:pt x="34" y="3"/>
                    <a:pt x="38" y="0"/>
                  </a:cubicBezTo>
                </a:path>
              </a:pathLst>
            </a:custGeom>
            <a:noFill/>
            <a:ln w="7938" cap="rnd">
              <a:solidFill>
                <a:srgbClr val="333333"/>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pl-PL"/>
            </a:p>
          </p:txBody>
        </p:sp>
        <p:sp>
          <p:nvSpPr>
            <p:cNvPr id="15911" name="Freeform 108"/>
            <p:cNvSpPr>
              <a:spLocks/>
            </p:cNvSpPr>
            <p:nvPr/>
          </p:nvSpPr>
          <p:spPr bwMode="auto">
            <a:xfrm>
              <a:off x="832" y="2603"/>
              <a:ext cx="95" cy="24"/>
            </a:xfrm>
            <a:custGeom>
              <a:avLst/>
              <a:gdLst>
                <a:gd name="T0" fmla="*/ 0 w 38"/>
                <a:gd name="T1" fmla="*/ 23061 h 9"/>
                <a:gd name="T2" fmla="*/ 58125 w 38"/>
                <a:gd name="T3" fmla="*/ 0 h 9"/>
                <a:gd name="T4" fmla="*/ 0 60000 65536"/>
                <a:gd name="T5" fmla="*/ 0 60000 65536"/>
              </a:gdLst>
              <a:ahLst/>
              <a:cxnLst>
                <a:cxn ang="T4">
                  <a:pos x="T0" y="T1"/>
                </a:cxn>
                <a:cxn ang="T5">
                  <a:pos x="T2" y="T3"/>
                </a:cxn>
              </a:cxnLst>
              <a:rect l="0" t="0" r="r" b="b"/>
              <a:pathLst>
                <a:path w="38" h="9">
                  <a:moveTo>
                    <a:pt x="0" y="9"/>
                  </a:moveTo>
                  <a:cubicBezTo>
                    <a:pt x="26" y="9"/>
                    <a:pt x="33" y="4"/>
                    <a:pt x="38" y="0"/>
                  </a:cubicBezTo>
                </a:path>
              </a:pathLst>
            </a:custGeom>
            <a:noFill/>
            <a:ln w="7938" cap="rnd">
              <a:solidFill>
                <a:srgbClr val="333333"/>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pl-PL"/>
            </a:p>
          </p:txBody>
        </p:sp>
        <p:sp>
          <p:nvSpPr>
            <p:cNvPr id="15912" name="Freeform 109"/>
            <p:cNvSpPr>
              <a:spLocks/>
            </p:cNvSpPr>
            <p:nvPr/>
          </p:nvSpPr>
          <p:spPr bwMode="auto">
            <a:xfrm>
              <a:off x="832" y="2504"/>
              <a:ext cx="95" cy="24"/>
            </a:xfrm>
            <a:custGeom>
              <a:avLst/>
              <a:gdLst>
                <a:gd name="T0" fmla="*/ 0 w 38"/>
                <a:gd name="T1" fmla="*/ 23061 h 9"/>
                <a:gd name="T2" fmla="*/ 58125 w 38"/>
                <a:gd name="T3" fmla="*/ 0 h 9"/>
                <a:gd name="T4" fmla="*/ 0 60000 65536"/>
                <a:gd name="T5" fmla="*/ 0 60000 65536"/>
              </a:gdLst>
              <a:ahLst/>
              <a:cxnLst>
                <a:cxn ang="T4">
                  <a:pos x="T0" y="T1"/>
                </a:cxn>
                <a:cxn ang="T5">
                  <a:pos x="T2" y="T3"/>
                </a:cxn>
              </a:cxnLst>
              <a:rect l="0" t="0" r="r" b="b"/>
              <a:pathLst>
                <a:path w="38" h="9">
                  <a:moveTo>
                    <a:pt x="0" y="9"/>
                  </a:moveTo>
                  <a:cubicBezTo>
                    <a:pt x="25" y="9"/>
                    <a:pt x="33" y="3"/>
                    <a:pt x="38" y="0"/>
                  </a:cubicBezTo>
                </a:path>
              </a:pathLst>
            </a:custGeom>
            <a:noFill/>
            <a:ln w="7938" cap="rnd">
              <a:solidFill>
                <a:srgbClr val="333333"/>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pl-PL"/>
            </a:p>
          </p:txBody>
        </p:sp>
        <p:sp>
          <p:nvSpPr>
            <p:cNvPr id="15913" name="Freeform 110"/>
            <p:cNvSpPr>
              <a:spLocks/>
            </p:cNvSpPr>
            <p:nvPr/>
          </p:nvSpPr>
          <p:spPr bwMode="auto">
            <a:xfrm>
              <a:off x="832" y="2405"/>
              <a:ext cx="95" cy="22"/>
            </a:xfrm>
            <a:custGeom>
              <a:avLst/>
              <a:gdLst>
                <a:gd name="T0" fmla="*/ 0 w 38"/>
                <a:gd name="T1" fmla="*/ 26430 h 8"/>
                <a:gd name="T2" fmla="*/ 58125 w 38"/>
                <a:gd name="T3" fmla="*/ 0 h 8"/>
                <a:gd name="T4" fmla="*/ 0 60000 65536"/>
                <a:gd name="T5" fmla="*/ 0 60000 65536"/>
              </a:gdLst>
              <a:ahLst/>
              <a:cxnLst>
                <a:cxn ang="T4">
                  <a:pos x="T0" y="T1"/>
                </a:cxn>
                <a:cxn ang="T5">
                  <a:pos x="T2" y="T3"/>
                </a:cxn>
              </a:cxnLst>
              <a:rect l="0" t="0" r="r" b="b"/>
              <a:pathLst>
                <a:path w="38" h="8">
                  <a:moveTo>
                    <a:pt x="0" y="8"/>
                  </a:moveTo>
                  <a:cubicBezTo>
                    <a:pt x="25" y="8"/>
                    <a:pt x="32" y="3"/>
                    <a:pt x="38" y="0"/>
                  </a:cubicBezTo>
                </a:path>
              </a:pathLst>
            </a:custGeom>
            <a:noFill/>
            <a:ln w="7938" cap="rnd">
              <a:solidFill>
                <a:srgbClr val="333333"/>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pl-PL"/>
            </a:p>
          </p:txBody>
        </p:sp>
        <p:sp>
          <p:nvSpPr>
            <p:cNvPr id="15914" name="Freeform 111"/>
            <p:cNvSpPr>
              <a:spLocks/>
            </p:cNvSpPr>
            <p:nvPr/>
          </p:nvSpPr>
          <p:spPr bwMode="auto">
            <a:xfrm>
              <a:off x="832" y="2307"/>
              <a:ext cx="95" cy="18"/>
            </a:xfrm>
            <a:custGeom>
              <a:avLst/>
              <a:gdLst>
                <a:gd name="T0" fmla="*/ 0 w 38"/>
                <a:gd name="T1" fmla="*/ 13245 h 7"/>
                <a:gd name="T2" fmla="*/ 58125 w 38"/>
                <a:gd name="T3" fmla="*/ 0 h 7"/>
                <a:gd name="T4" fmla="*/ 0 60000 65536"/>
                <a:gd name="T5" fmla="*/ 0 60000 65536"/>
              </a:gdLst>
              <a:ahLst/>
              <a:cxnLst>
                <a:cxn ang="T4">
                  <a:pos x="T0" y="T1"/>
                </a:cxn>
                <a:cxn ang="T5">
                  <a:pos x="T2" y="T3"/>
                </a:cxn>
              </a:cxnLst>
              <a:rect l="0" t="0" r="r" b="b"/>
              <a:pathLst>
                <a:path w="38" h="7">
                  <a:moveTo>
                    <a:pt x="0" y="7"/>
                  </a:moveTo>
                  <a:cubicBezTo>
                    <a:pt x="24" y="7"/>
                    <a:pt x="32" y="3"/>
                    <a:pt x="38" y="0"/>
                  </a:cubicBezTo>
                </a:path>
              </a:pathLst>
            </a:custGeom>
            <a:noFill/>
            <a:ln w="7938" cap="rnd">
              <a:solidFill>
                <a:srgbClr val="333333"/>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pl-PL"/>
            </a:p>
          </p:txBody>
        </p:sp>
        <p:sp>
          <p:nvSpPr>
            <p:cNvPr id="15915" name="Freeform 112"/>
            <p:cNvSpPr>
              <a:spLocks/>
            </p:cNvSpPr>
            <p:nvPr/>
          </p:nvSpPr>
          <p:spPr bwMode="auto">
            <a:xfrm>
              <a:off x="832" y="2208"/>
              <a:ext cx="95" cy="16"/>
            </a:xfrm>
            <a:custGeom>
              <a:avLst/>
              <a:gdLst>
                <a:gd name="T0" fmla="*/ 0 w 38"/>
                <a:gd name="T1" fmla="*/ 15531 h 6"/>
                <a:gd name="T2" fmla="*/ 58125 w 38"/>
                <a:gd name="T3" fmla="*/ 0 h 6"/>
                <a:gd name="T4" fmla="*/ 0 60000 65536"/>
                <a:gd name="T5" fmla="*/ 0 60000 65536"/>
              </a:gdLst>
              <a:ahLst/>
              <a:cxnLst>
                <a:cxn ang="T4">
                  <a:pos x="T0" y="T1"/>
                </a:cxn>
                <a:cxn ang="T5">
                  <a:pos x="T2" y="T3"/>
                </a:cxn>
              </a:cxnLst>
              <a:rect l="0" t="0" r="r" b="b"/>
              <a:pathLst>
                <a:path w="38" h="6">
                  <a:moveTo>
                    <a:pt x="0" y="6"/>
                  </a:moveTo>
                  <a:cubicBezTo>
                    <a:pt x="23" y="6"/>
                    <a:pt x="31" y="3"/>
                    <a:pt x="38" y="0"/>
                  </a:cubicBezTo>
                </a:path>
              </a:pathLst>
            </a:custGeom>
            <a:noFill/>
            <a:ln w="7938" cap="rnd">
              <a:solidFill>
                <a:srgbClr val="333333"/>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pl-PL"/>
            </a:p>
          </p:txBody>
        </p:sp>
        <p:sp>
          <p:nvSpPr>
            <p:cNvPr id="15916" name="Freeform 113"/>
            <p:cNvSpPr>
              <a:spLocks/>
            </p:cNvSpPr>
            <p:nvPr/>
          </p:nvSpPr>
          <p:spPr bwMode="auto">
            <a:xfrm>
              <a:off x="832" y="2109"/>
              <a:ext cx="95" cy="14"/>
            </a:xfrm>
            <a:custGeom>
              <a:avLst/>
              <a:gdLst>
                <a:gd name="T0" fmla="*/ 0 w 38"/>
                <a:gd name="T1" fmla="*/ 18746 h 5"/>
                <a:gd name="T2" fmla="*/ 58125 w 38"/>
                <a:gd name="T3" fmla="*/ 0 h 5"/>
                <a:gd name="T4" fmla="*/ 0 60000 65536"/>
                <a:gd name="T5" fmla="*/ 0 60000 65536"/>
              </a:gdLst>
              <a:ahLst/>
              <a:cxnLst>
                <a:cxn ang="T4">
                  <a:pos x="T0" y="T1"/>
                </a:cxn>
                <a:cxn ang="T5">
                  <a:pos x="T2" y="T3"/>
                </a:cxn>
              </a:cxnLst>
              <a:rect l="0" t="0" r="r" b="b"/>
              <a:pathLst>
                <a:path w="38" h="5">
                  <a:moveTo>
                    <a:pt x="0" y="5"/>
                  </a:moveTo>
                  <a:cubicBezTo>
                    <a:pt x="22" y="5"/>
                    <a:pt x="31" y="2"/>
                    <a:pt x="38" y="0"/>
                  </a:cubicBezTo>
                </a:path>
              </a:pathLst>
            </a:custGeom>
            <a:noFill/>
            <a:ln w="7938" cap="rnd">
              <a:solidFill>
                <a:srgbClr val="333333"/>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pl-PL"/>
            </a:p>
          </p:txBody>
        </p:sp>
        <p:sp>
          <p:nvSpPr>
            <p:cNvPr id="15917" name="Freeform 114"/>
            <p:cNvSpPr>
              <a:spLocks/>
            </p:cNvSpPr>
            <p:nvPr/>
          </p:nvSpPr>
          <p:spPr bwMode="auto">
            <a:xfrm>
              <a:off x="832" y="2011"/>
              <a:ext cx="95" cy="13"/>
            </a:xfrm>
            <a:custGeom>
              <a:avLst/>
              <a:gdLst>
                <a:gd name="T0" fmla="*/ 0 w 38"/>
                <a:gd name="T1" fmla="*/ 10457 h 5"/>
                <a:gd name="T2" fmla="*/ 58125 w 38"/>
                <a:gd name="T3" fmla="*/ 0 h 5"/>
                <a:gd name="T4" fmla="*/ 0 60000 65536"/>
                <a:gd name="T5" fmla="*/ 0 60000 65536"/>
              </a:gdLst>
              <a:ahLst/>
              <a:cxnLst>
                <a:cxn ang="T4">
                  <a:pos x="T0" y="T1"/>
                </a:cxn>
                <a:cxn ang="T5">
                  <a:pos x="T2" y="T3"/>
                </a:cxn>
              </a:cxnLst>
              <a:rect l="0" t="0" r="r" b="b"/>
              <a:pathLst>
                <a:path w="38" h="5">
                  <a:moveTo>
                    <a:pt x="0" y="5"/>
                  </a:moveTo>
                  <a:cubicBezTo>
                    <a:pt x="21" y="5"/>
                    <a:pt x="30" y="2"/>
                    <a:pt x="38" y="0"/>
                  </a:cubicBezTo>
                </a:path>
              </a:pathLst>
            </a:custGeom>
            <a:noFill/>
            <a:ln w="7938" cap="rnd">
              <a:solidFill>
                <a:srgbClr val="333333"/>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pl-PL"/>
            </a:p>
          </p:txBody>
        </p:sp>
        <p:sp>
          <p:nvSpPr>
            <p:cNvPr id="15918" name="Freeform 115"/>
            <p:cNvSpPr>
              <a:spLocks/>
            </p:cNvSpPr>
            <p:nvPr/>
          </p:nvSpPr>
          <p:spPr bwMode="auto">
            <a:xfrm>
              <a:off x="832" y="1912"/>
              <a:ext cx="95" cy="11"/>
            </a:xfrm>
            <a:custGeom>
              <a:avLst/>
              <a:gdLst>
                <a:gd name="T0" fmla="*/ 0 w 38"/>
                <a:gd name="T1" fmla="*/ 13038 h 4"/>
                <a:gd name="T2" fmla="*/ 58125 w 38"/>
                <a:gd name="T3" fmla="*/ 0 h 4"/>
                <a:gd name="T4" fmla="*/ 0 60000 65536"/>
                <a:gd name="T5" fmla="*/ 0 60000 65536"/>
              </a:gdLst>
              <a:ahLst/>
              <a:cxnLst>
                <a:cxn ang="T4">
                  <a:pos x="T0" y="T1"/>
                </a:cxn>
                <a:cxn ang="T5">
                  <a:pos x="T2" y="T3"/>
                </a:cxn>
              </a:cxnLst>
              <a:rect l="0" t="0" r="r" b="b"/>
              <a:pathLst>
                <a:path w="38" h="4">
                  <a:moveTo>
                    <a:pt x="0" y="4"/>
                  </a:moveTo>
                  <a:cubicBezTo>
                    <a:pt x="20" y="4"/>
                    <a:pt x="30" y="2"/>
                    <a:pt x="38" y="0"/>
                  </a:cubicBezTo>
                </a:path>
              </a:pathLst>
            </a:custGeom>
            <a:noFill/>
            <a:ln w="7938" cap="rnd">
              <a:solidFill>
                <a:srgbClr val="333333"/>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pl-PL"/>
            </a:p>
          </p:txBody>
        </p:sp>
        <p:sp>
          <p:nvSpPr>
            <p:cNvPr id="15919" name="Freeform 116"/>
            <p:cNvSpPr>
              <a:spLocks/>
            </p:cNvSpPr>
            <p:nvPr/>
          </p:nvSpPr>
          <p:spPr bwMode="auto">
            <a:xfrm>
              <a:off x="832" y="1813"/>
              <a:ext cx="95" cy="8"/>
            </a:xfrm>
            <a:custGeom>
              <a:avLst/>
              <a:gdLst>
                <a:gd name="T0" fmla="*/ 0 w 38"/>
                <a:gd name="T1" fmla="*/ 7531 h 3"/>
                <a:gd name="T2" fmla="*/ 58125 w 38"/>
                <a:gd name="T3" fmla="*/ 0 h 3"/>
                <a:gd name="T4" fmla="*/ 0 60000 65536"/>
                <a:gd name="T5" fmla="*/ 0 60000 65536"/>
              </a:gdLst>
              <a:ahLst/>
              <a:cxnLst>
                <a:cxn ang="T4">
                  <a:pos x="T0" y="T1"/>
                </a:cxn>
                <a:cxn ang="T5">
                  <a:pos x="T2" y="T3"/>
                </a:cxn>
              </a:cxnLst>
              <a:rect l="0" t="0" r="r" b="b"/>
              <a:pathLst>
                <a:path w="38" h="3">
                  <a:moveTo>
                    <a:pt x="0" y="3"/>
                  </a:moveTo>
                  <a:cubicBezTo>
                    <a:pt x="20" y="3"/>
                    <a:pt x="29" y="1"/>
                    <a:pt x="38" y="0"/>
                  </a:cubicBezTo>
                </a:path>
              </a:pathLst>
            </a:custGeom>
            <a:noFill/>
            <a:ln w="7938" cap="rnd">
              <a:solidFill>
                <a:srgbClr val="333333"/>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pl-PL"/>
            </a:p>
          </p:txBody>
        </p:sp>
        <p:sp>
          <p:nvSpPr>
            <p:cNvPr id="15920" name="Freeform 117"/>
            <p:cNvSpPr>
              <a:spLocks/>
            </p:cNvSpPr>
            <p:nvPr/>
          </p:nvSpPr>
          <p:spPr bwMode="auto">
            <a:xfrm>
              <a:off x="872" y="1763"/>
              <a:ext cx="58" cy="5"/>
            </a:xfrm>
            <a:custGeom>
              <a:avLst/>
              <a:gdLst>
                <a:gd name="T0" fmla="*/ 0 w 23"/>
                <a:gd name="T1" fmla="*/ 3250 h 2"/>
                <a:gd name="T2" fmla="*/ 37526 w 23"/>
                <a:gd name="T3" fmla="*/ 0 h 2"/>
                <a:gd name="T4" fmla="*/ 0 60000 65536"/>
                <a:gd name="T5" fmla="*/ 0 60000 65536"/>
              </a:gdLst>
              <a:ahLst/>
              <a:cxnLst>
                <a:cxn ang="T4">
                  <a:pos x="T0" y="T1"/>
                </a:cxn>
                <a:cxn ang="T5">
                  <a:pos x="T2" y="T3"/>
                </a:cxn>
              </a:cxnLst>
              <a:rect l="0" t="0" r="r" b="b"/>
              <a:pathLst>
                <a:path w="23" h="2">
                  <a:moveTo>
                    <a:pt x="0" y="2"/>
                  </a:moveTo>
                  <a:cubicBezTo>
                    <a:pt x="9" y="2"/>
                    <a:pt x="17" y="1"/>
                    <a:pt x="23" y="0"/>
                  </a:cubicBezTo>
                </a:path>
              </a:pathLst>
            </a:custGeom>
            <a:noFill/>
            <a:ln w="7938" cap="rnd">
              <a:solidFill>
                <a:srgbClr val="333333"/>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pl-PL"/>
            </a:p>
          </p:txBody>
        </p:sp>
        <p:sp>
          <p:nvSpPr>
            <p:cNvPr id="15921" name="Freeform 118"/>
            <p:cNvSpPr>
              <a:spLocks/>
            </p:cNvSpPr>
            <p:nvPr/>
          </p:nvSpPr>
          <p:spPr bwMode="auto">
            <a:xfrm>
              <a:off x="872" y="1861"/>
              <a:ext cx="55" cy="8"/>
            </a:xfrm>
            <a:custGeom>
              <a:avLst/>
              <a:gdLst>
                <a:gd name="T0" fmla="*/ 0 w 22"/>
                <a:gd name="T1" fmla="*/ 7531 h 3"/>
                <a:gd name="T2" fmla="*/ 33720 w 22"/>
                <a:gd name="T3" fmla="*/ 0 h 3"/>
                <a:gd name="T4" fmla="*/ 0 60000 65536"/>
                <a:gd name="T5" fmla="*/ 0 60000 65536"/>
              </a:gdLst>
              <a:ahLst/>
              <a:cxnLst>
                <a:cxn ang="T4">
                  <a:pos x="T0" y="T1"/>
                </a:cxn>
                <a:cxn ang="T5">
                  <a:pos x="T2" y="T3"/>
                </a:cxn>
              </a:cxnLst>
              <a:rect l="0" t="0" r="r" b="b"/>
              <a:pathLst>
                <a:path w="22" h="3">
                  <a:moveTo>
                    <a:pt x="0" y="3"/>
                  </a:moveTo>
                  <a:cubicBezTo>
                    <a:pt x="9" y="2"/>
                    <a:pt x="17" y="1"/>
                    <a:pt x="22" y="0"/>
                  </a:cubicBezTo>
                </a:path>
              </a:pathLst>
            </a:custGeom>
            <a:noFill/>
            <a:ln w="7938" cap="rnd">
              <a:solidFill>
                <a:srgbClr val="333333"/>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pl-PL"/>
            </a:p>
          </p:txBody>
        </p:sp>
        <p:sp>
          <p:nvSpPr>
            <p:cNvPr id="15922" name="Freeform 119"/>
            <p:cNvSpPr>
              <a:spLocks/>
            </p:cNvSpPr>
            <p:nvPr/>
          </p:nvSpPr>
          <p:spPr bwMode="auto">
            <a:xfrm>
              <a:off x="872" y="1963"/>
              <a:ext cx="55" cy="8"/>
            </a:xfrm>
            <a:custGeom>
              <a:avLst/>
              <a:gdLst>
                <a:gd name="T0" fmla="*/ 0 w 22"/>
                <a:gd name="T1" fmla="*/ 7531 h 3"/>
                <a:gd name="T2" fmla="*/ 33720 w 22"/>
                <a:gd name="T3" fmla="*/ 0 h 3"/>
                <a:gd name="T4" fmla="*/ 0 60000 65536"/>
                <a:gd name="T5" fmla="*/ 0 60000 65536"/>
              </a:gdLst>
              <a:ahLst/>
              <a:cxnLst>
                <a:cxn ang="T4">
                  <a:pos x="T0" y="T1"/>
                </a:cxn>
                <a:cxn ang="T5">
                  <a:pos x="T2" y="T3"/>
                </a:cxn>
              </a:cxnLst>
              <a:rect l="0" t="0" r="r" b="b"/>
              <a:pathLst>
                <a:path w="22" h="3">
                  <a:moveTo>
                    <a:pt x="0" y="3"/>
                  </a:moveTo>
                  <a:cubicBezTo>
                    <a:pt x="10" y="2"/>
                    <a:pt x="17" y="1"/>
                    <a:pt x="22" y="0"/>
                  </a:cubicBezTo>
                </a:path>
              </a:pathLst>
            </a:custGeom>
            <a:noFill/>
            <a:ln w="7938" cap="rnd">
              <a:solidFill>
                <a:srgbClr val="333333"/>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pl-PL"/>
            </a:p>
          </p:txBody>
        </p:sp>
        <p:sp>
          <p:nvSpPr>
            <p:cNvPr id="15923" name="Freeform 120"/>
            <p:cNvSpPr>
              <a:spLocks/>
            </p:cNvSpPr>
            <p:nvPr/>
          </p:nvSpPr>
          <p:spPr bwMode="auto">
            <a:xfrm>
              <a:off x="872" y="2061"/>
              <a:ext cx="55" cy="8"/>
            </a:xfrm>
            <a:custGeom>
              <a:avLst/>
              <a:gdLst>
                <a:gd name="T0" fmla="*/ 0 w 22"/>
                <a:gd name="T1" fmla="*/ 7531 h 3"/>
                <a:gd name="T2" fmla="*/ 33720 w 22"/>
                <a:gd name="T3" fmla="*/ 0 h 3"/>
                <a:gd name="T4" fmla="*/ 0 60000 65536"/>
                <a:gd name="T5" fmla="*/ 0 60000 65536"/>
              </a:gdLst>
              <a:ahLst/>
              <a:cxnLst>
                <a:cxn ang="T4">
                  <a:pos x="T0" y="T1"/>
                </a:cxn>
                <a:cxn ang="T5">
                  <a:pos x="T2" y="T3"/>
                </a:cxn>
              </a:cxnLst>
              <a:rect l="0" t="0" r="r" b="b"/>
              <a:pathLst>
                <a:path w="22" h="3">
                  <a:moveTo>
                    <a:pt x="0" y="3"/>
                  </a:moveTo>
                  <a:cubicBezTo>
                    <a:pt x="10" y="2"/>
                    <a:pt x="18" y="1"/>
                    <a:pt x="22" y="0"/>
                  </a:cubicBezTo>
                </a:path>
              </a:pathLst>
            </a:custGeom>
            <a:noFill/>
            <a:ln w="7938" cap="rnd">
              <a:solidFill>
                <a:srgbClr val="333333"/>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pl-PL"/>
            </a:p>
          </p:txBody>
        </p:sp>
        <p:sp>
          <p:nvSpPr>
            <p:cNvPr id="15924" name="Freeform 121"/>
            <p:cNvSpPr>
              <a:spLocks/>
            </p:cNvSpPr>
            <p:nvPr/>
          </p:nvSpPr>
          <p:spPr bwMode="auto">
            <a:xfrm>
              <a:off x="872" y="2160"/>
              <a:ext cx="55" cy="11"/>
            </a:xfrm>
            <a:custGeom>
              <a:avLst/>
              <a:gdLst>
                <a:gd name="T0" fmla="*/ 0 w 22"/>
                <a:gd name="T1" fmla="*/ 13038 h 4"/>
                <a:gd name="T2" fmla="*/ 33720 w 22"/>
                <a:gd name="T3" fmla="*/ 0 h 4"/>
                <a:gd name="T4" fmla="*/ 0 60000 65536"/>
                <a:gd name="T5" fmla="*/ 0 60000 65536"/>
              </a:gdLst>
              <a:ahLst/>
              <a:cxnLst>
                <a:cxn ang="T4">
                  <a:pos x="T0" y="T1"/>
                </a:cxn>
                <a:cxn ang="T5">
                  <a:pos x="T2" y="T3"/>
                </a:cxn>
              </a:cxnLst>
              <a:rect l="0" t="0" r="r" b="b"/>
              <a:pathLst>
                <a:path w="22" h="4">
                  <a:moveTo>
                    <a:pt x="0" y="4"/>
                  </a:moveTo>
                  <a:cubicBezTo>
                    <a:pt x="10" y="3"/>
                    <a:pt x="18" y="1"/>
                    <a:pt x="22" y="0"/>
                  </a:cubicBezTo>
                </a:path>
              </a:pathLst>
            </a:custGeom>
            <a:noFill/>
            <a:ln w="7938" cap="rnd">
              <a:solidFill>
                <a:srgbClr val="333333"/>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pl-PL"/>
            </a:p>
          </p:txBody>
        </p:sp>
        <p:sp>
          <p:nvSpPr>
            <p:cNvPr id="15925" name="Freeform 122"/>
            <p:cNvSpPr>
              <a:spLocks/>
            </p:cNvSpPr>
            <p:nvPr/>
          </p:nvSpPr>
          <p:spPr bwMode="auto">
            <a:xfrm>
              <a:off x="872" y="2259"/>
              <a:ext cx="55" cy="13"/>
            </a:xfrm>
            <a:custGeom>
              <a:avLst/>
              <a:gdLst>
                <a:gd name="T0" fmla="*/ 0 w 22"/>
                <a:gd name="T1" fmla="*/ 10457 h 5"/>
                <a:gd name="T2" fmla="*/ 33720 w 22"/>
                <a:gd name="T3" fmla="*/ 0 h 5"/>
                <a:gd name="T4" fmla="*/ 0 60000 65536"/>
                <a:gd name="T5" fmla="*/ 0 60000 65536"/>
              </a:gdLst>
              <a:ahLst/>
              <a:cxnLst>
                <a:cxn ang="T4">
                  <a:pos x="T0" y="T1"/>
                </a:cxn>
                <a:cxn ang="T5">
                  <a:pos x="T2" y="T3"/>
                </a:cxn>
              </a:cxnLst>
              <a:rect l="0" t="0" r="r" b="b"/>
              <a:pathLst>
                <a:path w="22" h="5">
                  <a:moveTo>
                    <a:pt x="0" y="5"/>
                  </a:moveTo>
                  <a:cubicBezTo>
                    <a:pt x="11" y="4"/>
                    <a:pt x="18" y="1"/>
                    <a:pt x="22" y="0"/>
                  </a:cubicBezTo>
                </a:path>
              </a:pathLst>
            </a:custGeom>
            <a:noFill/>
            <a:ln w="7938" cap="rnd">
              <a:solidFill>
                <a:srgbClr val="333333"/>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pl-PL"/>
            </a:p>
          </p:txBody>
        </p:sp>
        <p:sp>
          <p:nvSpPr>
            <p:cNvPr id="15926" name="Freeform 123"/>
            <p:cNvSpPr>
              <a:spLocks/>
            </p:cNvSpPr>
            <p:nvPr/>
          </p:nvSpPr>
          <p:spPr bwMode="auto">
            <a:xfrm>
              <a:off x="872" y="2357"/>
              <a:ext cx="55" cy="14"/>
            </a:xfrm>
            <a:custGeom>
              <a:avLst/>
              <a:gdLst>
                <a:gd name="T0" fmla="*/ 0 w 22"/>
                <a:gd name="T1" fmla="*/ 18746 h 5"/>
                <a:gd name="T2" fmla="*/ 33720 w 22"/>
                <a:gd name="T3" fmla="*/ 0 h 5"/>
                <a:gd name="T4" fmla="*/ 0 60000 65536"/>
                <a:gd name="T5" fmla="*/ 0 60000 65536"/>
              </a:gdLst>
              <a:ahLst/>
              <a:cxnLst>
                <a:cxn ang="T4">
                  <a:pos x="T0" y="T1"/>
                </a:cxn>
                <a:cxn ang="T5">
                  <a:pos x="T2" y="T3"/>
                </a:cxn>
              </a:cxnLst>
              <a:rect l="0" t="0" r="r" b="b"/>
              <a:pathLst>
                <a:path w="22" h="5">
                  <a:moveTo>
                    <a:pt x="0" y="5"/>
                  </a:moveTo>
                  <a:cubicBezTo>
                    <a:pt x="11" y="4"/>
                    <a:pt x="18" y="2"/>
                    <a:pt x="22" y="0"/>
                  </a:cubicBezTo>
                </a:path>
              </a:pathLst>
            </a:custGeom>
            <a:noFill/>
            <a:ln w="7938" cap="rnd">
              <a:solidFill>
                <a:srgbClr val="333333"/>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pl-PL"/>
            </a:p>
          </p:txBody>
        </p:sp>
        <p:sp>
          <p:nvSpPr>
            <p:cNvPr id="15927" name="Freeform 124"/>
            <p:cNvSpPr>
              <a:spLocks/>
            </p:cNvSpPr>
            <p:nvPr/>
          </p:nvSpPr>
          <p:spPr bwMode="auto">
            <a:xfrm>
              <a:off x="872" y="2456"/>
              <a:ext cx="55" cy="16"/>
            </a:xfrm>
            <a:custGeom>
              <a:avLst/>
              <a:gdLst>
                <a:gd name="T0" fmla="*/ 0 w 22"/>
                <a:gd name="T1" fmla="*/ 15531 h 6"/>
                <a:gd name="T2" fmla="*/ 33720 w 22"/>
                <a:gd name="T3" fmla="*/ 0 h 6"/>
                <a:gd name="T4" fmla="*/ 0 60000 65536"/>
                <a:gd name="T5" fmla="*/ 0 60000 65536"/>
              </a:gdLst>
              <a:ahLst/>
              <a:cxnLst>
                <a:cxn ang="T4">
                  <a:pos x="T0" y="T1"/>
                </a:cxn>
                <a:cxn ang="T5">
                  <a:pos x="T2" y="T3"/>
                </a:cxn>
              </a:cxnLst>
              <a:rect l="0" t="0" r="r" b="b"/>
              <a:pathLst>
                <a:path w="22" h="6">
                  <a:moveTo>
                    <a:pt x="0" y="6"/>
                  </a:moveTo>
                  <a:cubicBezTo>
                    <a:pt x="11" y="5"/>
                    <a:pt x="19" y="2"/>
                    <a:pt x="22" y="0"/>
                  </a:cubicBezTo>
                </a:path>
              </a:pathLst>
            </a:custGeom>
            <a:noFill/>
            <a:ln w="7938" cap="rnd">
              <a:solidFill>
                <a:srgbClr val="333333"/>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pl-PL"/>
            </a:p>
          </p:txBody>
        </p:sp>
        <p:sp>
          <p:nvSpPr>
            <p:cNvPr id="15928" name="Freeform 125"/>
            <p:cNvSpPr>
              <a:spLocks/>
            </p:cNvSpPr>
            <p:nvPr/>
          </p:nvSpPr>
          <p:spPr bwMode="auto">
            <a:xfrm>
              <a:off x="872" y="2555"/>
              <a:ext cx="55" cy="18"/>
            </a:xfrm>
            <a:custGeom>
              <a:avLst/>
              <a:gdLst>
                <a:gd name="T0" fmla="*/ 0 w 22"/>
                <a:gd name="T1" fmla="*/ 13245 h 7"/>
                <a:gd name="T2" fmla="*/ 33720 w 22"/>
                <a:gd name="T3" fmla="*/ 0 h 7"/>
                <a:gd name="T4" fmla="*/ 0 60000 65536"/>
                <a:gd name="T5" fmla="*/ 0 60000 65536"/>
              </a:gdLst>
              <a:ahLst/>
              <a:cxnLst>
                <a:cxn ang="T4">
                  <a:pos x="T0" y="T1"/>
                </a:cxn>
                <a:cxn ang="T5">
                  <a:pos x="T2" y="T3"/>
                </a:cxn>
              </a:cxnLst>
              <a:rect l="0" t="0" r="r" b="b"/>
              <a:pathLst>
                <a:path w="22" h="7">
                  <a:moveTo>
                    <a:pt x="0" y="7"/>
                  </a:moveTo>
                  <a:cubicBezTo>
                    <a:pt x="12" y="5"/>
                    <a:pt x="19" y="2"/>
                    <a:pt x="22" y="0"/>
                  </a:cubicBezTo>
                </a:path>
              </a:pathLst>
            </a:custGeom>
            <a:noFill/>
            <a:ln w="7938" cap="rnd">
              <a:solidFill>
                <a:srgbClr val="333333"/>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pl-PL"/>
            </a:p>
          </p:txBody>
        </p:sp>
        <p:sp>
          <p:nvSpPr>
            <p:cNvPr id="15929" name="Freeform 126"/>
            <p:cNvSpPr>
              <a:spLocks/>
            </p:cNvSpPr>
            <p:nvPr/>
          </p:nvSpPr>
          <p:spPr bwMode="auto">
            <a:xfrm>
              <a:off x="872" y="2653"/>
              <a:ext cx="55" cy="19"/>
            </a:xfrm>
            <a:custGeom>
              <a:avLst/>
              <a:gdLst>
                <a:gd name="T0" fmla="*/ 0 w 22"/>
                <a:gd name="T1" fmla="*/ 20797 h 7"/>
                <a:gd name="T2" fmla="*/ 33720 w 22"/>
                <a:gd name="T3" fmla="*/ 0 h 7"/>
                <a:gd name="T4" fmla="*/ 0 60000 65536"/>
                <a:gd name="T5" fmla="*/ 0 60000 65536"/>
              </a:gdLst>
              <a:ahLst/>
              <a:cxnLst>
                <a:cxn ang="T4">
                  <a:pos x="T0" y="T1"/>
                </a:cxn>
                <a:cxn ang="T5">
                  <a:pos x="T2" y="T3"/>
                </a:cxn>
              </a:cxnLst>
              <a:rect l="0" t="0" r="r" b="b"/>
              <a:pathLst>
                <a:path w="22" h="7">
                  <a:moveTo>
                    <a:pt x="0" y="7"/>
                  </a:moveTo>
                  <a:cubicBezTo>
                    <a:pt x="12" y="6"/>
                    <a:pt x="19" y="2"/>
                    <a:pt x="22" y="0"/>
                  </a:cubicBezTo>
                </a:path>
              </a:pathLst>
            </a:custGeom>
            <a:noFill/>
            <a:ln w="7938" cap="rnd">
              <a:solidFill>
                <a:srgbClr val="333333"/>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pl-PL"/>
            </a:p>
          </p:txBody>
        </p:sp>
        <p:sp>
          <p:nvSpPr>
            <p:cNvPr id="15930" name="Freeform 127"/>
            <p:cNvSpPr>
              <a:spLocks/>
            </p:cNvSpPr>
            <p:nvPr/>
          </p:nvSpPr>
          <p:spPr bwMode="auto">
            <a:xfrm>
              <a:off x="872" y="2752"/>
              <a:ext cx="55" cy="21"/>
            </a:xfrm>
            <a:custGeom>
              <a:avLst/>
              <a:gdLst>
                <a:gd name="T0" fmla="*/ 0 w 22"/>
                <a:gd name="T1" fmla="*/ 17945 h 8"/>
                <a:gd name="T2" fmla="*/ 33720 w 22"/>
                <a:gd name="T3" fmla="*/ 0 h 8"/>
                <a:gd name="T4" fmla="*/ 0 60000 65536"/>
                <a:gd name="T5" fmla="*/ 0 60000 65536"/>
              </a:gdLst>
              <a:ahLst/>
              <a:cxnLst>
                <a:cxn ang="T4">
                  <a:pos x="T0" y="T1"/>
                </a:cxn>
                <a:cxn ang="T5">
                  <a:pos x="T2" y="T3"/>
                </a:cxn>
              </a:cxnLst>
              <a:rect l="0" t="0" r="r" b="b"/>
              <a:pathLst>
                <a:path w="22" h="8">
                  <a:moveTo>
                    <a:pt x="0" y="8"/>
                  </a:moveTo>
                  <a:cubicBezTo>
                    <a:pt x="12" y="6"/>
                    <a:pt x="19" y="3"/>
                    <a:pt x="22" y="0"/>
                  </a:cubicBezTo>
                </a:path>
              </a:pathLst>
            </a:custGeom>
            <a:noFill/>
            <a:ln w="7938" cap="rnd">
              <a:solidFill>
                <a:srgbClr val="333333"/>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pl-PL"/>
            </a:p>
          </p:txBody>
        </p:sp>
        <p:sp>
          <p:nvSpPr>
            <p:cNvPr id="15931" name="Freeform 128"/>
            <p:cNvSpPr>
              <a:spLocks/>
            </p:cNvSpPr>
            <p:nvPr/>
          </p:nvSpPr>
          <p:spPr bwMode="auto">
            <a:xfrm>
              <a:off x="872" y="2851"/>
              <a:ext cx="55" cy="24"/>
            </a:xfrm>
            <a:custGeom>
              <a:avLst/>
              <a:gdLst>
                <a:gd name="T0" fmla="*/ 0 w 22"/>
                <a:gd name="T1" fmla="*/ 23061 h 9"/>
                <a:gd name="T2" fmla="*/ 33720 w 22"/>
                <a:gd name="T3" fmla="*/ 0 h 9"/>
                <a:gd name="T4" fmla="*/ 0 60000 65536"/>
                <a:gd name="T5" fmla="*/ 0 60000 65536"/>
              </a:gdLst>
              <a:ahLst/>
              <a:cxnLst>
                <a:cxn ang="T4">
                  <a:pos x="T0" y="T1"/>
                </a:cxn>
                <a:cxn ang="T5">
                  <a:pos x="T2" y="T3"/>
                </a:cxn>
              </a:cxnLst>
              <a:rect l="0" t="0" r="r" b="b"/>
              <a:pathLst>
                <a:path w="22" h="9">
                  <a:moveTo>
                    <a:pt x="0" y="9"/>
                  </a:moveTo>
                  <a:cubicBezTo>
                    <a:pt x="13" y="7"/>
                    <a:pt x="19" y="3"/>
                    <a:pt x="22" y="0"/>
                  </a:cubicBezTo>
                </a:path>
              </a:pathLst>
            </a:custGeom>
            <a:noFill/>
            <a:ln w="7938" cap="rnd">
              <a:solidFill>
                <a:srgbClr val="333333"/>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pl-PL"/>
            </a:p>
          </p:txBody>
        </p:sp>
        <p:sp>
          <p:nvSpPr>
            <p:cNvPr id="15932" name="Freeform 129"/>
            <p:cNvSpPr>
              <a:spLocks/>
            </p:cNvSpPr>
            <p:nvPr/>
          </p:nvSpPr>
          <p:spPr bwMode="auto">
            <a:xfrm>
              <a:off x="712" y="1629"/>
              <a:ext cx="58" cy="1275"/>
            </a:xfrm>
            <a:custGeom>
              <a:avLst/>
              <a:gdLst>
                <a:gd name="T0" fmla="*/ 8450 w 23"/>
                <a:gd name="T1" fmla="*/ 1174160 h 478"/>
                <a:gd name="T2" fmla="*/ 37526 w 23"/>
                <a:gd name="T3" fmla="*/ 1224926 h 478"/>
                <a:gd name="T4" fmla="*/ 0 w 23"/>
                <a:gd name="T5" fmla="*/ 1186305 h 478"/>
                <a:gd name="T6" fmla="*/ 0 w 23"/>
                <a:gd name="T7" fmla="*/ 0 h 478"/>
                <a:gd name="T8" fmla="*/ 8450 w 23"/>
                <a:gd name="T9" fmla="*/ 1174160 h 47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478">
                  <a:moveTo>
                    <a:pt x="5" y="458"/>
                  </a:moveTo>
                  <a:cubicBezTo>
                    <a:pt x="5" y="473"/>
                    <a:pt x="16" y="477"/>
                    <a:pt x="23" y="478"/>
                  </a:cubicBezTo>
                  <a:cubicBezTo>
                    <a:pt x="10" y="478"/>
                    <a:pt x="0" y="476"/>
                    <a:pt x="0" y="463"/>
                  </a:cubicBezTo>
                  <a:cubicBezTo>
                    <a:pt x="0" y="0"/>
                    <a:pt x="0" y="0"/>
                    <a:pt x="0" y="0"/>
                  </a:cubicBezTo>
                  <a:cubicBezTo>
                    <a:pt x="0" y="0"/>
                    <a:pt x="5" y="443"/>
                    <a:pt x="5" y="45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l-PL"/>
            </a:p>
          </p:txBody>
        </p:sp>
        <p:sp>
          <p:nvSpPr>
            <p:cNvPr id="15933" name="Freeform 130"/>
            <p:cNvSpPr>
              <a:spLocks/>
            </p:cNvSpPr>
            <p:nvPr/>
          </p:nvSpPr>
          <p:spPr bwMode="auto">
            <a:xfrm>
              <a:off x="832" y="1616"/>
              <a:ext cx="68" cy="1299"/>
            </a:xfrm>
            <a:custGeom>
              <a:avLst/>
              <a:gdLst>
                <a:gd name="T0" fmla="*/ 2010 w 27"/>
                <a:gd name="T1" fmla="*/ 1247886 h 487"/>
                <a:gd name="T2" fmla="*/ 43659 w 27"/>
                <a:gd name="T3" fmla="*/ 1198988 h 487"/>
                <a:gd name="T4" fmla="*/ 43659 w 27"/>
                <a:gd name="T5" fmla="*/ 0 h 487"/>
                <a:gd name="T6" fmla="*/ 40513 w 27"/>
                <a:gd name="T7" fmla="*/ 0 h 487"/>
                <a:gd name="T8" fmla="*/ 40513 w 27"/>
                <a:gd name="T9" fmla="*/ 1181711 h 487"/>
                <a:gd name="T10" fmla="*/ 0 w 27"/>
                <a:gd name="T11" fmla="*/ 1247886 h 48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7" h="487">
                  <a:moveTo>
                    <a:pt x="1" y="487"/>
                  </a:moveTo>
                  <a:cubicBezTo>
                    <a:pt x="11" y="487"/>
                    <a:pt x="27" y="477"/>
                    <a:pt x="27" y="468"/>
                  </a:cubicBezTo>
                  <a:cubicBezTo>
                    <a:pt x="27" y="458"/>
                    <a:pt x="27" y="16"/>
                    <a:pt x="27" y="0"/>
                  </a:cubicBezTo>
                  <a:cubicBezTo>
                    <a:pt x="25" y="0"/>
                    <a:pt x="25" y="0"/>
                    <a:pt x="25" y="0"/>
                  </a:cubicBezTo>
                  <a:cubicBezTo>
                    <a:pt x="25" y="461"/>
                    <a:pt x="25" y="461"/>
                    <a:pt x="25" y="461"/>
                  </a:cubicBezTo>
                  <a:cubicBezTo>
                    <a:pt x="25" y="475"/>
                    <a:pt x="14" y="487"/>
                    <a:pt x="0" y="487"/>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l-PL"/>
            </a:p>
          </p:txBody>
        </p:sp>
        <p:sp>
          <p:nvSpPr>
            <p:cNvPr id="15934" name="Freeform 131"/>
            <p:cNvSpPr>
              <a:spLocks/>
            </p:cNvSpPr>
            <p:nvPr/>
          </p:nvSpPr>
          <p:spPr bwMode="auto">
            <a:xfrm>
              <a:off x="717" y="2928"/>
              <a:ext cx="93" cy="232"/>
            </a:xfrm>
            <a:custGeom>
              <a:avLst/>
              <a:gdLst>
                <a:gd name="T0" fmla="*/ 52691 w 37"/>
                <a:gd name="T1" fmla="*/ 15531 h 87"/>
                <a:gd name="T2" fmla="*/ 8340 w 37"/>
                <a:gd name="T3" fmla="*/ 2824 h 87"/>
                <a:gd name="T4" fmla="*/ 2003 w 37"/>
                <a:gd name="T5" fmla="*/ 10376 h 87"/>
                <a:gd name="T6" fmla="*/ 49448 w 37"/>
                <a:gd name="T7" fmla="*/ 211832 h 87"/>
                <a:gd name="T8" fmla="*/ 58995 w 37"/>
                <a:gd name="T9" fmla="*/ 222643 h 87"/>
                <a:gd name="T10" fmla="*/ 47654 w 37"/>
                <a:gd name="T11" fmla="*/ 191603 h 87"/>
                <a:gd name="T12" fmla="*/ 30489 w 37"/>
                <a:gd name="T13" fmla="*/ 45965 h 87"/>
                <a:gd name="T14" fmla="*/ 53960 w 37"/>
                <a:gd name="T15" fmla="*/ 15531 h 87"/>
                <a:gd name="T16" fmla="*/ 52691 w 37"/>
                <a:gd name="T17" fmla="*/ 15531 h 8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7" h="87">
                  <a:moveTo>
                    <a:pt x="33" y="6"/>
                  </a:moveTo>
                  <a:cubicBezTo>
                    <a:pt x="24" y="5"/>
                    <a:pt x="13" y="4"/>
                    <a:pt x="5" y="1"/>
                  </a:cubicBezTo>
                  <a:cubicBezTo>
                    <a:pt x="2" y="0"/>
                    <a:pt x="0" y="1"/>
                    <a:pt x="1" y="4"/>
                  </a:cubicBezTo>
                  <a:cubicBezTo>
                    <a:pt x="5" y="16"/>
                    <a:pt x="25" y="77"/>
                    <a:pt x="31" y="83"/>
                  </a:cubicBezTo>
                  <a:cubicBezTo>
                    <a:pt x="34" y="86"/>
                    <a:pt x="37" y="87"/>
                    <a:pt x="37" y="87"/>
                  </a:cubicBezTo>
                  <a:cubicBezTo>
                    <a:pt x="34" y="86"/>
                    <a:pt x="31" y="81"/>
                    <a:pt x="30" y="75"/>
                  </a:cubicBezTo>
                  <a:cubicBezTo>
                    <a:pt x="28" y="69"/>
                    <a:pt x="16" y="36"/>
                    <a:pt x="19" y="18"/>
                  </a:cubicBezTo>
                  <a:cubicBezTo>
                    <a:pt x="21" y="11"/>
                    <a:pt x="28" y="8"/>
                    <a:pt x="34" y="6"/>
                  </a:cubicBezTo>
                  <a:cubicBezTo>
                    <a:pt x="37" y="6"/>
                    <a:pt x="36" y="6"/>
                    <a:pt x="33" y="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l-PL"/>
            </a:p>
          </p:txBody>
        </p:sp>
        <p:sp>
          <p:nvSpPr>
            <p:cNvPr id="15935" name="Freeform 132"/>
            <p:cNvSpPr>
              <a:spLocks/>
            </p:cNvSpPr>
            <p:nvPr/>
          </p:nvSpPr>
          <p:spPr bwMode="auto">
            <a:xfrm>
              <a:off x="815" y="2928"/>
              <a:ext cx="95" cy="232"/>
            </a:xfrm>
            <a:custGeom>
              <a:avLst/>
              <a:gdLst>
                <a:gd name="T0" fmla="*/ 33720 w 38"/>
                <a:gd name="T1" fmla="*/ 10376 h 87"/>
                <a:gd name="T2" fmla="*/ 50783 w 38"/>
                <a:gd name="T3" fmla="*/ 2824 h 87"/>
                <a:gd name="T4" fmla="*/ 56958 w 38"/>
                <a:gd name="T5" fmla="*/ 10376 h 87"/>
                <a:gd name="T6" fmla="*/ 11063 w 38"/>
                <a:gd name="T7" fmla="*/ 211832 h 87"/>
                <a:gd name="T8" fmla="*/ 0 w 38"/>
                <a:gd name="T9" fmla="*/ 222643 h 87"/>
                <a:gd name="T10" fmla="*/ 12238 w 38"/>
                <a:gd name="T11" fmla="*/ 191603 h 87"/>
                <a:gd name="T12" fmla="*/ 35470 w 38"/>
                <a:gd name="T13" fmla="*/ 66197 h 87"/>
                <a:gd name="T14" fmla="*/ 33720 w 38"/>
                <a:gd name="T15" fmla="*/ 10376 h 8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8" h="87">
                  <a:moveTo>
                    <a:pt x="22" y="4"/>
                  </a:moveTo>
                  <a:cubicBezTo>
                    <a:pt x="26" y="3"/>
                    <a:pt x="30" y="2"/>
                    <a:pt x="33" y="1"/>
                  </a:cubicBezTo>
                  <a:cubicBezTo>
                    <a:pt x="36" y="0"/>
                    <a:pt x="38" y="1"/>
                    <a:pt x="37" y="4"/>
                  </a:cubicBezTo>
                  <a:cubicBezTo>
                    <a:pt x="33" y="16"/>
                    <a:pt x="12" y="77"/>
                    <a:pt x="7" y="83"/>
                  </a:cubicBezTo>
                  <a:cubicBezTo>
                    <a:pt x="4" y="86"/>
                    <a:pt x="0" y="87"/>
                    <a:pt x="0" y="87"/>
                  </a:cubicBezTo>
                  <a:cubicBezTo>
                    <a:pt x="4" y="86"/>
                    <a:pt x="6" y="81"/>
                    <a:pt x="8" y="75"/>
                  </a:cubicBezTo>
                  <a:cubicBezTo>
                    <a:pt x="10" y="69"/>
                    <a:pt x="22" y="45"/>
                    <a:pt x="23" y="26"/>
                  </a:cubicBezTo>
                  <a:cubicBezTo>
                    <a:pt x="24" y="10"/>
                    <a:pt x="16" y="5"/>
                    <a:pt x="22" y="4"/>
                  </a:cubicBezTo>
                  <a:close/>
                </a:path>
              </a:pathLst>
            </a:custGeom>
            <a:solidFill>
              <a:srgbClr val="99014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l-PL"/>
            </a:p>
          </p:txBody>
        </p:sp>
        <p:sp>
          <p:nvSpPr>
            <p:cNvPr id="15936" name="Freeform 133"/>
            <p:cNvSpPr>
              <a:spLocks/>
            </p:cNvSpPr>
            <p:nvPr/>
          </p:nvSpPr>
          <p:spPr bwMode="auto">
            <a:xfrm>
              <a:off x="697" y="1891"/>
              <a:ext cx="68" cy="602"/>
            </a:xfrm>
            <a:custGeom>
              <a:avLst/>
              <a:gdLst>
                <a:gd name="T0" fmla="*/ 0 w 27"/>
                <a:gd name="T1" fmla="*/ 567928 h 226"/>
                <a:gd name="T2" fmla="*/ 35451 w 27"/>
                <a:gd name="T3" fmla="*/ 573016 h 226"/>
                <a:gd name="T4" fmla="*/ 43659 w 27"/>
                <a:gd name="T5" fmla="*/ 562295 h 226"/>
                <a:gd name="T6" fmla="*/ 43659 w 27"/>
                <a:gd name="T7" fmla="*/ 22812 h 226"/>
                <a:gd name="T8" fmla="*/ 37302 w 27"/>
                <a:gd name="T9" fmla="*/ 4691 h 226"/>
                <a:gd name="T10" fmla="*/ 0 w 27"/>
                <a:gd name="T11" fmla="*/ 0 h 226"/>
                <a:gd name="T12" fmla="*/ 0 w 27"/>
                <a:gd name="T13" fmla="*/ 567928 h 22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7" h="226">
                  <a:moveTo>
                    <a:pt x="0" y="224"/>
                  </a:moveTo>
                  <a:cubicBezTo>
                    <a:pt x="6" y="225"/>
                    <a:pt x="13" y="225"/>
                    <a:pt x="22" y="226"/>
                  </a:cubicBezTo>
                  <a:cubicBezTo>
                    <a:pt x="24" y="226"/>
                    <a:pt x="27" y="226"/>
                    <a:pt x="27" y="222"/>
                  </a:cubicBezTo>
                  <a:cubicBezTo>
                    <a:pt x="27" y="218"/>
                    <a:pt x="27" y="9"/>
                    <a:pt x="27" y="9"/>
                  </a:cubicBezTo>
                  <a:cubicBezTo>
                    <a:pt x="27" y="9"/>
                    <a:pt x="27" y="3"/>
                    <a:pt x="23" y="2"/>
                  </a:cubicBezTo>
                  <a:cubicBezTo>
                    <a:pt x="14" y="1"/>
                    <a:pt x="6" y="1"/>
                    <a:pt x="0" y="0"/>
                  </a:cubicBezTo>
                  <a:lnTo>
                    <a:pt x="0" y="224"/>
                  </a:lnTo>
                  <a:close/>
                </a:path>
              </a:pathLst>
            </a:custGeom>
            <a:solidFill>
              <a:srgbClr val="F5F5F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l-PL"/>
            </a:p>
          </p:txBody>
        </p:sp>
        <p:sp>
          <p:nvSpPr>
            <p:cNvPr id="15937" name="Freeform 134"/>
            <p:cNvSpPr>
              <a:spLocks/>
            </p:cNvSpPr>
            <p:nvPr/>
          </p:nvSpPr>
          <p:spPr bwMode="auto">
            <a:xfrm>
              <a:off x="697" y="1891"/>
              <a:ext cx="68" cy="602"/>
            </a:xfrm>
            <a:custGeom>
              <a:avLst/>
              <a:gdLst>
                <a:gd name="T0" fmla="*/ 0 w 27"/>
                <a:gd name="T1" fmla="*/ 567928 h 226"/>
                <a:gd name="T2" fmla="*/ 35451 w 27"/>
                <a:gd name="T3" fmla="*/ 573016 h 226"/>
                <a:gd name="T4" fmla="*/ 43659 w 27"/>
                <a:gd name="T5" fmla="*/ 562295 h 226"/>
                <a:gd name="T6" fmla="*/ 43659 w 27"/>
                <a:gd name="T7" fmla="*/ 22812 h 226"/>
                <a:gd name="T8" fmla="*/ 37302 w 27"/>
                <a:gd name="T9" fmla="*/ 4691 h 226"/>
                <a:gd name="T10" fmla="*/ 0 w 27"/>
                <a:gd name="T11" fmla="*/ 0 h 226"/>
                <a:gd name="T12" fmla="*/ 0 w 27"/>
                <a:gd name="T13" fmla="*/ 567928 h 22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7" h="226">
                  <a:moveTo>
                    <a:pt x="0" y="224"/>
                  </a:moveTo>
                  <a:cubicBezTo>
                    <a:pt x="6" y="225"/>
                    <a:pt x="13" y="225"/>
                    <a:pt x="22" y="226"/>
                  </a:cubicBezTo>
                  <a:cubicBezTo>
                    <a:pt x="24" y="226"/>
                    <a:pt x="27" y="226"/>
                    <a:pt x="27" y="222"/>
                  </a:cubicBezTo>
                  <a:cubicBezTo>
                    <a:pt x="27" y="218"/>
                    <a:pt x="27" y="9"/>
                    <a:pt x="27" y="9"/>
                  </a:cubicBezTo>
                  <a:cubicBezTo>
                    <a:pt x="27" y="9"/>
                    <a:pt x="27" y="3"/>
                    <a:pt x="23" y="2"/>
                  </a:cubicBezTo>
                  <a:cubicBezTo>
                    <a:pt x="14" y="1"/>
                    <a:pt x="6" y="1"/>
                    <a:pt x="0" y="0"/>
                  </a:cubicBezTo>
                  <a:lnTo>
                    <a:pt x="0" y="224"/>
                  </a:lnTo>
                  <a:close/>
                </a:path>
              </a:pathLst>
            </a:custGeom>
            <a:noFill/>
            <a:ln w="7938" cap="rnd">
              <a:solidFill>
                <a:srgbClr val="333333"/>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pl-PL"/>
            </a:p>
          </p:txBody>
        </p:sp>
        <p:sp>
          <p:nvSpPr>
            <p:cNvPr id="15938" name="Freeform 135"/>
            <p:cNvSpPr>
              <a:spLocks/>
            </p:cNvSpPr>
            <p:nvPr/>
          </p:nvSpPr>
          <p:spPr bwMode="auto">
            <a:xfrm>
              <a:off x="820" y="2933"/>
              <a:ext cx="75" cy="224"/>
            </a:xfrm>
            <a:custGeom>
              <a:avLst/>
              <a:gdLst>
                <a:gd name="T0" fmla="*/ 8125 w 30"/>
                <a:gd name="T1" fmla="*/ 196757 h 84"/>
                <a:gd name="T2" fmla="*/ 45908 w 30"/>
                <a:gd name="T3" fmla="*/ 0 h 84"/>
                <a:gd name="T4" fmla="*/ 41533 w 30"/>
                <a:gd name="T5" fmla="*/ 2824 h 84"/>
                <a:gd name="T6" fmla="*/ 35470 w 30"/>
                <a:gd name="T7" fmla="*/ 58653 h 84"/>
                <a:gd name="T8" fmla="*/ 24425 w 30"/>
                <a:gd name="T9" fmla="*/ 117965 h 84"/>
                <a:gd name="T10" fmla="*/ 9300 w 30"/>
                <a:gd name="T11" fmla="*/ 187051 h 84"/>
                <a:gd name="T12" fmla="*/ 0 w 30"/>
                <a:gd name="T13" fmla="*/ 214664 h 84"/>
                <a:gd name="T14" fmla="*/ 8125 w 30"/>
                <a:gd name="T15" fmla="*/ 196757 h 8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0" h="84">
                  <a:moveTo>
                    <a:pt x="5" y="77"/>
                  </a:moveTo>
                  <a:cubicBezTo>
                    <a:pt x="15" y="56"/>
                    <a:pt x="29" y="15"/>
                    <a:pt x="30" y="0"/>
                  </a:cubicBezTo>
                  <a:cubicBezTo>
                    <a:pt x="29" y="0"/>
                    <a:pt x="28" y="0"/>
                    <a:pt x="27" y="1"/>
                  </a:cubicBezTo>
                  <a:cubicBezTo>
                    <a:pt x="26" y="5"/>
                    <a:pt x="25" y="13"/>
                    <a:pt x="23" y="23"/>
                  </a:cubicBezTo>
                  <a:cubicBezTo>
                    <a:pt x="21" y="30"/>
                    <a:pt x="19" y="38"/>
                    <a:pt x="16" y="46"/>
                  </a:cubicBezTo>
                  <a:cubicBezTo>
                    <a:pt x="12" y="58"/>
                    <a:pt x="7" y="69"/>
                    <a:pt x="6" y="73"/>
                  </a:cubicBezTo>
                  <a:cubicBezTo>
                    <a:pt x="5" y="77"/>
                    <a:pt x="3" y="82"/>
                    <a:pt x="0" y="84"/>
                  </a:cubicBezTo>
                  <a:cubicBezTo>
                    <a:pt x="1" y="84"/>
                    <a:pt x="3" y="82"/>
                    <a:pt x="5" y="7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l-PL"/>
            </a:p>
          </p:txBody>
        </p:sp>
        <p:sp>
          <p:nvSpPr>
            <p:cNvPr id="15939" name="Oval 136"/>
            <p:cNvSpPr>
              <a:spLocks noChangeArrowheads="1"/>
            </p:cNvSpPr>
            <p:nvPr/>
          </p:nvSpPr>
          <p:spPr bwMode="auto">
            <a:xfrm>
              <a:off x="807" y="2184"/>
              <a:ext cx="28" cy="29"/>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pl-PL" altLang="pl-PL" sz="1800"/>
            </a:p>
          </p:txBody>
        </p:sp>
        <p:sp>
          <p:nvSpPr>
            <p:cNvPr id="15940" name="Oval 137"/>
            <p:cNvSpPr>
              <a:spLocks noChangeArrowheads="1"/>
            </p:cNvSpPr>
            <p:nvPr/>
          </p:nvSpPr>
          <p:spPr bwMode="auto">
            <a:xfrm>
              <a:off x="840" y="2189"/>
              <a:ext cx="15" cy="16"/>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pl-PL" altLang="pl-PL" sz="1800"/>
            </a:p>
          </p:txBody>
        </p:sp>
        <p:sp>
          <p:nvSpPr>
            <p:cNvPr id="15941" name="Oval 138"/>
            <p:cNvSpPr>
              <a:spLocks noChangeArrowheads="1"/>
            </p:cNvSpPr>
            <p:nvPr/>
          </p:nvSpPr>
          <p:spPr bwMode="auto">
            <a:xfrm>
              <a:off x="787" y="2189"/>
              <a:ext cx="10" cy="14"/>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pl-PL" altLang="pl-PL" sz="1800"/>
            </a:p>
          </p:txBody>
        </p:sp>
      </p:grpSp>
      <p:grpSp>
        <p:nvGrpSpPr>
          <p:cNvPr id="15366" name="Group 3"/>
          <p:cNvGrpSpPr>
            <a:grpSpLocks/>
          </p:cNvGrpSpPr>
          <p:nvPr/>
        </p:nvGrpSpPr>
        <p:grpSpPr bwMode="auto">
          <a:xfrm>
            <a:off x="3495675" y="1620838"/>
            <a:ext cx="219075" cy="1263650"/>
            <a:chOff x="672" y="1395"/>
            <a:chExt cx="283" cy="1773"/>
          </a:xfrm>
        </p:grpSpPr>
        <p:sp>
          <p:nvSpPr>
            <p:cNvPr id="15672" name="Freeform 4"/>
            <p:cNvSpPr>
              <a:spLocks/>
            </p:cNvSpPr>
            <p:nvPr/>
          </p:nvSpPr>
          <p:spPr bwMode="auto">
            <a:xfrm>
              <a:off x="697" y="2896"/>
              <a:ext cx="233" cy="272"/>
            </a:xfrm>
            <a:custGeom>
              <a:avLst/>
              <a:gdLst>
                <a:gd name="T0" fmla="*/ 73240 w 93"/>
                <a:gd name="T1" fmla="*/ 33429 h 102"/>
                <a:gd name="T2" fmla="*/ 0 w 93"/>
                <a:gd name="T3" fmla="*/ 0 h 102"/>
                <a:gd name="T4" fmla="*/ 0 w 93"/>
                <a:gd name="T5" fmla="*/ 0 h 102"/>
                <a:gd name="T6" fmla="*/ 57634 w 93"/>
                <a:gd name="T7" fmla="*/ 248547 h 102"/>
                <a:gd name="T8" fmla="*/ 73240 w 93"/>
                <a:gd name="T9" fmla="*/ 260685 h 102"/>
                <a:gd name="T10" fmla="*/ 86759 w 93"/>
                <a:gd name="T11" fmla="*/ 248547 h 102"/>
                <a:gd name="T12" fmla="*/ 144395 w 93"/>
                <a:gd name="T13" fmla="*/ 0 h 102"/>
                <a:gd name="T14" fmla="*/ 144395 w 93"/>
                <a:gd name="T15" fmla="*/ 0 h 102"/>
                <a:gd name="T16" fmla="*/ 73240 w 93"/>
                <a:gd name="T17" fmla="*/ 33429 h 10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3" h="102">
                  <a:moveTo>
                    <a:pt x="47" y="13"/>
                  </a:moveTo>
                  <a:cubicBezTo>
                    <a:pt x="14" y="13"/>
                    <a:pt x="2" y="4"/>
                    <a:pt x="0" y="0"/>
                  </a:cubicBezTo>
                  <a:cubicBezTo>
                    <a:pt x="0" y="0"/>
                    <a:pt x="0" y="0"/>
                    <a:pt x="0" y="0"/>
                  </a:cubicBezTo>
                  <a:cubicBezTo>
                    <a:pt x="0" y="2"/>
                    <a:pt x="27" y="86"/>
                    <a:pt x="37" y="97"/>
                  </a:cubicBezTo>
                  <a:cubicBezTo>
                    <a:pt x="40" y="100"/>
                    <a:pt x="41" y="102"/>
                    <a:pt x="47" y="102"/>
                  </a:cubicBezTo>
                  <a:cubicBezTo>
                    <a:pt x="52" y="102"/>
                    <a:pt x="53" y="100"/>
                    <a:pt x="56" y="97"/>
                  </a:cubicBezTo>
                  <a:cubicBezTo>
                    <a:pt x="66" y="86"/>
                    <a:pt x="93" y="2"/>
                    <a:pt x="93" y="0"/>
                  </a:cubicBezTo>
                  <a:cubicBezTo>
                    <a:pt x="93" y="0"/>
                    <a:pt x="93" y="0"/>
                    <a:pt x="93" y="0"/>
                  </a:cubicBezTo>
                  <a:cubicBezTo>
                    <a:pt x="91" y="4"/>
                    <a:pt x="79" y="13"/>
                    <a:pt x="47" y="13"/>
                  </a:cubicBezTo>
                  <a:close/>
                </a:path>
              </a:pathLst>
            </a:custGeom>
            <a:solidFill>
              <a:srgbClr val="B1D4D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l-PL"/>
            </a:p>
          </p:txBody>
        </p:sp>
        <p:sp>
          <p:nvSpPr>
            <p:cNvPr id="15673" name="Freeform 5"/>
            <p:cNvSpPr>
              <a:spLocks/>
            </p:cNvSpPr>
            <p:nvPr/>
          </p:nvSpPr>
          <p:spPr bwMode="auto">
            <a:xfrm>
              <a:off x="697" y="2896"/>
              <a:ext cx="233" cy="272"/>
            </a:xfrm>
            <a:custGeom>
              <a:avLst/>
              <a:gdLst>
                <a:gd name="T0" fmla="*/ 73240 w 93"/>
                <a:gd name="T1" fmla="*/ 33429 h 102"/>
                <a:gd name="T2" fmla="*/ 0 w 93"/>
                <a:gd name="T3" fmla="*/ 0 h 102"/>
                <a:gd name="T4" fmla="*/ 0 w 93"/>
                <a:gd name="T5" fmla="*/ 0 h 102"/>
                <a:gd name="T6" fmla="*/ 57634 w 93"/>
                <a:gd name="T7" fmla="*/ 248547 h 102"/>
                <a:gd name="T8" fmla="*/ 73240 w 93"/>
                <a:gd name="T9" fmla="*/ 260685 h 102"/>
                <a:gd name="T10" fmla="*/ 86759 w 93"/>
                <a:gd name="T11" fmla="*/ 248547 h 102"/>
                <a:gd name="T12" fmla="*/ 144395 w 93"/>
                <a:gd name="T13" fmla="*/ 0 h 102"/>
                <a:gd name="T14" fmla="*/ 144395 w 93"/>
                <a:gd name="T15" fmla="*/ 0 h 102"/>
                <a:gd name="T16" fmla="*/ 73240 w 93"/>
                <a:gd name="T17" fmla="*/ 33429 h 10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3" h="102">
                  <a:moveTo>
                    <a:pt x="47" y="13"/>
                  </a:moveTo>
                  <a:cubicBezTo>
                    <a:pt x="14" y="13"/>
                    <a:pt x="2" y="4"/>
                    <a:pt x="0" y="0"/>
                  </a:cubicBezTo>
                  <a:cubicBezTo>
                    <a:pt x="0" y="0"/>
                    <a:pt x="0" y="0"/>
                    <a:pt x="0" y="0"/>
                  </a:cubicBezTo>
                  <a:cubicBezTo>
                    <a:pt x="0" y="2"/>
                    <a:pt x="27" y="86"/>
                    <a:pt x="37" y="97"/>
                  </a:cubicBezTo>
                  <a:cubicBezTo>
                    <a:pt x="40" y="100"/>
                    <a:pt x="41" y="102"/>
                    <a:pt x="47" y="102"/>
                  </a:cubicBezTo>
                  <a:cubicBezTo>
                    <a:pt x="52" y="102"/>
                    <a:pt x="53" y="100"/>
                    <a:pt x="56" y="97"/>
                  </a:cubicBezTo>
                  <a:cubicBezTo>
                    <a:pt x="66" y="86"/>
                    <a:pt x="93" y="2"/>
                    <a:pt x="93" y="0"/>
                  </a:cubicBezTo>
                  <a:cubicBezTo>
                    <a:pt x="93" y="0"/>
                    <a:pt x="93" y="0"/>
                    <a:pt x="93" y="0"/>
                  </a:cubicBezTo>
                  <a:cubicBezTo>
                    <a:pt x="91" y="4"/>
                    <a:pt x="79" y="13"/>
                    <a:pt x="47" y="13"/>
                  </a:cubicBezTo>
                  <a:close/>
                </a:path>
              </a:pathLst>
            </a:custGeom>
            <a:solidFill>
              <a:srgbClr val="C2015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l-PL"/>
            </a:p>
          </p:txBody>
        </p:sp>
        <p:sp>
          <p:nvSpPr>
            <p:cNvPr id="15674" name="Freeform 6"/>
            <p:cNvSpPr>
              <a:spLocks/>
            </p:cNvSpPr>
            <p:nvPr/>
          </p:nvSpPr>
          <p:spPr bwMode="auto">
            <a:xfrm>
              <a:off x="700" y="1573"/>
              <a:ext cx="227" cy="1358"/>
            </a:xfrm>
            <a:custGeom>
              <a:avLst/>
              <a:gdLst>
                <a:gd name="T0" fmla="*/ 136380 w 91"/>
                <a:gd name="T1" fmla="*/ 0 h 509"/>
                <a:gd name="T2" fmla="*/ 0 w 91"/>
                <a:gd name="T3" fmla="*/ 0 h 509"/>
                <a:gd name="T4" fmla="*/ 0 w 91"/>
                <a:gd name="T5" fmla="*/ 1268097 h 509"/>
                <a:gd name="T6" fmla="*/ 0 w 91"/>
                <a:gd name="T7" fmla="*/ 1278945 h 509"/>
                <a:gd name="T8" fmla="*/ 69150 w 91"/>
                <a:gd name="T9" fmla="*/ 1306647 h 509"/>
                <a:gd name="T10" fmla="*/ 136380 w 91"/>
                <a:gd name="T11" fmla="*/ 1278945 h 509"/>
                <a:gd name="T12" fmla="*/ 136380 w 91"/>
                <a:gd name="T13" fmla="*/ 1268097 h 509"/>
                <a:gd name="T14" fmla="*/ 136380 w 91"/>
                <a:gd name="T15" fmla="*/ 0 h 50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91" h="509">
                  <a:moveTo>
                    <a:pt x="91" y="0"/>
                  </a:moveTo>
                  <a:cubicBezTo>
                    <a:pt x="0" y="0"/>
                    <a:pt x="0" y="0"/>
                    <a:pt x="0" y="0"/>
                  </a:cubicBezTo>
                  <a:cubicBezTo>
                    <a:pt x="0" y="494"/>
                    <a:pt x="0" y="494"/>
                    <a:pt x="0" y="494"/>
                  </a:cubicBezTo>
                  <a:cubicBezTo>
                    <a:pt x="0" y="496"/>
                    <a:pt x="0" y="497"/>
                    <a:pt x="0" y="498"/>
                  </a:cubicBezTo>
                  <a:cubicBezTo>
                    <a:pt x="3" y="501"/>
                    <a:pt x="16" y="509"/>
                    <a:pt x="46" y="509"/>
                  </a:cubicBezTo>
                  <a:cubicBezTo>
                    <a:pt x="75" y="509"/>
                    <a:pt x="88" y="502"/>
                    <a:pt x="91" y="498"/>
                  </a:cubicBezTo>
                  <a:cubicBezTo>
                    <a:pt x="91" y="497"/>
                    <a:pt x="91" y="496"/>
                    <a:pt x="91" y="494"/>
                  </a:cubicBezTo>
                  <a:lnTo>
                    <a:pt x="91" y="0"/>
                  </a:lnTo>
                  <a:close/>
                </a:path>
              </a:pathLst>
            </a:custGeom>
            <a:solidFill>
              <a:srgbClr val="DAEBE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l-PL"/>
            </a:p>
          </p:txBody>
        </p:sp>
        <p:sp>
          <p:nvSpPr>
            <p:cNvPr id="15675" name="Freeform 7"/>
            <p:cNvSpPr>
              <a:spLocks/>
            </p:cNvSpPr>
            <p:nvPr/>
          </p:nvSpPr>
          <p:spPr bwMode="auto">
            <a:xfrm>
              <a:off x="700" y="2181"/>
              <a:ext cx="227" cy="750"/>
            </a:xfrm>
            <a:custGeom>
              <a:avLst/>
              <a:gdLst>
                <a:gd name="T0" fmla="*/ 136380 w 91"/>
                <a:gd name="T1" fmla="*/ 0 h 281"/>
                <a:gd name="T2" fmla="*/ 69150 w 91"/>
                <a:gd name="T3" fmla="*/ 10457 h 281"/>
                <a:gd name="T4" fmla="*/ 0 w 91"/>
                <a:gd name="T5" fmla="*/ 0 h 281"/>
                <a:gd name="T6" fmla="*/ 0 w 91"/>
                <a:gd name="T7" fmla="*/ 685100 h 281"/>
                <a:gd name="T8" fmla="*/ 0 w 91"/>
                <a:gd name="T9" fmla="*/ 695557 h 281"/>
                <a:gd name="T10" fmla="*/ 69150 w 91"/>
                <a:gd name="T11" fmla="*/ 723718 h 281"/>
                <a:gd name="T12" fmla="*/ 136380 w 91"/>
                <a:gd name="T13" fmla="*/ 695557 h 281"/>
                <a:gd name="T14" fmla="*/ 136380 w 91"/>
                <a:gd name="T15" fmla="*/ 685100 h 281"/>
                <a:gd name="T16" fmla="*/ 136380 w 91"/>
                <a:gd name="T17" fmla="*/ 0 h 28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1" h="281">
                  <a:moveTo>
                    <a:pt x="91" y="0"/>
                  </a:moveTo>
                  <a:cubicBezTo>
                    <a:pt x="88" y="2"/>
                    <a:pt x="69" y="4"/>
                    <a:pt x="46" y="4"/>
                  </a:cubicBezTo>
                  <a:cubicBezTo>
                    <a:pt x="21" y="4"/>
                    <a:pt x="2" y="2"/>
                    <a:pt x="0" y="0"/>
                  </a:cubicBezTo>
                  <a:cubicBezTo>
                    <a:pt x="0" y="266"/>
                    <a:pt x="0" y="266"/>
                    <a:pt x="0" y="266"/>
                  </a:cubicBezTo>
                  <a:cubicBezTo>
                    <a:pt x="0" y="268"/>
                    <a:pt x="0" y="269"/>
                    <a:pt x="0" y="270"/>
                  </a:cubicBezTo>
                  <a:cubicBezTo>
                    <a:pt x="3" y="273"/>
                    <a:pt x="16" y="281"/>
                    <a:pt x="46" y="281"/>
                  </a:cubicBezTo>
                  <a:cubicBezTo>
                    <a:pt x="75" y="281"/>
                    <a:pt x="88" y="274"/>
                    <a:pt x="91" y="270"/>
                  </a:cubicBezTo>
                  <a:cubicBezTo>
                    <a:pt x="91" y="269"/>
                    <a:pt x="91" y="268"/>
                    <a:pt x="91" y="266"/>
                  </a:cubicBezTo>
                  <a:lnTo>
                    <a:pt x="91" y="0"/>
                  </a:lnTo>
                  <a:close/>
                </a:path>
              </a:pathLst>
            </a:custGeom>
            <a:solidFill>
              <a:srgbClr val="E6719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l-PL"/>
            </a:p>
          </p:txBody>
        </p:sp>
        <p:sp>
          <p:nvSpPr>
            <p:cNvPr id="15676" name="Freeform 8"/>
            <p:cNvSpPr>
              <a:spLocks/>
            </p:cNvSpPr>
            <p:nvPr/>
          </p:nvSpPr>
          <p:spPr bwMode="auto">
            <a:xfrm>
              <a:off x="732" y="2189"/>
              <a:ext cx="165" cy="720"/>
            </a:xfrm>
            <a:custGeom>
              <a:avLst/>
              <a:gdLst>
                <a:gd name="T0" fmla="*/ 50783 w 66"/>
                <a:gd name="T1" fmla="*/ 2824 h 270"/>
                <a:gd name="T2" fmla="*/ 0 w 66"/>
                <a:gd name="T3" fmla="*/ 0 h 270"/>
                <a:gd name="T4" fmla="*/ 0 w 66"/>
                <a:gd name="T5" fmla="*/ 636907 h 270"/>
                <a:gd name="T6" fmla="*/ 50783 w 66"/>
                <a:gd name="T7" fmla="*/ 690403 h 270"/>
                <a:gd name="T8" fmla="*/ 100908 w 66"/>
                <a:gd name="T9" fmla="*/ 636907 h 270"/>
                <a:gd name="T10" fmla="*/ 100908 w 66"/>
                <a:gd name="T11" fmla="*/ 0 h 270"/>
                <a:gd name="T12" fmla="*/ 50783 w 66"/>
                <a:gd name="T13" fmla="*/ 2824 h 27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6" h="270">
                  <a:moveTo>
                    <a:pt x="33" y="1"/>
                  </a:moveTo>
                  <a:cubicBezTo>
                    <a:pt x="20" y="1"/>
                    <a:pt x="8" y="0"/>
                    <a:pt x="0" y="0"/>
                  </a:cubicBezTo>
                  <a:cubicBezTo>
                    <a:pt x="0" y="249"/>
                    <a:pt x="0" y="249"/>
                    <a:pt x="0" y="249"/>
                  </a:cubicBezTo>
                  <a:cubicBezTo>
                    <a:pt x="0" y="266"/>
                    <a:pt x="14" y="270"/>
                    <a:pt x="33" y="270"/>
                  </a:cubicBezTo>
                  <a:cubicBezTo>
                    <a:pt x="51" y="270"/>
                    <a:pt x="66" y="266"/>
                    <a:pt x="66" y="249"/>
                  </a:cubicBezTo>
                  <a:cubicBezTo>
                    <a:pt x="66" y="0"/>
                    <a:pt x="66" y="0"/>
                    <a:pt x="66" y="0"/>
                  </a:cubicBezTo>
                  <a:cubicBezTo>
                    <a:pt x="57" y="0"/>
                    <a:pt x="46" y="1"/>
                    <a:pt x="33" y="1"/>
                  </a:cubicBezTo>
                  <a:close/>
                </a:path>
              </a:pathLst>
            </a:custGeom>
            <a:solidFill>
              <a:srgbClr val="E04E8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l-PL"/>
            </a:p>
          </p:txBody>
        </p:sp>
        <p:sp>
          <p:nvSpPr>
            <p:cNvPr id="15677" name="Freeform 9"/>
            <p:cNvSpPr>
              <a:spLocks/>
            </p:cNvSpPr>
            <p:nvPr/>
          </p:nvSpPr>
          <p:spPr bwMode="auto">
            <a:xfrm>
              <a:off x="732" y="1539"/>
              <a:ext cx="165" cy="653"/>
            </a:xfrm>
            <a:custGeom>
              <a:avLst/>
              <a:gdLst>
                <a:gd name="T0" fmla="*/ 0 w 66"/>
                <a:gd name="T1" fmla="*/ 0 h 245"/>
                <a:gd name="T2" fmla="*/ 0 w 66"/>
                <a:gd name="T3" fmla="*/ 620862 h 245"/>
                <a:gd name="T4" fmla="*/ 50783 w 66"/>
                <a:gd name="T5" fmla="*/ 623855 h 245"/>
                <a:gd name="T6" fmla="*/ 100908 w 66"/>
                <a:gd name="T7" fmla="*/ 620862 h 245"/>
                <a:gd name="T8" fmla="*/ 100908 w 66"/>
                <a:gd name="T9" fmla="*/ 0 h 245"/>
                <a:gd name="T10" fmla="*/ 0 w 66"/>
                <a:gd name="T11" fmla="*/ 0 h 2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6" h="245">
                  <a:moveTo>
                    <a:pt x="0" y="0"/>
                  </a:moveTo>
                  <a:cubicBezTo>
                    <a:pt x="0" y="244"/>
                    <a:pt x="0" y="244"/>
                    <a:pt x="0" y="244"/>
                  </a:cubicBezTo>
                  <a:cubicBezTo>
                    <a:pt x="8" y="244"/>
                    <a:pt x="20" y="245"/>
                    <a:pt x="33" y="245"/>
                  </a:cubicBezTo>
                  <a:cubicBezTo>
                    <a:pt x="46" y="245"/>
                    <a:pt x="57" y="244"/>
                    <a:pt x="66" y="244"/>
                  </a:cubicBezTo>
                  <a:cubicBezTo>
                    <a:pt x="66" y="0"/>
                    <a:pt x="66" y="0"/>
                    <a:pt x="66" y="0"/>
                  </a:cubicBezTo>
                  <a:lnTo>
                    <a:pt x="0" y="0"/>
                  </a:lnTo>
                  <a:close/>
                </a:path>
              </a:pathLst>
            </a:custGeom>
            <a:solidFill>
              <a:srgbClr val="B1D4D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l-PL"/>
            </a:p>
          </p:txBody>
        </p:sp>
        <p:sp>
          <p:nvSpPr>
            <p:cNvPr id="15678" name="Freeform 10"/>
            <p:cNvSpPr>
              <a:spLocks/>
            </p:cNvSpPr>
            <p:nvPr/>
          </p:nvSpPr>
          <p:spPr bwMode="auto">
            <a:xfrm>
              <a:off x="700" y="2163"/>
              <a:ext cx="227" cy="37"/>
            </a:xfrm>
            <a:custGeom>
              <a:avLst/>
              <a:gdLst>
                <a:gd name="T0" fmla="*/ 0 w 91"/>
                <a:gd name="T1" fmla="*/ 17023 h 14"/>
                <a:gd name="T2" fmla="*/ 69150 w 91"/>
                <a:gd name="T3" fmla="*/ 33414 h 14"/>
                <a:gd name="T4" fmla="*/ 136380 w 91"/>
                <a:gd name="T5" fmla="*/ 19068 h 14"/>
                <a:gd name="T6" fmla="*/ 136380 w 91"/>
                <a:gd name="T7" fmla="*/ 17023 h 14"/>
                <a:gd name="T8" fmla="*/ 67209 w 91"/>
                <a:gd name="T9" fmla="*/ 0 h 14"/>
                <a:gd name="T10" fmla="*/ 0 w 91"/>
                <a:gd name="T11" fmla="*/ 17023 h 1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1" h="14">
                  <a:moveTo>
                    <a:pt x="0" y="7"/>
                  </a:moveTo>
                  <a:cubicBezTo>
                    <a:pt x="1" y="11"/>
                    <a:pt x="21" y="14"/>
                    <a:pt x="46" y="14"/>
                  </a:cubicBezTo>
                  <a:cubicBezTo>
                    <a:pt x="69" y="14"/>
                    <a:pt x="89" y="11"/>
                    <a:pt x="91" y="8"/>
                  </a:cubicBezTo>
                  <a:cubicBezTo>
                    <a:pt x="91" y="7"/>
                    <a:pt x="91" y="7"/>
                    <a:pt x="91" y="7"/>
                  </a:cubicBezTo>
                  <a:cubicBezTo>
                    <a:pt x="90" y="3"/>
                    <a:pt x="70" y="0"/>
                    <a:pt x="45" y="0"/>
                  </a:cubicBezTo>
                  <a:cubicBezTo>
                    <a:pt x="22" y="0"/>
                    <a:pt x="2" y="3"/>
                    <a:pt x="0" y="7"/>
                  </a:cubicBezTo>
                </a:path>
              </a:pathLst>
            </a:custGeom>
            <a:solidFill>
              <a:srgbClr val="F0AD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l-PL"/>
            </a:p>
          </p:txBody>
        </p:sp>
        <p:sp>
          <p:nvSpPr>
            <p:cNvPr id="15679" name="Freeform 11"/>
            <p:cNvSpPr>
              <a:spLocks/>
            </p:cNvSpPr>
            <p:nvPr/>
          </p:nvSpPr>
          <p:spPr bwMode="auto">
            <a:xfrm>
              <a:off x="815" y="2189"/>
              <a:ext cx="82" cy="720"/>
            </a:xfrm>
            <a:custGeom>
              <a:avLst/>
              <a:gdLst>
                <a:gd name="T0" fmla="*/ 38157 w 33"/>
                <a:gd name="T1" fmla="*/ 0 h 270"/>
                <a:gd name="T2" fmla="*/ 38157 w 33"/>
                <a:gd name="T3" fmla="*/ 628907 h 270"/>
                <a:gd name="T4" fmla="*/ 0 w 33"/>
                <a:gd name="T5" fmla="*/ 690403 h 270"/>
                <a:gd name="T6" fmla="*/ 48037 w 33"/>
                <a:gd name="T7" fmla="*/ 636907 h 270"/>
                <a:gd name="T8" fmla="*/ 48037 w 33"/>
                <a:gd name="T9" fmla="*/ 0 h 270"/>
                <a:gd name="T10" fmla="*/ 38157 w 33"/>
                <a:gd name="T11" fmla="*/ 0 h 2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 h="270">
                  <a:moveTo>
                    <a:pt x="26" y="0"/>
                  </a:moveTo>
                  <a:cubicBezTo>
                    <a:pt x="26" y="246"/>
                    <a:pt x="26" y="246"/>
                    <a:pt x="26" y="246"/>
                  </a:cubicBezTo>
                  <a:cubicBezTo>
                    <a:pt x="26" y="264"/>
                    <a:pt x="12" y="269"/>
                    <a:pt x="0" y="270"/>
                  </a:cubicBezTo>
                  <a:cubicBezTo>
                    <a:pt x="18" y="270"/>
                    <a:pt x="33" y="266"/>
                    <a:pt x="33" y="249"/>
                  </a:cubicBezTo>
                  <a:cubicBezTo>
                    <a:pt x="33" y="0"/>
                    <a:pt x="33" y="0"/>
                    <a:pt x="33" y="0"/>
                  </a:cubicBezTo>
                  <a:cubicBezTo>
                    <a:pt x="31" y="0"/>
                    <a:pt x="29" y="0"/>
                    <a:pt x="26" y="0"/>
                  </a:cubicBezTo>
                  <a:close/>
                </a:path>
              </a:pathLst>
            </a:custGeom>
            <a:solidFill>
              <a:srgbClr val="AE015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l-PL"/>
            </a:p>
          </p:txBody>
        </p:sp>
        <p:sp>
          <p:nvSpPr>
            <p:cNvPr id="15680" name="Freeform 12"/>
            <p:cNvSpPr>
              <a:spLocks/>
            </p:cNvSpPr>
            <p:nvPr/>
          </p:nvSpPr>
          <p:spPr bwMode="auto">
            <a:xfrm>
              <a:off x="880" y="1539"/>
              <a:ext cx="17" cy="650"/>
            </a:xfrm>
            <a:custGeom>
              <a:avLst/>
              <a:gdLst>
                <a:gd name="T0" fmla="*/ 0 w 7"/>
                <a:gd name="T1" fmla="*/ 0 h 244"/>
                <a:gd name="T2" fmla="*/ 0 w 7"/>
                <a:gd name="T3" fmla="*/ 618981 h 244"/>
                <a:gd name="T4" fmla="*/ 8451 w 7"/>
                <a:gd name="T5" fmla="*/ 618981 h 244"/>
                <a:gd name="T6" fmla="*/ 8451 w 7"/>
                <a:gd name="T7" fmla="*/ 0 h 244"/>
                <a:gd name="T8" fmla="*/ 0 w 7"/>
                <a:gd name="T9" fmla="*/ 0 h 24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 h="244">
                  <a:moveTo>
                    <a:pt x="0" y="0"/>
                  </a:moveTo>
                  <a:cubicBezTo>
                    <a:pt x="0" y="244"/>
                    <a:pt x="0" y="244"/>
                    <a:pt x="0" y="244"/>
                  </a:cubicBezTo>
                  <a:cubicBezTo>
                    <a:pt x="3" y="244"/>
                    <a:pt x="5" y="244"/>
                    <a:pt x="7" y="244"/>
                  </a:cubicBezTo>
                  <a:cubicBezTo>
                    <a:pt x="7" y="0"/>
                    <a:pt x="7" y="0"/>
                    <a:pt x="7" y="0"/>
                  </a:cubicBezTo>
                  <a:lnTo>
                    <a:pt x="0" y="0"/>
                  </a:lnTo>
                  <a:close/>
                </a:path>
              </a:pathLst>
            </a:custGeom>
            <a:solidFill>
              <a:srgbClr val="88BCC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l-PL"/>
            </a:p>
          </p:txBody>
        </p:sp>
        <p:sp>
          <p:nvSpPr>
            <p:cNvPr id="15681" name="Freeform 13"/>
            <p:cNvSpPr>
              <a:spLocks/>
            </p:cNvSpPr>
            <p:nvPr/>
          </p:nvSpPr>
          <p:spPr bwMode="auto">
            <a:xfrm>
              <a:off x="880" y="2168"/>
              <a:ext cx="17" cy="27"/>
            </a:xfrm>
            <a:custGeom>
              <a:avLst/>
              <a:gdLst>
                <a:gd name="T0" fmla="*/ 8451 w 7"/>
                <a:gd name="T1" fmla="*/ 0 h 10"/>
                <a:gd name="T2" fmla="*/ 0 w 7"/>
                <a:gd name="T3" fmla="*/ 0 h 10"/>
                <a:gd name="T4" fmla="*/ 0 w 7"/>
                <a:gd name="T5" fmla="*/ 28264 h 10"/>
                <a:gd name="T6" fmla="*/ 3480 w 7"/>
                <a:gd name="T7" fmla="*/ 28264 h 10"/>
                <a:gd name="T8" fmla="*/ 4901 w 7"/>
                <a:gd name="T9" fmla="*/ 28264 h 10"/>
                <a:gd name="T10" fmla="*/ 7332 w 7"/>
                <a:gd name="T11" fmla="*/ 25253 h 10"/>
                <a:gd name="T12" fmla="*/ 8451 w 7"/>
                <a:gd name="T13" fmla="*/ 22796 h 10"/>
                <a:gd name="T14" fmla="*/ 8451 w 7"/>
                <a:gd name="T15" fmla="*/ 0 h 1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 h="10">
                  <a:moveTo>
                    <a:pt x="7" y="0"/>
                  </a:moveTo>
                  <a:cubicBezTo>
                    <a:pt x="5" y="0"/>
                    <a:pt x="3" y="0"/>
                    <a:pt x="0" y="0"/>
                  </a:cubicBezTo>
                  <a:cubicBezTo>
                    <a:pt x="0" y="10"/>
                    <a:pt x="0" y="10"/>
                    <a:pt x="0" y="10"/>
                  </a:cubicBezTo>
                  <a:cubicBezTo>
                    <a:pt x="1" y="10"/>
                    <a:pt x="2" y="10"/>
                    <a:pt x="3" y="10"/>
                  </a:cubicBezTo>
                  <a:cubicBezTo>
                    <a:pt x="3" y="10"/>
                    <a:pt x="4" y="10"/>
                    <a:pt x="4" y="10"/>
                  </a:cubicBezTo>
                  <a:cubicBezTo>
                    <a:pt x="5" y="10"/>
                    <a:pt x="5" y="9"/>
                    <a:pt x="6" y="9"/>
                  </a:cubicBezTo>
                  <a:cubicBezTo>
                    <a:pt x="6" y="9"/>
                    <a:pt x="6" y="8"/>
                    <a:pt x="7" y="8"/>
                  </a:cubicBezTo>
                  <a:lnTo>
                    <a:pt x="7" y="0"/>
                  </a:lnTo>
                  <a:close/>
                </a:path>
              </a:pathLst>
            </a:custGeom>
            <a:solidFill>
              <a:srgbClr val="C76A9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l-PL"/>
            </a:p>
          </p:txBody>
        </p:sp>
        <p:sp>
          <p:nvSpPr>
            <p:cNvPr id="15682" name="Freeform 14"/>
            <p:cNvSpPr>
              <a:spLocks/>
            </p:cNvSpPr>
            <p:nvPr/>
          </p:nvSpPr>
          <p:spPr bwMode="auto">
            <a:xfrm>
              <a:off x="815" y="1523"/>
              <a:ext cx="100" cy="1397"/>
            </a:xfrm>
            <a:custGeom>
              <a:avLst/>
              <a:gdLst>
                <a:gd name="T0" fmla="*/ 53720 w 40"/>
                <a:gd name="T1" fmla="*/ 10363 h 524"/>
                <a:gd name="T2" fmla="*/ 53720 w 40"/>
                <a:gd name="T3" fmla="*/ 1286533 h 524"/>
                <a:gd name="T4" fmla="*/ 0 w 40"/>
                <a:gd name="T5" fmla="*/ 1337148 h 524"/>
                <a:gd name="T6" fmla="*/ 61063 w 40"/>
                <a:gd name="T7" fmla="*/ 1288410 h 524"/>
                <a:gd name="T8" fmla="*/ 61063 w 40"/>
                <a:gd name="T9" fmla="*/ 0 h 5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 h="524">
                  <a:moveTo>
                    <a:pt x="35" y="4"/>
                  </a:moveTo>
                  <a:cubicBezTo>
                    <a:pt x="35" y="24"/>
                    <a:pt x="35" y="492"/>
                    <a:pt x="35" y="504"/>
                  </a:cubicBezTo>
                  <a:cubicBezTo>
                    <a:pt x="35" y="516"/>
                    <a:pt x="14" y="524"/>
                    <a:pt x="0" y="524"/>
                  </a:cubicBezTo>
                  <a:cubicBezTo>
                    <a:pt x="13" y="524"/>
                    <a:pt x="40" y="524"/>
                    <a:pt x="40" y="505"/>
                  </a:cubicBezTo>
                  <a:cubicBezTo>
                    <a:pt x="40" y="486"/>
                    <a:pt x="40" y="14"/>
                    <a:pt x="40" y="0"/>
                  </a:cubicBezTo>
                </a:path>
              </a:pathLst>
            </a:custGeom>
            <a:solidFill>
              <a:srgbClr val="9FC9D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l-PL"/>
            </a:p>
          </p:txBody>
        </p:sp>
        <p:sp>
          <p:nvSpPr>
            <p:cNvPr id="15683" name="Freeform 15"/>
            <p:cNvSpPr>
              <a:spLocks/>
            </p:cNvSpPr>
            <p:nvPr/>
          </p:nvSpPr>
          <p:spPr bwMode="auto">
            <a:xfrm>
              <a:off x="902" y="2171"/>
              <a:ext cx="13" cy="21"/>
            </a:xfrm>
            <a:custGeom>
              <a:avLst/>
              <a:gdLst>
                <a:gd name="T0" fmla="*/ 0 w 5"/>
                <a:gd name="T1" fmla="*/ 17945 h 8"/>
                <a:gd name="T2" fmla="*/ 10457 w 5"/>
                <a:gd name="T3" fmla="*/ 15338 h 8"/>
                <a:gd name="T4" fmla="*/ 10457 w 5"/>
                <a:gd name="T5" fmla="*/ 2604 h 8"/>
                <a:gd name="T6" fmla="*/ 0 w 5"/>
                <a:gd name="T7" fmla="*/ 0 h 8"/>
                <a:gd name="T8" fmla="*/ 0 w 5"/>
                <a:gd name="T9" fmla="*/ 17945 h 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 h="8">
                  <a:moveTo>
                    <a:pt x="0" y="8"/>
                  </a:moveTo>
                  <a:cubicBezTo>
                    <a:pt x="2" y="8"/>
                    <a:pt x="4" y="7"/>
                    <a:pt x="5" y="7"/>
                  </a:cubicBezTo>
                  <a:cubicBezTo>
                    <a:pt x="5" y="1"/>
                    <a:pt x="5" y="1"/>
                    <a:pt x="5" y="1"/>
                  </a:cubicBezTo>
                  <a:cubicBezTo>
                    <a:pt x="4" y="1"/>
                    <a:pt x="2" y="0"/>
                    <a:pt x="0" y="0"/>
                  </a:cubicBezTo>
                  <a:lnTo>
                    <a:pt x="0" y="8"/>
                  </a:lnTo>
                  <a:close/>
                </a:path>
              </a:pathLst>
            </a:custGeom>
            <a:solidFill>
              <a:srgbClr val="D186A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l-PL"/>
            </a:p>
          </p:txBody>
        </p:sp>
        <p:sp>
          <p:nvSpPr>
            <p:cNvPr id="15684" name="Freeform 16"/>
            <p:cNvSpPr>
              <a:spLocks/>
            </p:cNvSpPr>
            <p:nvPr/>
          </p:nvSpPr>
          <p:spPr bwMode="auto">
            <a:xfrm>
              <a:off x="815" y="2189"/>
              <a:ext cx="100" cy="731"/>
            </a:xfrm>
            <a:custGeom>
              <a:avLst/>
              <a:gdLst>
                <a:gd name="T0" fmla="*/ 61063 w 40"/>
                <a:gd name="T1" fmla="*/ 0 h 274"/>
                <a:gd name="T2" fmla="*/ 53720 w 40"/>
                <a:gd name="T3" fmla="*/ 2833 h 274"/>
                <a:gd name="T4" fmla="*/ 53720 w 40"/>
                <a:gd name="T5" fmla="*/ 652249 h 274"/>
                <a:gd name="T6" fmla="*/ 0 w 40"/>
                <a:gd name="T7" fmla="*/ 703062 h 274"/>
                <a:gd name="T8" fmla="*/ 61063 w 40"/>
                <a:gd name="T9" fmla="*/ 654170 h 274"/>
                <a:gd name="T10" fmla="*/ 61063 w 40"/>
                <a:gd name="T11" fmla="*/ 0 h 27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0" h="274">
                  <a:moveTo>
                    <a:pt x="40" y="0"/>
                  </a:moveTo>
                  <a:cubicBezTo>
                    <a:pt x="39" y="0"/>
                    <a:pt x="37" y="1"/>
                    <a:pt x="35" y="1"/>
                  </a:cubicBezTo>
                  <a:cubicBezTo>
                    <a:pt x="35" y="254"/>
                    <a:pt x="35" y="254"/>
                    <a:pt x="35" y="254"/>
                  </a:cubicBezTo>
                  <a:cubicBezTo>
                    <a:pt x="35" y="266"/>
                    <a:pt x="14" y="274"/>
                    <a:pt x="0" y="274"/>
                  </a:cubicBezTo>
                  <a:cubicBezTo>
                    <a:pt x="13" y="274"/>
                    <a:pt x="40" y="274"/>
                    <a:pt x="40" y="255"/>
                  </a:cubicBezTo>
                  <a:lnTo>
                    <a:pt x="40" y="0"/>
                  </a:lnTo>
                  <a:close/>
                </a:path>
              </a:pathLst>
            </a:custGeom>
            <a:solidFill>
              <a:srgbClr val="C6015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l-PL"/>
            </a:p>
          </p:txBody>
        </p:sp>
        <p:sp>
          <p:nvSpPr>
            <p:cNvPr id="15685" name="Freeform 17"/>
            <p:cNvSpPr>
              <a:spLocks/>
            </p:cNvSpPr>
            <p:nvPr/>
          </p:nvSpPr>
          <p:spPr bwMode="auto">
            <a:xfrm>
              <a:off x="700" y="1608"/>
              <a:ext cx="192" cy="35"/>
            </a:xfrm>
            <a:custGeom>
              <a:avLst/>
              <a:gdLst>
                <a:gd name="T0" fmla="*/ 0 w 77"/>
                <a:gd name="T1" fmla="*/ 0 h 13"/>
                <a:gd name="T2" fmla="*/ 113918 w 77"/>
                <a:gd name="T3" fmla="*/ 24748 h 13"/>
                <a:gd name="T4" fmla="*/ 115080 w 77"/>
                <a:gd name="T5" fmla="*/ 0 h 13"/>
                <a:gd name="T6" fmla="*/ 0 60000 65536"/>
                <a:gd name="T7" fmla="*/ 0 60000 65536"/>
                <a:gd name="T8" fmla="*/ 0 60000 65536"/>
              </a:gdLst>
              <a:ahLst/>
              <a:cxnLst>
                <a:cxn ang="T6">
                  <a:pos x="T0" y="T1"/>
                </a:cxn>
                <a:cxn ang="T7">
                  <a:pos x="T2" y="T3"/>
                </a:cxn>
                <a:cxn ang="T8">
                  <a:pos x="T4" y="T5"/>
                </a:cxn>
              </a:cxnLst>
              <a:rect l="0" t="0" r="r" b="b"/>
              <a:pathLst>
                <a:path w="77" h="13">
                  <a:moveTo>
                    <a:pt x="0" y="0"/>
                  </a:moveTo>
                  <a:cubicBezTo>
                    <a:pt x="8" y="7"/>
                    <a:pt x="42" y="13"/>
                    <a:pt x="76" y="9"/>
                  </a:cubicBezTo>
                  <a:cubicBezTo>
                    <a:pt x="77" y="0"/>
                    <a:pt x="77" y="0"/>
                    <a:pt x="77" y="0"/>
                  </a:cubicBezTo>
                </a:path>
              </a:pathLst>
            </a:custGeom>
            <a:solidFill>
              <a:srgbClr val="88BCC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l-PL"/>
            </a:p>
          </p:txBody>
        </p:sp>
        <p:sp>
          <p:nvSpPr>
            <p:cNvPr id="15686" name="Freeform 18"/>
            <p:cNvSpPr>
              <a:spLocks/>
            </p:cNvSpPr>
            <p:nvPr/>
          </p:nvSpPr>
          <p:spPr bwMode="auto">
            <a:xfrm>
              <a:off x="700" y="2163"/>
              <a:ext cx="227" cy="37"/>
            </a:xfrm>
            <a:custGeom>
              <a:avLst/>
              <a:gdLst>
                <a:gd name="T0" fmla="*/ 0 w 91"/>
                <a:gd name="T1" fmla="*/ 17023 h 14"/>
                <a:gd name="T2" fmla="*/ 69150 w 91"/>
                <a:gd name="T3" fmla="*/ 33414 h 14"/>
                <a:gd name="T4" fmla="*/ 136380 w 91"/>
                <a:gd name="T5" fmla="*/ 19068 h 14"/>
                <a:gd name="T6" fmla="*/ 136380 w 91"/>
                <a:gd name="T7" fmla="*/ 17023 h 14"/>
                <a:gd name="T8" fmla="*/ 67209 w 91"/>
                <a:gd name="T9" fmla="*/ 0 h 14"/>
                <a:gd name="T10" fmla="*/ 0 w 91"/>
                <a:gd name="T11" fmla="*/ 17023 h 1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1" h="14">
                  <a:moveTo>
                    <a:pt x="0" y="7"/>
                  </a:moveTo>
                  <a:cubicBezTo>
                    <a:pt x="1" y="11"/>
                    <a:pt x="21" y="14"/>
                    <a:pt x="46" y="14"/>
                  </a:cubicBezTo>
                  <a:cubicBezTo>
                    <a:pt x="69" y="14"/>
                    <a:pt x="89" y="11"/>
                    <a:pt x="91" y="8"/>
                  </a:cubicBezTo>
                  <a:cubicBezTo>
                    <a:pt x="91" y="7"/>
                    <a:pt x="91" y="7"/>
                    <a:pt x="91" y="7"/>
                  </a:cubicBezTo>
                  <a:cubicBezTo>
                    <a:pt x="90" y="3"/>
                    <a:pt x="70" y="0"/>
                    <a:pt x="45" y="0"/>
                  </a:cubicBezTo>
                  <a:cubicBezTo>
                    <a:pt x="22" y="0"/>
                    <a:pt x="2" y="3"/>
                    <a:pt x="0" y="7"/>
                  </a:cubicBezTo>
                </a:path>
              </a:pathLst>
            </a:custGeom>
            <a:noFill/>
            <a:ln w="4763"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pl-PL"/>
            </a:p>
          </p:txBody>
        </p:sp>
        <p:sp>
          <p:nvSpPr>
            <p:cNvPr id="15687" name="Freeform 19"/>
            <p:cNvSpPr>
              <a:spLocks/>
            </p:cNvSpPr>
            <p:nvPr/>
          </p:nvSpPr>
          <p:spPr bwMode="auto">
            <a:xfrm>
              <a:off x="930" y="1573"/>
              <a:ext cx="1" cy="1323"/>
            </a:xfrm>
            <a:custGeom>
              <a:avLst/>
              <a:gdLst>
                <a:gd name="T0" fmla="*/ 0 w 1"/>
                <a:gd name="T1" fmla="*/ 1323 h 1323"/>
                <a:gd name="T2" fmla="*/ 0 w 1"/>
                <a:gd name="T3" fmla="*/ 1323 h 1323"/>
                <a:gd name="T4" fmla="*/ 0 w 1"/>
                <a:gd name="T5" fmla="*/ 0 h 1323"/>
                <a:gd name="T6" fmla="*/ 0 60000 65536"/>
                <a:gd name="T7" fmla="*/ 0 60000 65536"/>
                <a:gd name="T8" fmla="*/ 0 60000 65536"/>
              </a:gdLst>
              <a:ahLst/>
              <a:cxnLst>
                <a:cxn ang="T6">
                  <a:pos x="T0" y="T1"/>
                </a:cxn>
                <a:cxn ang="T7">
                  <a:pos x="T2" y="T3"/>
                </a:cxn>
                <a:cxn ang="T8">
                  <a:pos x="T4" y="T5"/>
                </a:cxn>
              </a:cxnLst>
              <a:rect l="0" t="0" r="r" b="b"/>
              <a:pathLst>
                <a:path w="1" h="1323">
                  <a:moveTo>
                    <a:pt x="0" y="1323"/>
                  </a:moveTo>
                  <a:lnTo>
                    <a:pt x="0" y="1323"/>
                  </a:lnTo>
                  <a:lnTo>
                    <a:pt x="0" y="0"/>
                  </a:lnTo>
                </a:path>
              </a:pathLst>
            </a:custGeom>
            <a:noFill/>
            <a:ln w="7938" cap="rnd">
              <a:solidFill>
                <a:srgbClr val="333333"/>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pl-PL"/>
            </a:p>
          </p:txBody>
        </p:sp>
        <p:sp>
          <p:nvSpPr>
            <p:cNvPr id="15688" name="Freeform 20"/>
            <p:cNvSpPr>
              <a:spLocks/>
            </p:cNvSpPr>
            <p:nvPr/>
          </p:nvSpPr>
          <p:spPr bwMode="auto">
            <a:xfrm>
              <a:off x="697" y="1573"/>
              <a:ext cx="1" cy="1323"/>
            </a:xfrm>
            <a:custGeom>
              <a:avLst/>
              <a:gdLst>
                <a:gd name="T0" fmla="*/ 0 w 1"/>
                <a:gd name="T1" fmla="*/ 0 h 1323"/>
                <a:gd name="T2" fmla="*/ 0 w 1"/>
                <a:gd name="T3" fmla="*/ 1323 h 1323"/>
                <a:gd name="T4" fmla="*/ 0 w 1"/>
                <a:gd name="T5" fmla="*/ 1323 h 1323"/>
                <a:gd name="T6" fmla="*/ 0 w 1"/>
                <a:gd name="T7" fmla="*/ 1323 h 132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323">
                  <a:moveTo>
                    <a:pt x="0" y="0"/>
                  </a:moveTo>
                  <a:lnTo>
                    <a:pt x="0" y="1323"/>
                  </a:lnTo>
                </a:path>
              </a:pathLst>
            </a:custGeom>
            <a:noFill/>
            <a:ln w="7938" cap="rnd">
              <a:solidFill>
                <a:srgbClr val="333333"/>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pl-PL"/>
            </a:p>
          </p:txBody>
        </p:sp>
        <p:sp>
          <p:nvSpPr>
            <p:cNvPr id="15689" name="Freeform 21"/>
            <p:cNvSpPr>
              <a:spLocks/>
            </p:cNvSpPr>
            <p:nvPr/>
          </p:nvSpPr>
          <p:spPr bwMode="auto">
            <a:xfrm>
              <a:off x="697" y="2896"/>
              <a:ext cx="233" cy="272"/>
            </a:xfrm>
            <a:custGeom>
              <a:avLst/>
              <a:gdLst>
                <a:gd name="T0" fmla="*/ 0 w 93"/>
                <a:gd name="T1" fmla="*/ 0 h 102"/>
                <a:gd name="T2" fmla="*/ 0 w 93"/>
                <a:gd name="T3" fmla="*/ 0 h 102"/>
                <a:gd name="T4" fmla="*/ 57634 w 93"/>
                <a:gd name="T5" fmla="*/ 248547 h 102"/>
                <a:gd name="T6" fmla="*/ 73240 w 93"/>
                <a:gd name="T7" fmla="*/ 260685 h 102"/>
                <a:gd name="T8" fmla="*/ 86759 w 93"/>
                <a:gd name="T9" fmla="*/ 248547 h 102"/>
                <a:gd name="T10" fmla="*/ 144395 w 93"/>
                <a:gd name="T11" fmla="*/ 0 h 102"/>
                <a:gd name="T12" fmla="*/ 144395 w 93"/>
                <a:gd name="T13" fmla="*/ 0 h 10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3" h="102">
                  <a:moveTo>
                    <a:pt x="0" y="0"/>
                  </a:moveTo>
                  <a:cubicBezTo>
                    <a:pt x="0" y="0"/>
                    <a:pt x="0" y="0"/>
                    <a:pt x="0" y="0"/>
                  </a:cubicBezTo>
                  <a:cubicBezTo>
                    <a:pt x="0" y="2"/>
                    <a:pt x="27" y="86"/>
                    <a:pt x="37" y="97"/>
                  </a:cubicBezTo>
                  <a:cubicBezTo>
                    <a:pt x="40" y="100"/>
                    <a:pt x="41" y="102"/>
                    <a:pt x="47" y="102"/>
                  </a:cubicBezTo>
                  <a:cubicBezTo>
                    <a:pt x="52" y="102"/>
                    <a:pt x="53" y="100"/>
                    <a:pt x="56" y="97"/>
                  </a:cubicBezTo>
                  <a:cubicBezTo>
                    <a:pt x="66" y="86"/>
                    <a:pt x="93" y="2"/>
                    <a:pt x="93" y="0"/>
                  </a:cubicBezTo>
                  <a:cubicBezTo>
                    <a:pt x="93" y="0"/>
                    <a:pt x="93" y="0"/>
                    <a:pt x="93" y="0"/>
                  </a:cubicBezTo>
                </a:path>
              </a:pathLst>
            </a:custGeom>
            <a:noFill/>
            <a:ln w="7938" cap="rnd">
              <a:solidFill>
                <a:srgbClr val="333333"/>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pl-PL"/>
            </a:p>
          </p:txBody>
        </p:sp>
        <p:sp>
          <p:nvSpPr>
            <p:cNvPr id="15690" name="Freeform 22"/>
            <p:cNvSpPr>
              <a:spLocks/>
            </p:cNvSpPr>
            <p:nvPr/>
          </p:nvSpPr>
          <p:spPr bwMode="auto">
            <a:xfrm>
              <a:off x="815" y="2901"/>
              <a:ext cx="112" cy="30"/>
            </a:xfrm>
            <a:custGeom>
              <a:avLst/>
              <a:gdLst>
                <a:gd name="T0" fmla="*/ 0 w 45"/>
                <a:gd name="T1" fmla="*/ 33799 h 11"/>
                <a:gd name="T2" fmla="*/ 66264 w 45"/>
                <a:gd name="T3" fmla="*/ 0 h 11"/>
                <a:gd name="T4" fmla="*/ 0 60000 65536"/>
                <a:gd name="T5" fmla="*/ 0 60000 65536"/>
              </a:gdLst>
              <a:ahLst/>
              <a:cxnLst>
                <a:cxn ang="T4">
                  <a:pos x="T0" y="T1"/>
                </a:cxn>
                <a:cxn ang="T5">
                  <a:pos x="T2" y="T3"/>
                </a:cxn>
              </a:cxnLst>
              <a:rect l="0" t="0" r="r" b="b"/>
              <a:pathLst>
                <a:path w="45" h="11">
                  <a:moveTo>
                    <a:pt x="0" y="11"/>
                  </a:moveTo>
                  <a:cubicBezTo>
                    <a:pt x="29" y="11"/>
                    <a:pt x="42" y="4"/>
                    <a:pt x="45" y="0"/>
                  </a:cubicBezTo>
                </a:path>
              </a:pathLst>
            </a:custGeom>
            <a:noFill/>
            <a:ln w="7938" cap="rnd">
              <a:solidFill>
                <a:srgbClr val="333333"/>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pl-PL"/>
            </a:p>
          </p:txBody>
        </p:sp>
        <p:sp>
          <p:nvSpPr>
            <p:cNvPr id="15691" name="Freeform 23"/>
            <p:cNvSpPr>
              <a:spLocks/>
            </p:cNvSpPr>
            <p:nvPr/>
          </p:nvSpPr>
          <p:spPr bwMode="auto">
            <a:xfrm>
              <a:off x="832" y="1715"/>
              <a:ext cx="98" cy="5"/>
            </a:xfrm>
            <a:custGeom>
              <a:avLst/>
              <a:gdLst>
                <a:gd name="T0" fmla="*/ 0 w 39"/>
                <a:gd name="T1" fmla="*/ 3250 h 2"/>
                <a:gd name="T2" fmla="*/ 61911 w 39"/>
                <a:gd name="T3" fmla="*/ 0 h 2"/>
                <a:gd name="T4" fmla="*/ 0 60000 65536"/>
                <a:gd name="T5" fmla="*/ 0 60000 65536"/>
              </a:gdLst>
              <a:ahLst/>
              <a:cxnLst>
                <a:cxn ang="T4">
                  <a:pos x="T0" y="T1"/>
                </a:cxn>
                <a:cxn ang="T5">
                  <a:pos x="T2" y="T3"/>
                </a:cxn>
              </a:cxnLst>
              <a:rect l="0" t="0" r="r" b="b"/>
              <a:pathLst>
                <a:path w="39" h="2">
                  <a:moveTo>
                    <a:pt x="0" y="2"/>
                  </a:moveTo>
                  <a:cubicBezTo>
                    <a:pt x="19" y="2"/>
                    <a:pt x="29" y="1"/>
                    <a:pt x="39" y="0"/>
                  </a:cubicBezTo>
                </a:path>
              </a:pathLst>
            </a:custGeom>
            <a:noFill/>
            <a:ln w="7938" cap="rnd">
              <a:solidFill>
                <a:srgbClr val="333333"/>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pl-PL"/>
            </a:p>
          </p:txBody>
        </p:sp>
        <p:sp>
          <p:nvSpPr>
            <p:cNvPr id="15692" name="Freeform 24"/>
            <p:cNvSpPr>
              <a:spLocks/>
            </p:cNvSpPr>
            <p:nvPr/>
          </p:nvSpPr>
          <p:spPr bwMode="auto">
            <a:xfrm>
              <a:off x="777" y="1704"/>
              <a:ext cx="13" cy="35"/>
            </a:xfrm>
            <a:custGeom>
              <a:avLst/>
              <a:gdLst>
                <a:gd name="T0" fmla="*/ 8 w 13"/>
                <a:gd name="T1" fmla="*/ 3 h 35"/>
                <a:gd name="T2" fmla="*/ 8 w 13"/>
                <a:gd name="T3" fmla="*/ 3 h 35"/>
                <a:gd name="T4" fmla="*/ 3 w 13"/>
                <a:gd name="T5" fmla="*/ 8 h 35"/>
                <a:gd name="T6" fmla="*/ 0 w 13"/>
                <a:gd name="T7" fmla="*/ 3 h 35"/>
                <a:gd name="T8" fmla="*/ 8 w 13"/>
                <a:gd name="T9" fmla="*/ 0 h 35"/>
                <a:gd name="T10" fmla="*/ 13 w 13"/>
                <a:gd name="T11" fmla="*/ 0 h 35"/>
                <a:gd name="T12" fmla="*/ 13 w 13"/>
                <a:gd name="T13" fmla="*/ 35 h 35"/>
                <a:gd name="T14" fmla="*/ 8 w 13"/>
                <a:gd name="T15" fmla="*/ 35 h 35"/>
                <a:gd name="T16" fmla="*/ 8 w 13"/>
                <a:gd name="T17" fmla="*/ 3 h 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3" h="35">
                  <a:moveTo>
                    <a:pt x="8" y="3"/>
                  </a:moveTo>
                  <a:lnTo>
                    <a:pt x="8" y="3"/>
                  </a:lnTo>
                  <a:lnTo>
                    <a:pt x="3" y="8"/>
                  </a:lnTo>
                  <a:lnTo>
                    <a:pt x="0" y="3"/>
                  </a:lnTo>
                  <a:lnTo>
                    <a:pt x="8" y="0"/>
                  </a:lnTo>
                  <a:lnTo>
                    <a:pt x="13" y="0"/>
                  </a:lnTo>
                  <a:lnTo>
                    <a:pt x="13" y="35"/>
                  </a:lnTo>
                  <a:lnTo>
                    <a:pt x="8" y="35"/>
                  </a:lnTo>
                  <a:lnTo>
                    <a:pt x="8"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l-PL"/>
            </a:p>
          </p:txBody>
        </p:sp>
        <p:sp>
          <p:nvSpPr>
            <p:cNvPr id="15693" name="Freeform 25"/>
            <p:cNvSpPr>
              <a:spLocks/>
            </p:cNvSpPr>
            <p:nvPr/>
          </p:nvSpPr>
          <p:spPr bwMode="auto">
            <a:xfrm>
              <a:off x="800" y="1704"/>
              <a:ext cx="20" cy="35"/>
            </a:xfrm>
            <a:custGeom>
              <a:avLst/>
              <a:gdLst>
                <a:gd name="T0" fmla="*/ 1958 w 8"/>
                <a:gd name="T1" fmla="*/ 30835 h 13"/>
                <a:gd name="T2" fmla="*/ 4895 w 8"/>
                <a:gd name="T3" fmla="*/ 30835 h 13"/>
                <a:gd name="T4" fmla="*/ 9300 w 8"/>
                <a:gd name="T5" fmla="*/ 24748 h 13"/>
                <a:gd name="T6" fmla="*/ 4895 w 8"/>
                <a:gd name="T7" fmla="*/ 16396 h 13"/>
                <a:gd name="T8" fmla="*/ 3250 w 8"/>
                <a:gd name="T9" fmla="*/ 16396 h 13"/>
                <a:gd name="T10" fmla="*/ 3250 w 8"/>
                <a:gd name="T11" fmla="*/ 13287 h 13"/>
                <a:gd name="T12" fmla="*/ 4895 w 8"/>
                <a:gd name="T13" fmla="*/ 13287 h 13"/>
                <a:gd name="T14" fmla="*/ 9300 w 8"/>
                <a:gd name="T15" fmla="*/ 8352 h 13"/>
                <a:gd name="T16" fmla="*/ 6175 w 8"/>
                <a:gd name="T17" fmla="*/ 3102 h 13"/>
                <a:gd name="T18" fmla="*/ 1958 w 8"/>
                <a:gd name="T19" fmla="*/ 4935 h 13"/>
                <a:gd name="T20" fmla="*/ 1958 w 8"/>
                <a:gd name="T21" fmla="*/ 0 h 13"/>
                <a:gd name="T22" fmla="*/ 6175 w 8"/>
                <a:gd name="T23" fmla="*/ 0 h 13"/>
                <a:gd name="T24" fmla="*/ 12238 w 8"/>
                <a:gd name="T25" fmla="*/ 8352 h 13"/>
                <a:gd name="T26" fmla="*/ 8125 w 8"/>
                <a:gd name="T27" fmla="*/ 16396 h 13"/>
                <a:gd name="T28" fmla="*/ 8125 w 8"/>
                <a:gd name="T29" fmla="*/ 16396 h 13"/>
                <a:gd name="T30" fmla="*/ 12238 w 8"/>
                <a:gd name="T31" fmla="*/ 24748 h 13"/>
                <a:gd name="T32" fmla="*/ 6175 w 8"/>
                <a:gd name="T33" fmla="*/ 35773 h 13"/>
                <a:gd name="T34" fmla="*/ 0 w 8"/>
                <a:gd name="T35" fmla="*/ 32843 h 13"/>
                <a:gd name="T36" fmla="*/ 1958 w 8"/>
                <a:gd name="T37" fmla="*/ 30835 h 1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8" h="13">
                  <a:moveTo>
                    <a:pt x="1" y="11"/>
                  </a:moveTo>
                  <a:cubicBezTo>
                    <a:pt x="1" y="11"/>
                    <a:pt x="2" y="11"/>
                    <a:pt x="3" y="11"/>
                  </a:cubicBezTo>
                  <a:cubicBezTo>
                    <a:pt x="6" y="11"/>
                    <a:pt x="6" y="10"/>
                    <a:pt x="6" y="9"/>
                  </a:cubicBezTo>
                  <a:cubicBezTo>
                    <a:pt x="6" y="7"/>
                    <a:pt x="5" y="6"/>
                    <a:pt x="3" y="6"/>
                  </a:cubicBezTo>
                  <a:cubicBezTo>
                    <a:pt x="2" y="6"/>
                    <a:pt x="2" y="6"/>
                    <a:pt x="2" y="6"/>
                  </a:cubicBezTo>
                  <a:cubicBezTo>
                    <a:pt x="2" y="5"/>
                    <a:pt x="2" y="5"/>
                    <a:pt x="2" y="5"/>
                  </a:cubicBezTo>
                  <a:cubicBezTo>
                    <a:pt x="3" y="5"/>
                    <a:pt x="3" y="5"/>
                    <a:pt x="3" y="5"/>
                  </a:cubicBezTo>
                  <a:cubicBezTo>
                    <a:pt x="4" y="5"/>
                    <a:pt x="6" y="4"/>
                    <a:pt x="6" y="3"/>
                  </a:cubicBezTo>
                  <a:cubicBezTo>
                    <a:pt x="6" y="2"/>
                    <a:pt x="5" y="1"/>
                    <a:pt x="4" y="1"/>
                  </a:cubicBezTo>
                  <a:cubicBezTo>
                    <a:pt x="3" y="1"/>
                    <a:pt x="2" y="1"/>
                    <a:pt x="1" y="2"/>
                  </a:cubicBezTo>
                  <a:cubicBezTo>
                    <a:pt x="1" y="0"/>
                    <a:pt x="1" y="0"/>
                    <a:pt x="1" y="0"/>
                  </a:cubicBezTo>
                  <a:cubicBezTo>
                    <a:pt x="1" y="0"/>
                    <a:pt x="3" y="0"/>
                    <a:pt x="4" y="0"/>
                  </a:cubicBezTo>
                  <a:cubicBezTo>
                    <a:pt x="7" y="0"/>
                    <a:pt x="8" y="1"/>
                    <a:pt x="8" y="3"/>
                  </a:cubicBezTo>
                  <a:cubicBezTo>
                    <a:pt x="8" y="4"/>
                    <a:pt x="7" y="5"/>
                    <a:pt x="5" y="6"/>
                  </a:cubicBezTo>
                  <a:cubicBezTo>
                    <a:pt x="5" y="6"/>
                    <a:pt x="5" y="6"/>
                    <a:pt x="5" y="6"/>
                  </a:cubicBezTo>
                  <a:cubicBezTo>
                    <a:pt x="7" y="6"/>
                    <a:pt x="8" y="7"/>
                    <a:pt x="8" y="9"/>
                  </a:cubicBezTo>
                  <a:cubicBezTo>
                    <a:pt x="8" y="11"/>
                    <a:pt x="7" y="13"/>
                    <a:pt x="4" y="13"/>
                  </a:cubicBezTo>
                  <a:cubicBezTo>
                    <a:pt x="2" y="13"/>
                    <a:pt x="1" y="12"/>
                    <a:pt x="0" y="12"/>
                  </a:cubicBezTo>
                  <a:lnTo>
                    <a:pt x="1"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l-PL"/>
            </a:p>
          </p:txBody>
        </p:sp>
        <p:sp>
          <p:nvSpPr>
            <p:cNvPr id="15694" name="Freeform 26"/>
            <p:cNvSpPr>
              <a:spLocks/>
            </p:cNvSpPr>
            <p:nvPr/>
          </p:nvSpPr>
          <p:spPr bwMode="auto">
            <a:xfrm>
              <a:off x="777" y="1805"/>
              <a:ext cx="13" cy="32"/>
            </a:xfrm>
            <a:custGeom>
              <a:avLst/>
              <a:gdLst>
                <a:gd name="T0" fmla="*/ 8 w 13"/>
                <a:gd name="T1" fmla="*/ 3 h 32"/>
                <a:gd name="T2" fmla="*/ 8 w 13"/>
                <a:gd name="T3" fmla="*/ 3 h 32"/>
                <a:gd name="T4" fmla="*/ 3 w 13"/>
                <a:gd name="T5" fmla="*/ 6 h 32"/>
                <a:gd name="T6" fmla="*/ 0 w 13"/>
                <a:gd name="T7" fmla="*/ 3 h 32"/>
                <a:gd name="T8" fmla="*/ 8 w 13"/>
                <a:gd name="T9" fmla="*/ 0 h 32"/>
                <a:gd name="T10" fmla="*/ 13 w 13"/>
                <a:gd name="T11" fmla="*/ 0 h 32"/>
                <a:gd name="T12" fmla="*/ 13 w 13"/>
                <a:gd name="T13" fmla="*/ 32 h 32"/>
                <a:gd name="T14" fmla="*/ 8 w 13"/>
                <a:gd name="T15" fmla="*/ 32 h 32"/>
                <a:gd name="T16" fmla="*/ 8 w 13"/>
                <a:gd name="T17" fmla="*/ 3 h 3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3" h="32">
                  <a:moveTo>
                    <a:pt x="8" y="3"/>
                  </a:moveTo>
                  <a:lnTo>
                    <a:pt x="8" y="3"/>
                  </a:lnTo>
                  <a:lnTo>
                    <a:pt x="3" y="6"/>
                  </a:lnTo>
                  <a:lnTo>
                    <a:pt x="0" y="3"/>
                  </a:lnTo>
                  <a:lnTo>
                    <a:pt x="8" y="0"/>
                  </a:lnTo>
                  <a:lnTo>
                    <a:pt x="13" y="0"/>
                  </a:lnTo>
                  <a:lnTo>
                    <a:pt x="13" y="32"/>
                  </a:lnTo>
                  <a:lnTo>
                    <a:pt x="8" y="32"/>
                  </a:lnTo>
                  <a:lnTo>
                    <a:pt x="8"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l-PL"/>
            </a:p>
          </p:txBody>
        </p:sp>
        <p:sp>
          <p:nvSpPr>
            <p:cNvPr id="15695" name="Freeform 27"/>
            <p:cNvSpPr>
              <a:spLocks/>
            </p:cNvSpPr>
            <p:nvPr/>
          </p:nvSpPr>
          <p:spPr bwMode="auto">
            <a:xfrm>
              <a:off x="800" y="1803"/>
              <a:ext cx="20" cy="34"/>
            </a:xfrm>
            <a:custGeom>
              <a:avLst/>
              <a:gdLst>
                <a:gd name="T0" fmla="*/ 0 w 8"/>
                <a:gd name="T1" fmla="*/ 28497 h 13"/>
                <a:gd name="T2" fmla="*/ 0 w 8"/>
                <a:gd name="T3" fmla="*/ 25924 h 13"/>
                <a:gd name="T4" fmla="*/ 3250 w 8"/>
                <a:gd name="T5" fmla="*/ 24331 h 13"/>
                <a:gd name="T6" fmla="*/ 9300 w 8"/>
                <a:gd name="T7" fmla="*/ 8338 h 13"/>
                <a:gd name="T8" fmla="*/ 6175 w 8"/>
                <a:gd name="T9" fmla="*/ 4166 h 13"/>
                <a:gd name="T10" fmla="*/ 1958 w 8"/>
                <a:gd name="T11" fmla="*/ 6745 h 13"/>
                <a:gd name="T12" fmla="*/ 1958 w 8"/>
                <a:gd name="T13" fmla="*/ 4166 h 13"/>
                <a:gd name="T14" fmla="*/ 6175 w 8"/>
                <a:gd name="T15" fmla="*/ 0 h 13"/>
                <a:gd name="T16" fmla="*/ 12238 w 8"/>
                <a:gd name="T17" fmla="*/ 8338 h 13"/>
                <a:gd name="T18" fmla="*/ 6175 w 8"/>
                <a:gd name="T19" fmla="*/ 24331 h 13"/>
                <a:gd name="T20" fmla="*/ 4895 w 8"/>
                <a:gd name="T21" fmla="*/ 25924 h 13"/>
                <a:gd name="T22" fmla="*/ 4895 w 8"/>
                <a:gd name="T23" fmla="*/ 25924 h 13"/>
                <a:gd name="T24" fmla="*/ 12238 w 8"/>
                <a:gd name="T25" fmla="*/ 25924 h 13"/>
                <a:gd name="T26" fmla="*/ 12238 w 8"/>
                <a:gd name="T27" fmla="*/ 28497 h 13"/>
                <a:gd name="T28" fmla="*/ 0 w 8"/>
                <a:gd name="T29" fmla="*/ 28497 h 1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8" h="13">
                  <a:moveTo>
                    <a:pt x="0" y="13"/>
                  </a:moveTo>
                  <a:cubicBezTo>
                    <a:pt x="0" y="12"/>
                    <a:pt x="0" y="12"/>
                    <a:pt x="0" y="12"/>
                  </a:cubicBezTo>
                  <a:cubicBezTo>
                    <a:pt x="2" y="11"/>
                    <a:pt x="2" y="11"/>
                    <a:pt x="2" y="11"/>
                  </a:cubicBezTo>
                  <a:cubicBezTo>
                    <a:pt x="5" y="8"/>
                    <a:pt x="6" y="6"/>
                    <a:pt x="6" y="4"/>
                  </a:cubicBezTo>
                  <a:cubicBezTo>
                    <a:pt x="6" y="3"/>
                    <a:pt x="6" y="2"/>
                    <a:pt x="4" y="2"/>
                  </a:cubicBezTo>
                  <a:cubicBezTo>
                    <a:pt x="3" y="2"/>
                    <a:pt x="2" y="2"/>
                    <a:pt x="1" y="3"/>
                  </a:cubicBezTo>
                  <a:cubicBezTo>
                    <a:pt x="1" y="2"/>
                    <a:pt x="1" y="2"/>
                    <a:pt x="1" y="2"/>
                  </a:cubicBezTo>
                  <a:cubicBezTo>
                    <a:pt x="1" y="1"/>
                    <a:pt x="3" y="0"/>
                    <a:pt x="4" y="0"/>
                  </a:cubicBezTo>
                  <a:cubicBezTo>
                    <a:pt x="7" y="0"/>
                    <a:pt x="8" y="2"/>
                    <a:pt x="8" y="4"/>
                  </a:cubicBezTo>
                  <a:cubicBezTo>
                    <a:pt x="8" y="6"/>
                    <a:pt x="6" y="8"/>
                    <a:pt x="4" y="11"/>
                  </a:cubicBezTo>
                  <a:cubicBezTo>
                    <a:pt x="3" y="12"/>
                    <a:pt x="3" y="12"/>
                    <a:pt x="3" y="12"/>
                  </a:cubicBezTo>
                  <a:cubicBezTo>
                    <a:pt x="3" y="12"/>
                    <a:pt x="3" y="12"/>
                    <a:pt x="3" y="12"/>
                  </a:cubicBezTo>
                  <a:cubicBezTo>
                    <a:pt x="8" y="12"/>
                    <a:pt x="8" y="12"/>
                    <a:pt x="8" y="12"/>
                  </a:cubicBezTo>
                  <a:cubicBezTo>
                    <a:pt x="8" y="13"/>
                    <a:pt x="8" y="13"/>
                    <a:pt x="8" y="13"/>
                  </a:cubicBez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l-PL"/>
            </a:p>
          </p:txBody>
        </p:sp>
        <p:sp>
          <p:nvSpPr>
            <p:cNvPr id="15696" name="Freeform 28"/>
            <p:cNvSpPr>
              <a:spLocks/>
            </p:cNvSpPr>
            <p:nvPr/>
          </p:nvSpPr>
          <p:spPr bwMode="auto">
            <a:xfrm>
              <a:off x="777" y="1907"/>
              <a:ext cx="13" cy="34"/>
            </a:xfrm>
            <a:custGeom>
              <a:avLst/>
              <a:gdLst>
                <a:gd name="T0" fmla="*/ 8 w 13"/>
                <a:gd name="T1" fmla="*/ 2 h 34"/>
                <a:gd name="T2" fmla="*/ 8 w 13"/>
                <a:gd name="T3" fmla="*/ 2 h 34"/>
                <a:gd name="T4" fmla="*/ 3 w 13"/>
                <a:gd name="T5" fmla="*/ 8 h 34"/>
                <a:gd name="T6" fmla="*/ 0 w 13"/>
                <a:gd name="T7" fmla="*/ 2 h 34"/>
                <a:gd name="T8" fmla="*/ 8 w 13"/>
                <a:gd name="T9" fmla="*/ 0 h 34"/>
                <a:gd name="T10" fmla="*/ 13 w 13"/>
                <a:gd name="T11" fmla="*/ 0 h 34"/>
                <a:gd name="T12" fmla="*/ 13 w 13"/>
                <a:gd name="T13" fmla="*/ 34 h 34"/>
                <a:gd name="T14" fmla="*/ 8 w 13"/>
                <a:gd name="T15" fmla="*/ 34 h 34"/>
                <a:gd name="T16" fmla="*/ 8 w 13"/>
                <a:gd name="T17" fmla="*/ 2 h 3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3" h="34">
                  <a:moveTo>
                    <a:pt x="8" y="2"/>
                  </a:moveTo>
                  <a:lnTo>
                    <a:pt x="8" y="2"/>
                  </a:lnTo>
                  <a:lnTo>
                    <a:pt x="3" y="8"/>
                  </a:lnTo>
                  <a:lnTo>
                    <a:pt x="0" y="2"/>
                  </a:lnTo>
                  <a:lnTo>
                    <a:pt x="8" y="0"/>
                  </a:lnTo>
                  <a:lnTo>
                    <a:pt x="13" y="0"/>
                  </a:lnTo>
                  <a:lnTo>
                    <a:pt x="13" y="34"/>
                  </a:lnTo>
                  <a:lnTo>
                    <a:pt x="8" y="34"/>
                  </a:lnTo>
                  <a:lnTo>
                    <a:pt x="8"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l-PL"/>
            </a:p>
          </p:txBody>
        </p:sp>
        <p:sp>
          <p:nvSpPr>
            <p:cNvPr id="15697" name="Freeform 29"/>
            <p:cNvSpPr>
              <a:spLocks/>
            </p:cNvSpPr>
            <p:nvPr/>
          </p:nvSpPr>
          <p:spPr bwMode="auto">
            <a:xfrm>
              <a:off x="802" y="1907"/>
              <a:ext cx="13" cy="34"/>
            </a:xfrm>
            <a:custGeom>
              <a:avLst/>
              <a:gdLst>
                <a:gd name="T0" fmla="*/ 8 w 13"/>
                <a:gd name="T1" fmla="*/ 2 h 34"/>
                <a:gd name="T2" fmla="*/ 8 w 13"/>
                <a:gd name="T3" fmla="*/ 2 h 34"/>
                <a:gd name="T4" fmla="*/ 3 w 13"/>
                <a:gd name="T5" fmla="*/ 8 h 34"/>
                <a:gd name="T6" fmla="*/ 0 w 13"/>
                <a:gd name="T7" fmla="*/ 2 h 34"/>
                <a:gd name="T8" fmla="*/ 8 w 13"/>
                <a:gd name="T9" fmla="*/ 0 h 34"/>
                <a:gd name="T10" fmla="*/ 13 w 13"/>
                <a:gd name="T11" fmla="*/ 0 h 34"/>
                <a:gd name="T12" fmla="*/ 13 w 13"/>
                <a:gd name="T13" fmla="*/ 34 h 34"/>
                <a:gd name="T14" fmla="*/ 8 w 13"/>
                <a:gd name="T15" fmla="*/ 34 h 34"/>
                <a:gd name="T16" fmla="*/ 8 w 13"/>
                <a:gd name="T17" fmla="*/ 2 h 3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3" h="34">
                  <a:moveTo>
                    <a:pt x="8" y="2"/>
                  </a:moveTo>
                  <a:lnTo>
                    <a:pt x="8" y="2"/>
                  </a:lnTo>
                  <a:lnTo>
                    <a:pt x="3" y="8"/>
                  </a:lnTo>
                  <a:lnTo>
                    <a:pt x="0" y="2"/>
                  </a:lnTo>
                  <a:lnTo>
                    <a:pt x="8" y="0"/>
                  </a:lnTo>
                  <a:lnTo>
                    <a:pt x="13" y="0"/>
                  </a:lnTo>
                  <a:lnTo>
                    <a:pt x="13" y="34"/>
                  </a:lnTo>
                  <a:lnTo>
                    <a:pt x="8" y="34"/>
                  </a:lnTo>
                  <a:lnTo>
                    <a:pt x="8"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l-PL"/>
            </a:p>
          </p:txBody>
        </p:sp>
        <p:sp>
          <p:nvSpPr>
            <p:cNvPr id="15698" name="Freeform 30"/>
            <p:cNvSpPr>
              <a:spLocks/>
            </p:cNvSpPr>
            <p:nvPr/>
          </p:nvSpPr>
          <p:spPr bwMode="auto">
            <a:xfrm>
              <a:off x="777" y="2008"/>
              <a:ext cx="13" cy="35"/>
            </a:xfrm>
            <a:custGeom>
              <a:avLst/>
              <a:gdLst>
                <a:gd name="T0" fmla="*/ 8 w 13"/>
                <a:gd name="T1" fmla="*/ 3 h 35"/>
                <a:gd name="T2" fmla="*/ 8 w 13"/>
                <a:gd name="T3" fmla="*/ 3 h 35"/>
                <a:gd name="T4" fmla="*/ 3 w 13"/>
                <a:gd name="T5" fmla="*/ 5 h 35"/>
                <a:gd name="T6" fmla="*/ 0 w 13"/>
                <a:gd name="T7" fmla="*/ 3 h 35"/>
                <a:gd name="T8" fmla="*/ 8 w 13"/>
                <a:gd name="T9" fmla="*/ 0 h 35"/>
                <a:gd name="T10" fmla="*/ 13 w 13"/>
                <a:gd name="T11" fmla="*/ 0 h 35"/>
                <a:gd name="T12" fmla="*/ 13 w 13"/>
                <a:gd name="T13" fmla="*/ 35 h 35"/>
                <a:gd name="T14" fmla="*/ 8 w 13"/>
                <a:gd name="T15" fmla="*/ 35 h 35"/>
                <a:gd name="T16" fmla="*/ 8 w 13"/>
                <a:gd name="T17" fmla="*/ 3 h 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3" h="35">
                  <a:moveTo>
                    <a:pt x="8" y="3"/>
                  </a:moveTo>
                  <a:lnTo>
                    <a:pt x="8" y="3"/>
                  </a:lnTo>
                  <a:lnTo>
                    <a:pt x="3" y="5"/>
                  </a:lnTo>
                  <a:lnTo>
                    <a:pt x="0" y="3"/>
                  </a:lnTo>
                  <a:lnTo>
                    <a:pt x="8" y="0"/>
                  </a:lnTo>
                  <a:lnTo>
                    <a:pt x="13" y="0"/>
                  </a:lnTo>
                  <a:lnTo>
                    <a:pt x="13" y="35"/>
                  </a:lnTo>
                  <a:lnTo>
                    <a:pt x="8" y="35"/>
                  </a:lnTo>
                  <a:lnTo>
                    <a:pt x="8"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l-PL"/>
            </a:p>
          </p:txBody>
        </p:sp>
        <p:sp>
          <p:nvSpPr>
            <p:cNvPr id="15699" name="Freeform 31"/>
            <p:cNvSpPr>
              <a:spLocks noEditPoints="1"/>
            </p:cNvSpPr>
            <p:nvPr/>
          </p:nvSpPr>
          <p:spPr bwMode="auto">
            <a:xfrm>
              <a:off x="800" y="2005"/>
              <a:ext cx="22" cy="38"/>
            </a:xfrm>
            <a:custGeom>
              <a:avLst/>
              <a:gdLst>
                <a:gd name="T0" fmla="*/ 5138 w 9"/>
                <a:gd name="T1" fmla="*/ 41257 h 14"/>
                <a:gd name="T2" fmla="*/ 0 w 9"/>
                <a:gd name="T3" fmla="*/ 20797 h 14"/>
                <a:gd name="T4" fmla="*/ 6209 w 9"/>
                <a:gd name="T5" fmla="*/ 0 h 14"/>
                <a:gd name="T6" fmla="*/ 11538 w 9"/>
                <a:gd name="T7" fmla="*/ 20797 h 14"/>
                <a:gd name="T8" fmla="*/ 5138 w 9"/>
                <a:gd name="T9" fmla="*/ 41257 h 14"/>
                <a:gd name="T10" fmla="*/ 5138 w 9"/>
                <a:gd name="T11" fmla="*/ 35937 h 14"/>
                <a:gd name="T12" fmla="*/ 8998 w 9"/>
                <a:gd name="T13" fmla="*/ 20797 h 14"/>
                <a:gd name="T14" fmla="*/ 5138 w 9"/>
                <a:gd name="T15" fmla="*/ 5600 h 14"/>
                <a:gd name="T16" fmla="*/ 2540 w 9"/>
                <a:gd name="T17" fmla="*/ 20797 h 14"/>
                <a:gd name="T18" fmla="*/ 5138 w 9"/>
                <a:gd name="T19" fmla="*/ 35937 h 1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9" h="14">
                  <a:moveTo>
                    <a:pt x="4" y="14"/>
                  </a:moveTo>
                  <a:cubicBezTo>
                    <a:pt x="2" y="14"/>
                    <a:pt x="0" y="11"/>
                    <a:pt x="0" y="7"/>
                  </a:cubicBezTo>
                  <a:cubicBezTo>
                    <a:pt x="0" y="3"/>
                    <a:pt x="2" y="0"/>
                    <a:pt x="5" y="0"/>
                  </a:cubicBezTo>
                  <a:cubicBezTo>
                    <a:pt x="7" y="0"/>
                    <a:pt x="9" y="3"/>
                    <a:pt x="9" y="7"/>
                  </a:cubicBezTo>
                  <a:cubicBezTo>
                    <a:pt x="9" y="11"/>
                    <a:pt x="7" y="14"/>
                    <a:pt x="4" y="14"/>
                  </a:cubicBezTo>
                  <a:close/>
                  <a:moveTo>
                    <a:pt x="4" y="12"/>
                  </a:moveTo>
                  <a:cubicBezTo>
                    <a:pt x="6" y="12"/>
                    <a:pt x="7" y="10"/>
                    <a:pt x="7" y="7"/>
                  </a:cubicBezTo>
                  <a:cubicBezTo>
                    <a:pt x="7" y="4"/>
                    <a:pt x="6" y="2"/>
                    <a:pt x="4" y="2"/>
                  </a:cubicBezTo>
                  <a:cubicBezTo>
                    <a:pt x="3" y="2"/>
                    <a:pt x="2" y="4"/>
                    <a:pt x="2" y="7"/>
                  </a:cubicBezTo>
                  <a:cubicBezTo>
                    <a:pt x="2" y="10"/>
                    <a:pt x="3" y="12"/>
                    <a:pt x="4" y="1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l-PL"/>
            </a:p>
          </p:txBody>
        </p:sp>
        <p:sp>
          <p:nvSpPr>
            <p:cNvPr id="15700" name="Freeform 32"/>
            <p:cNvSpPr>
              <a:spLocks noEditPoints="1"/>
            </p:cNvSpPr>
            <p:nvPr/>
          </p:nvSpPr>
          <p:spPr bwMode="auto">
            <a:xfrm>
              <a:off x="800" y="2109"/>
              <a:ext cx="22" cy="38"/>
            </a:xfrm>
            <a:custGeom>
              <a:avLst/>
              <a:gdLst>
                <a:gd name="T0" fmla="*/ 1039 w 9"/>
                <a:gd name="T1" fmla="*/ 35937 h 14"/>
                <a:gd name="T2" fmla="*/ 3681 w 9"/>
                <a:gd name="T3" fmla="*/ 35937 h 14"/>
                <a:gd name="T4" fmla="*/ 6209 w 9"/>
                <a:gd name="T5" fmla="*/ 32395 h 14"/>
                <a:gd name="T6" fmla="*/ 8998 w 9"/>
                <a:gd name="T7" fmla="*/ 20797 h 14"/>
                <a:gd name="T8" fmla="*/ 8998 w 9"/>
                <a:gd name="T9" fmla="*/ 20797 h 14"/>
                <a:gd name="T10" fmla="*/ 5138 w 9"/>
                <a:gd name="T11" fmla="*/ 25932 h 14"/>
                <a:gd name="T12" fmla="*/ 0 w 9"/>
                <a:gd name="T13" fmla="*/ 15200 h 14"/>
                <a:gd name="T14" fmla="*/ 6209 w 9"/>
                <a:gd name="T15" fmla="*/ 0 h 14"/>
                <a:gd name="T16" fmla="*/ 11538 w 9"/>
                <a:gd name="T17" fmla="*/ 17255 h 14"/>
                <a:gd name="T18" fmla="*/ 8998 w 9"/>
                <a:gd name="T19" fmla="*/ 35937 h 14"/>
                <a:gd name="T20" fmla="*/ 3681 w 9"/>
                <a:gd name="T21" fmla="*/ 37995 h 14"/>
                <a:gd name="T22" fmla="*/ 1039 w 9"/>
                <a:gd name="T23" fmla="*/ 41257 h 14"/>
                <a:gd name="T24" fmla="*/ 1039 w 9"/>
                <a:gd name="T25" fmla="*/ 35937 h 14"/>
                <a:gd name="T26" fmla="*/ 5138 w 9"/>
                <a:gd name="T27" fmla="*/ 5600 h 14"/>
                <a:gd name="T28" fmla="*/ 2540 w 9"/>
                <a:gd name="T29" fmla="*/ 15200 h 14"/>
                <a:gd name="T30" fmla="*/ 5138 w 9"/>
                <a:gd name="T31" fmla="*/ 20797 h 14"/>
                <a:gd name="T32" fmla="*/ 8998 w 9"/>
                <a:gd name="T33" fmla="*/ 17255 h 14"/>
                <a:gd name="T34" fmla="*/ 8998 w 9"/>
                <a:gd name="T35" fmla="*/ 15200 h 14"/>
                <a:gd name="T36" fmla="*/ 5138 w 9"/>
                <a:gd name="T37" fmla="*/ 5600 h 1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9" h="14">
                  <a:moveTo>
                    <a:pt x="1" y="12"/>
                  </a:moveTo>
                  <a:cubicBezTo>
                    <a:pt x="2" y="12"/>
                    <a:pt x="2" y="12"/>
                    <a:pt x="3" y="12"/>
                  </a:cubicBezTo>
                  <a:cubicBezTo>
                    <a:pt x="4" y="12"/>
                    <a:pt x="5" y="11"/>
                    <a:pt x="5" y="11"/>
                  </a:cubicBezTo>
                  <a:cubicBezTo>
                    <a:pt x="6" y="10"/>
                    <a:pt x="7" y="9"/>
                    <a:pt x="7" y="7"/>
                  </a:cubicBezTo>
                  <a:cubicBezTo>
                    <a:pt x="7" y="7"/>
                    <a:pt x="7" y="7"/>
                    <a:pt x="7" y="7"/>
                  </a:cubicBezTo>
                  <a:cubicBezTo>
                    <a:pt x="6" y="8"/>
                    <a:pt x="5" y="9"/>
                    <a:pt x="4" y="9"/>
                  </a:cubicBezTo>
                  <a:cubicBezTo>
                    <a:pt x="2" y="9"/>
                    <a:pt x="0" y="7"/>
                    <a:pt x="0" y="5"/>
                  </a:cubicBezTo>
                  <a:cubicBezTo>
                    <a:pt x="0" y="2"/>
                    <a:pt x="2" y="0"/>
                    <a:pt x="5" y="0"/>
                  </a:cubicBezTo>
                  <a:cubicBezTo>
                    <a:pt x="7" y="0"/>
                    <a:pt x="9" y="2"/>
                    <a:pt x="9" y="6"/>
                  </a:cubicBezTo>
                  <a:cubicBezTo>
                    <a:pt x="9" y="8"/>
                    <a:pt x="8" y="10"/>
                    <a:pt x="7" y="12"/>
                  </a:cubicBezTo>
                  <a:cubicBezTo>
                    <a:pt x="6" y="13"/>
                    <a:pt x="4" y="13"/>
                    <a:pt x="3" y="13"/>
                  </a:cubicBezTo>
                  <a:cubicBezTo>
                    <a:pt x="2" y="13"/>
                    <a:pt x="2" y="14"/>
                    <a:pt x="1" y="14"/>
                  </a:cubicBezTo>
                  <a:lnTo>
                    <a:pt x="1" y="12"/>
                  </a:lnTo>
                  <a:close/>
                  <a:moveTo>
                    <a:pt x="4" y="2"/>
                  </a:moveTo>
                  <a:cubicBezTo>
                    <a:pt x="3" y="2"/>
                    <a:pt x="2" y="3"/>
                    <a:pt x="2" y="5"/>
                  </a:cubicBezTo>
                  <a:cubicBezTo>
                    <a:pt x="2" y="6"/>
                    <a:pt x="3" y="7"/>
                    <a:pt x="4" y="7"/>
                  </a:cubicBezTo>
                  <a:cubicBezTo>
                    <a:pt x="6" y="7"/>
                    <a:pt x="6" y="7"/>
                    <a:pt x="7" y="6"/>
                  </a:cubicBezTo>
                  <a:cubicBezTo>
                    <a:pt x="7" y="6"/>
                    <a:pt x="7" y="6"/>
                    <a:pt x="7" y="5"/>
                  </a:cubicBezTo>
                  <a:cubicBezTo>
                    <a:pt x="7" y="3"/>
                    <a:pt x="6" y="2"/>
                    <a:pt x="4" y="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l-PL"/>
            </a:p>
          </p:txBody>
        </p:sp>
        <p:sp>
          <p:nvSpPr>
            <p:cNvPr id="15701" name="Freeform 33"/>
            <p:cNvSpPr>
              <a:spLocks noEditPoints="1"/>
            </p:cNvSpPr>
            <p:nvPr/>
          </p:nvSpPr>
          <p:spPr bwMode="auto">
            <a:xfrm>
              <a:off x="800" y="2211"/>
              <a:ext cx="22" cy="34"/>
            </a:xfrm>
            <a:custGeom>
              <a:avLst/>
              <a:gdLst>
                <a:gd name="T0" fmla="*/ 6209 w 9"/>
                <a:gd name="T1" fmla="*/ 0 h 13"/>
                <a:gd name="T2" fmla="*/ 10457 w 9"/>
                <a:gd name="T3" fmla="*/ 6745 h 13"/>
                <a:gd name="T4" fmla="*/ 7856 w 9"/>
                <a:gd name="T5" fmla="*/ 13469 h 13"/>
                <a:gd name="T6" fmla="*/ 7856 w 9"/>
                <a:gd name="T7" fmla="*/ 13469 h 13"/>
                <a:gd name="T8" fmla="*/ 11538 w 9"/>
                <a:gd name="T9" fmla="*/ 21807 h 13"/>
                <a:gd name="T10" fmla="*/ 5138 w 9"/>
                <a:gd name="T11" fmla="*/ 28497 h 13"/>
                <a:gd name="T12" fmla="*/ 0 w 9"/>
                <a:gd name="T13" fmla="*/ 21807 h 13"/>
                <a:gd name="T14" fmla="*/ 3681 w 9"/>
                <a:gd name="T15" fmla="*/ 13469 h 13"/>
                <a:gd name="T16" fmla="*/ 3681 w 9"/>
                <a:gd name="T17" fmla="*/ 13469 h 13"/>
                <a:gd name="T18" fmla="*/ 1039 w 9"/>
                <a:gd name="T19" fmla="*/ 6745 h 13"/>
                <a:gd name="T20" fmla="*/ 6209 w 9"/>
                <a:gd name="T21" fmla="*/ 0 h 13"/>
                <a:gd name="T22" fmla="*/ 5138 w 9"/>
                <a:gd name="T23" fmla="*/ 25924 h 13"/>
                <a:gd name="T24" fmla="*/ 8998 w 9"/>
                <a:gd name="T25" fmla="*/ 21807 h 13"/>
                <a:gd name="T26" fmla="*/ 5138 w 9"/>
                <a:gd name="T27" fmla="*/ 15062 h 13"/>
                <a:gd name="T28" fmla="*/ 2540 w 9"/>
                <a:gd name="T29" fmla="*/ 21807 h 13"/>
                <a:gd name="T30" fmla="*/ 5138 w 9"/>
                <a:gd name="T31" fmla="*/ 25924 h 13"/>
                <a:gd name="T32" fmla="*/ 5138 w 9"/>
                <a:gd name="T33" fmla="*/ 2579 h 13"/>
                <a:gd name="T34" fmla="*/ 2540 w 9"/>
                <a:gd name="T35" fmla="*/ 6745 h 13"/>
                <a:gd name="T36" fmla="*/ 6209 w 9"/>
                <a:gd name="T37" fmla="*/ 13469 h 13"/>
                <a:gd name="T38" fmla="*/ 8998 w 9"/>
                <a:gd name="T39" fmla="*/ 6745 h 13"/>
                <a:gd name="T40" fmla="*/ 5138 w 9"/>
                <a:gd name="T41" fmla="*/ 2579 h 1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 h="13">
                  <a:moveTo>
                    <a:pt x="5" y="0"/>
                  </a:moveTo>
                  <a:cubicBezTo>
                    <a:pt x="7" y="0"/>
                    <a:pt x="8" y="2"/>
                    <a:pt x="8" y="3"/>
                  </a:cubicBezTo>
                  <a:cubicBezTo>
                    <a:pt x="8" y="4"/>
                    <a:pt x="8" y="5"/>
                    <a:pt x="6" y="6"/>
                  </a:cubicBezTo>
                  <a:cubicBezTo>
                    <a:pt x="6" y="6"/>
                    <a:pt x="6" y="6"/>
                    <a:pt x="6" y="6"/>
                  </a:cubicBezTo>
                  <a:cubicBezTo>
                    <a:pt x="8" y="7"/>
                    <a:pt x="9" y="8"/>
                    <a:pt x="9" y="10"/>
                  </a:cubicBezTo>
                  <a:cubicBezTo>
                    <a:pt x="9" y="12"/>
                    <a:pt x="7" y="13"/>
                    <a:pt x="4" y="13"/>
                  </a:cubicBezTo>
                  <a:cubicBezTo>
                    <a:pt x="2" y="13"/>
                    <a:pt x="0" y="12"/>
                    <a:pt x="0" y="10"/>
                  </a:cubicBezTo>
                  <a:cubicBezTo>
                    <a:pt x="0" y="8"/>
                    <a:pt x="1" y="7"/>
                    <a:pt x="3" y="6"/>
                  </a:cubicBezTo>
                  <a:cubicBezTo>
                    <a:pt x="3" y="6"/>
                    <a:pt x="3" y="6"/>
                    <a:pt x="3" y="6"/>
                  </a:cubicBezTo>
                  <a:cubicBezTo>
                    <a:pt x="1" y="6"/>
                    <a:pt x="1" y="5"/>
                    <a:pt x="1" y="3"/>
                  </a:cubicBezTo>
                  <a:cubicBezTo>
                    <a:pt x="1" y="1"/>
                    <a:pt x="2" y="0"/>
                    <a:pt x="5" y="0"/>
                  </a:cubicBezTo>
                  <a:close/>
                  <a:moveTo>
                    <a:pt x="4" y="12"/>
                  </a:moveTo>
                  <a:cubicBezTo>
                    <a:pt x="6" y="12"/>
                    <a:pt x="7" y="11"/>
                    <a:pt x="7" y="10"/>
                  </a:cubicBezTo>
                  <a:cubicBezTo>
                    <a:pt x="7" y="8"/>
                    <a:pt x="6" y="7"/>
                    <a:pt x="4" y="7"/>
                  </a:cubicBezTo>
                  <a:cubicBezTo>
                    <a:pt x="3" y="7"/>
                    <a:pt x="2" y="8"/>
                    <a:pt x="2" y="10"/>
                  </a:cubicBezTo>
                  <a:cubicBezTo>
                    <a:pt x="2" y="11"/>
                    <a:pt x="3" y="12"/>
                    <a:pt x="4" y="12"/>
                  </a:cubicBezTo>
                  <a:close/>
                  <a:moveTo>
                    <a:pt x="4" y="1"/>
                  </a:moveTo>
                  <a:cubicBezTo>
                    <a:pt x="3" y="1"/>
                    <a:pt x="2" y="2"/>
                    <a:pt x="2" y="3"/>
                  </a:cubicBezTo>
                  <a:cubicBezTo>
                    <a:pt x="2" y="5"/>
                    <a:pt x="3" y="5"/>
                    <a:pt x="5" y="6"/>
                  </a:cubicBezTo>
                  <a:cubicBezTo>
                    <a:pt x="6" y="5"/>
                    <a:pt x="7" y="5"/>
                    <a:pt x="7" y="3"/>
                  </a:cubicBezTo>
                  <a:cubicBezTo>
                    <a:pt x="7" y="2"/>
                    <a:pt x="6" y="1"/>
                    <a:pt x="4" y="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l-PL"/>
            </a:p>
          </p:txBody>
        </p:sp>
        <p:sp>
          <p:nvSpPr>
            <p:cNvPr id="15702" name="Freeform 34"/>
            <p:cNvSpPr>
              <a:spLocks/>
            </p:cNvSpPr>
            <p:nvPr/>
          </p:nvSpPr>
          <p:spPr bwMode="auto">
            <a:xfrm>
              <a:off x="800" y="2312"/>
              <a:ext cx="22" cy="35"/>
            </a:xfrm>
            <a:custGeom>
              <a:avLst/>
              <a:gdLst>
                <a:gd name="T0" fmla="*/ 22 w 22"/>
                <a:gd name="T1" fmla="*/ 0 h 35"/>
                <a:gd name="T2" fmla="*/ 22 w 22"/>
                <a:gd name="T3" fmla="*/ 5 h 35"/>
                <a:gd name="T4" fmla="*/ 7 w 22"/>
                <a:gd name="T5" fmla="*/ 35 h 35"/>
                <a:gd name="T6" fmla="*/ 2 w 22"/>
                <a:gd name="T7" fmla="*/ 35 h 35"/>
                <a:gd name="T8" fmla="*/ 17 w 22"/>
                <a:gd name="T9" fmla="*/ 5 h 35"/>
                <a:gd name="T10" fmla="*/ 17 w 22"/>
                <a:gd name="T11" fmla="*/ 5 h 35"/>
                <a:gd name="T12" fmla="*/ 0 w 22"/>
                <a:gd name="T13" fmla="*/ 5 h 35"/>
                <a:gd name="T14" fmla="*/ 0 w 22"/>
                <a:gd name="T15" fmla="*/ 0 h 35"/>
                <a:gd name="T16" fmla="*/ 22 w 22"/>
                <a:gd name="T17" fmla="*/ 0 h 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2" h="35">
                  <a:moveTo>
                    <a:pt x="22" y="0"/>
                  </a:moveTo>
                  <a:lnTo>
                    <a:pt x="22" y="5"/>
                  </a:lnTo>
                  <a:lnTo>
                    <a:pt x="7" y="35"/>
                  </a:lnTo>
                  <a:lnTo>
                    <a:pt x="2" y="35"/>
                  </a:lnTo>
                  <a:lnTo>
                    <a:pt x="17" y="5"/>
                  </a:lnTo>
                  <a:lnTo>
                    <a:pt x="0" y="5"/>
                  </a:lnTo>
                  <a:lnTo>
                    <a:pt x="0" y="0"/>
                  </a:lnTo>
                  <a:lnTo>
                    <a:pt x="2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l-PL"/>
            </a:p>
          </p:txBody>
        </p:sp>
        <p:sp>
          <p:nvSpPr>
            <p:cNvPr id="15703" name="Freeform 35"/>
            <p:cNvSpPr>
              <a:spLocks noEditPoints="1"/>
            </p:cNvSpPr>
            <p:nvPr/>
          </p:nvSpPr>
          <p:spPr bwMode="auto">
            <a:xfrm>
              <a:off x="800" y="2413"/>
              <a:ext cx="22" cy="35"/>
            </a:xfrm>
            <a:custGeom>
              <a:avLst/>
              <a:gdLst>
                <a:gd name="T0" fmla="*/ 10457 w 9"/>
                <a:gd name="T1" fmla="*/ 4935 h 13"/>
                <a:gd name="T2" fmla="*/ 7856 w 9"/>
                <a:gd name="T3" fmla="*/ 4935 h 13"/>
                <a:gd name="T4" fmla="*/ 2540 w 9"/>
                <a:gd name="T5" fmla="*/ 16396 h 13"/>
                <a:gd name="T6" fmla="*/ 2540 w 9"/>
                <a:gd name="T7" fmla="*/ 16396 h 13"/>
                <a:gd name="T8" fmla="*/ 6209 w 9"/>
                <a:gd name="T9" fmla="*/ 13287 h 13"/>
                <a:gd name="T10" fmla="*/ 11538 w 9"/>
                <a:gd name="T11" fmla="*/ 24748 h 13"/>
                <a:gd name="T12" fmla="*/ 6209 w 9"/>
                <a:gd name="T13" fmla="*/ 35773 h 13"/>
                <a:gd name="T14" fmla="*/ 0 w 9"/>
                <a:gd name="T15" fmla="*/ 22486 h 13"/>
                <a:gd name="T16" fmla="*/ 2540 w 9"/>
                <a:gd name="T17" fmla="*/ 4935 h 13"/>
                <a:gd name="T18" fmla="*/ 7856 w 9"/>
                <a:gd name="T19" fmla="*/ 0 h 13"/>
                <a:gd name="T20" fmla="*/ 10457 w 9"/>
                <a:gd name="T21" fmla="*/ 0 h 13"/>
                <a:gd name="T22" fmla="*/ 10457 w 9"/>
                <a:gd name="T23" fmla="*/ 4935 h 13"/>
                <a:gd name="T24" fmla="*/ 6209 w 9"/>
                <a:gd name="T25" fmla="*/ 32843 h 13"/>
                <a:gd name="T26" fmla="*/ 8998 w 9"/>
                <a:gd name="T27" fmla="*/ 24748 h 13"/>
                <a:gd name="T28" fmla="*/ 5138 w 9"/>
                <a:gd name="T29" fmla="*/ 16396 h 13"/>
                <a:gd name="T30" fmla="*/ 2540 w 9"/>
                <a:gd name="T31" fmla="*/ 22486 h 13"/>
                <a:gd name="T32" fmla="*/ 2540 w 9"/>
                <a:gd name="T33" fmla="*/ 22486 h 13"/>
                <a:gd name="T34" fmla="*/ 6209 w 9"/>
                <a:gd name="T35" fmla="*/ 32843 h 1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9" h="13">
                  <a:moveTo>
                    <a:pt x="8" y="2"/>
                  </a:moveTo>
                  <a:cubicBezTo>
                    <a:pt x="7" y="2"/>
                    <a:pt x="7" y="2"/>
                    <a:pt x="6" y="2"/>
                  </a:cubicBezTo>
                  <a:cubicBezTo>
                    <a:pt x="4" y="2"/>
                    <a:pt x="2" y="4"/>
                    <a:pt x="2" y="6"/>
                  </a:cubicBezTo>
                  <a:cubicBezTo>
                    <a:pt x="2" y="6"/>
                    <a:pt x="2" y="6"/>
                    <a:pt x="2" y="6"/>
                  </a:cubicBezTo>
                  <a:cubicBezTo>
                    <a:pt x="2" y="5"/>
                    <a:pt x="4" y="5"/>
                    <a:pt x="5" y="5"/>
                  </a:cubicBezTo>
                  <a:cubicBezTo>
                    <a:pt x="7" y="5"/>
                    <a:pt x="9" y="6"/>
                    <a:pt x="9" y="9"/>
                  </a:cubicBezTo>
                  <a:cubicBezTo>
                    <a:pt x="9" y="11"/>
                    <a:pt x="7" y="13"/>
                    <a:pt x="5" y="13"/>
                  </a:cubicBezTo>
                  <a:cubicBezTo>
                    <a:pt x="2" y="13"/>
                    <a:pt x="0" y="11"/>
                    <a:pt x="0" y="8"/>
                  </a:cubicBezTo>
                  <a:cubicBezTo>
                    <a:pt x="0" y="5"/>
                    <a:pt x="1" y="3"/>
                    <a:pt x="2" y="2"/>
                  </a:cubicBezTo>
                  <a:cubicBezTo>
                    <a:pt x="3" y="1"/>
                    <a:pt x="5" y="0"/>
                    <a:pt x="6" y="0"/>
                  </a:cubicBezTo>
                  <a:cubicBezTo>
                    <a:pt x="7" y="0"/>
                    <a:pt x="7" y="0"/>
                    <a:pt x="8" y="0"/>
                  </a:cubicBezTo>
                  <a:lnTo>
                    <a:pt x="8" y="2"/>
                  </a:lnTo>
                  <a:close/>
                  <a:moveTo>
                    <a:pt x="5" y="12"/>
                  </a:moveTo>
                  <a:cubicBezTo>
                    <a:pt x="6" y="12"/>
                    <a:pt x="7" y="11"/>
                    <a:pt x="7" y="9"/>
                  </a:cubicBezTo>
                  <a:cubicBezTo>
                    <a:pt x="7" y="7"/>
                    <a:pt x="6" y="6"/>
                    <a:pt x="4" y="6"/>
                  </a:cubicBezTo>
                  <a:cubicBezTo>
                    <a:pt x="3" y="6"/>
                    <a:pt x="2" y="7"/>
                    <a:pt x="2" y="8"/>
                  </a:cubicBezTo>
                  <a:cubicBezTo>
                    <a:pt x="2" y="8"/>
                    <a:pt x="2" y="8"/>
                    <a:pt x="2" y="8"/>
                  </a:cubicBezTo>
                  <a:cubicBezTo>
                    <a:pt x="2" y="11"/>
                    <a:pt x="3" y="12"/>
                    <a:pt x="5" y="1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l-PL"/>
            </a:p>
          </p:txBody>
        </p:sp>
        <p:sp>
          <p:nvSpPr>
            <p:cNvPr id="15704" name="Freeform 36"/>
            <p:cNvSpPr>
              <a:spLocks/>
            </p:cNvSpPr>
            <p:nvPr/>
          </p:nvSpPr>
          <p:spPr bwMode="auto">
            <a:xfrm>
              <a:off x="800" y="2512"/>
              <a:ext cx="20" cy="37"/>
            </a:xfrm>
            <a:custGeom>
              <a:avLst/>
              <a:gdLst>
                <a:gd name="T0" fmla="*/ 12238 w 8"/>
                <a:gd name="T1" fmla="*/ 4392 h 14"/>
                <a:gd name="T2" fmla="*/ 4895 w 8"/>
                <a:gd name="T3" fmla="*/ 4392 h 14"/>
                <a:gd name="T4" fmla="*/ 3250 w 8"/>
                <a:gd name="T5" fmla="*/ 11607 h 14"/>
                <a:gd name="T6" fmla="*/ 6175 w 8"/>
                <a:gd name="T7" fmla="*/ 11607 h 14"/>
                <a:gd name="T8" fmla="*/ 9300 w 8"/>
                <a:gd name="T9" fmla="*/ 14290 h 14"/>
                <a:gd name="T10" fmla="*/ 12238 w 8"/>
                <a:gd name="T11" fmla="*/ 21526 h 14"/>
                <a:gd name="T12" fmla="*/ 4895 w 8"/>
                <a:gd name="T13" fmla="*/ 33414 h 14"/>
                <a:gd name="T14" fmla="*/ 0 w 8"/>
                <a:gd name="T15" fmla="*/ 30676 h 14"/>
                <a:gd name="T16" fmla="*/ 1958 w 8"/>
                <a:gd name="T17" fmla="*/ 26304 h 14"/>
                <a:gd name="T18" fmla="*/ 4895 w 8"/>
                <a:gd name="T19" fmla="*/ 29034 h 14"/>
                <a:gd name="T20" fmla="*/ 9300 w 8"/>
                <a:gd name="T21" fmla="*/ 21526 h 14"/>
                <a:gd name="T22" fmla="*/ 4895 w 8"/>
                <a:gd name="T23" fmla="*/ 14290 h 14"/>
                <a:gd name="T24" fmla="*/ 1958 w 8"/>
                <a:gd name="T25" fmla="*/ 17023 h 14"/>
                <a:gd name="T26" fmla="*/ 3250 w 8"/>
                <a:gd name="T27" fmla="*/ 0 h 14"/>
                <a:gd name="T28" fmla="*/ 12238 w 8"/>
                <a:gd name="T29" fmla="*/ 0 h 14"/>
                <a:gd name="T30" fmla="*/ 12238 w 8"/>
                <a:gd name="T31" fmla="*/ 4392 h 1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8" h="14">
                  <a:moveTo>
                    <a:pt x="8" y="2"/>
                  </a:moveTo>
                  <a:cubicBezTo>
                    <a:pt x="3" y="2"/>
                    <a:pt x="3" y="2"/>
                    <a:pt x="3" y="2"/>
                  </a:cubicBezTo>
                  <a:cubicBezTo>
                    <a:pt x="2" y="5"/>
                    <a:pt x="2" y="5"/>
                    <a:pt x="2" y="5"/>
                  </a:cubicBezTo>
                  <a:cubicBezTo>
                    <a:pt x="3" y="5"/>
                    <a:pt x="3" y="5"/>
                    <a:pt x="4" y="5"/>
                  </a:cubicBezTo>
                  <a:cubicBezTo>
                    <a:pt x="5" y="5"/>
                    <a:pt x="6" y="5"/>
                    <a:pt x="6" y="6"/>
                  </a:cubicBezTo>
                  <a:cubicBezTo>
                    <a:pt x="7" y="6"/>
                    <a:pt x="8" y="7"/>
                    <a:pt x="8" y="9"/>
                  </a:cubicBezTo>
                  <a:cubicBezTo>
                    <a:pt x="8" y="12"/>
                    <a:pt x="6" y="14"/>
                    <a:pt x="3" y="14"/>
                  </a:cubicBezTo>
                  <a:cubicBezTo>
                    <a:pt x="2" y="14"/>
                    <a:pt x="1" y="13"/>
                    <a:pt x="0" y="13"/>
                  </a:cubicBezTo>
                  <a:cubicBezTo>
                    <a:pt x="1" y="11"/>
                    <a:pt x="1" y="11"/>
                    <a:pt x="1" y="11"/>
                  </a:cubicBezTo>
                  <a:cubicBezTo>
                    <a:pt x="1" y="12"/>
                    <a:pt x="2" y="12"/>
                    <a:pt x="3" y="12"/>
                  </a:cubicBezTo>
                  <a:cubicBezTo>
                    <a:pt x="5" y="12"/>
                    <a:pt x="6" y="11"/>
                    <a:pt x="6" y="9"/>
                  </a:cubicBezTo>
                  <a:cubicBezTo>
                    <a:pt x="6" y="8"/>
                    <a:pt x="5" y="6"/>
                    <a:pt x="3" y="6"/>
                  </a:cubicBezTo>
                  <a:cubicBezTo>
                    <a:pt x="2" y="6"/>
                    <a:pt x="1" y="6"/>
                    <a:pt x="1" y="7"/>
                  </a:cubicBezTo>
                  <a:cubicBezTo>
                    <a:pt x="2" y="0"/>
                    <a:pt x="2" y="0"/>
                    <a:pt x="2" y="0"/>
                  </a:cubicBezTo>
                  <a:cubicBezTo>
                    <a:pt x="8" y="0"/>
                    <a:pt x="8" y="0"/>
                    <a:pt x="8" y="0"/>
                  </a:cubicBezTo>
                  <a:lnTo>
                    <a:pt x="8"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l-PL"/>
            </a:p>
          </p:txBody>
        </p:sp>
        <p:sp>
          <p:nvSpPr>
            <p:cNvPr id="15705" name="Freeform 37"/>
            <p:cNvSpPr>
              <a:spLocks noEditPoints="1"/>
            </p:cNvSpPr>
            <p:nvPr/>
          </p:nvSpPr>
          <p:spPr bwMode="auto">
            <a:xfrm>
              <a:off x="800" y="2613"/>
              <a:ext cx="22" cy="35"/>
            </a:xfrm>
            <a:custGeom>
              <a:avLst/>
              <a:gdLst>
                <a:gd name="T0" fmla="*/ 7856 w 9"/>
                <a:gd name="T1" fmla="*/ 35773 h 13"/>
                <a:gd name="T2" fmla="*/ 7856 w 9"/>
                <a:gd name="T3" fmla="*/ 27849 h 13"/>
                <a:gd name="T4" fmla="*/ 0 w 9"/>
                <a:gd name="T5" fmla="*/ 27849 h 13"/>
                <a:gd name="T6" fmla="*/ 0 w 9"/>
                <a:gd name="T7" fmla="*/ 22486 h 13"/>
                <a:gd name="T8" fmla="*/ 6209 w 9"/>
                <a:gd name="T9" fmla="*/ 0 h 13"/>
                <a:gd name="T10" fmla="*/ 8998 w 9"/>
                <a:gd name="T11" fmla="*/ 0 h 13"/>
                <a:gd name="T12" fmla="*/ 8998 w 9"/>
                <a:gd name="T13" fmla="*/ 22486 h 13"/>
                <a:gd name="T14" fmla="*/ 11538 w 9"/>
                <a:gd name="T15" fmla="*/ 22486 h 13"/>
                <a:gd name="T16" fmla="*/ 11538 w 9"/>
                <a:gd name="T17" fmla="*/ 27849 h 13"/>
                <a:gd name="T18" fmla="*/ 8998 w 9"/>
                <a:gd name="T19" fmla="*/ 27849 h 13"/>
                <a:gd name="T20" fmla="*/ 8998 w 9"/>
                <a:gd name="T21" fmla="*/ 35773 h 13"/>
                <a:gd name="T22" fmla="*/ 7856 w 9"/>
                <a:gd name="T23" fmla="*/ 35773 h 13"/>
                <a:gd name="T24" fmla="*/ 7856 w 9"/>
                <a:gd name="T25" fmla="*/ 22486 h 13"/>
                <a:gd name="T26" fmla="*/ 7856 w 9"/>
                <a:gd name="T27" fmla="*/ 11453 h 13"/>
                <a:gd name="T28" fmla="*/ 7856 w 9"/>
                <a:gd name="T29" fmla="*/ 4935 h 13"/>
                <a:gd name="T30" fmla="*/ 7856 w 9"/>
                <a:gd name="T31" fmla="*/ 4935 h 13"/>
                <a:gd name="T32" fmla="*/ 6209 w 9"/>
                <a:gd name="T33" fmla="*/ 11453 h 13"/>
                <a:gd name="T34" fmla="*/ 1039 w 9"/>
                <a:gd name="T35" fmla="*/ 22486 h 13"/>
                <a:gd name="T36" fmla="*/ 1039 w 9"/>
                <a:gd name="T37" fmla="*/ 22486 h 13"/>
                <a:gd name="T38" fmla="*/ 7856 w 9"/>
                <a:gd name="T39" fmla="*/ 22486 h 1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9" h="13">
                  <a:moveTo>
                    <a:pt x="6" y="13"/>
                  </a:moveTo>
                  <a:cubicBezTo>
                    <a:pt x="6" y="10"/>
                    <a:pt x="6" y="10"/>
                    <a:pt x="6" y="10"/>
                  </a:cubicBezTo>
                  <a:cubicBezTo>
                    <a:pt x="0" y="10"/>
                    <a:pt x="0" y="10"/>
                    <a:pt x="0" y="10"/>
                  </a:cubicBezTo>
                  <a:cubicBezTo>
                    <a:pt x="0" y="8"/>
                    <a:pt x="0" y="8"/>
                    <a:pt x="0" y="8"/>
                  </a:cubicBezTo>
                  <a:cubicBezTo>
                    <a:pt x="5" y="0"/>
                    <a:pt x="5" y="0"/>
                    <a:pt x="5" y="0"/>
                  </a:cubicBezTo>
                  <a:cubicBezTo>
                    <a:pt x="7" y="0"/>
                    <a:pt x="7" y="0"/>
                    <a:pt x="7" y="0"/>
                  </a:cubicBezTo>
                  <a:cubicBezTo>
                    <a:pt x="7" y="8"/>
                    <a:pt x="7" y="8"/>
                    <a:pt x="7" y="8"/>
                  </a:cubicBezTo>
                  <a:cubicBezTo>
                    <a:pt x="9" y="8"/>
                    <a:pt x="9" y="8"/>
                    <a:pt x="9" y="8"/>
                  </a:cubicBezTo>
                  <a:cubicBezTo>
                    <a:pt x="9" y="10"/>
                    <a:pt x="9" y="10"/>
                    <a:pt x="9" y="10"/>
                  </a:cubicBezTo>
                  <a:cubicBezTo>
                    <a:pt x="7" y="10"/>
                    <a:pt x="7" y="10"/>
                    <a:pt x="7" y="10"/>
                  </a:cubicBezTo>
                  <a:cubicBezTo>
                    <a:pt x="7" y="13"/>
                    <a:pt x="7" y="13"/>
                    <a:pt x="7" y="13"/>
                  </a:cubicBezTo>
                  <a:lnTo>
                    <a:pt x="6" y="13"/>
                  </a:lnTo>
                  <a:close/>
                  <a:moveTo>
                    <a:pt x="6" y="8"/>
                  </a:moveTo>
                  <a:cubicBezTo>
                    <a:pt x="6" y="4"/>
                    <a:pt x="6" y="4"/>
                    <a:pt x="6" y="4"/>
                  </a:cubicBezTo>
                  <a:cubicBezTo>
                    <a:pt x="6" y="3"/>
                    <a:pt x="6" y="3"/>
                    <a:pt x="6" y="2"/>
                  </a:cubicBezTo>
                  <a:cubicBezTo>
                    <a:pt x="6" y="2"/>
                    <a:pt x="6" y="2"/>
                    <a:pt x="6" y="2"/>
                  </a:cubicBezTo>
                  <a:cubicBezTo>
                    <a:pt x="5" y="3"/>
                    <a:pt x="5" y="3"/>
                    <a:pt x="5" y="4"/>
                  </a:cubicBezTo>
                  <a:cubicBezTo>
                    <a:pt x="1" y="8"/>
                    <a:pt x="1" y="8"/>
                    <a:pt x="1" y="8"/>
                  </a:cubicBezTo>
                  <a:cubicBezTo>
                    <a:pt x="1" y="8"/>
                    <a:pt x="1" y="8"/>
                    <a:pt x="1" y="8"/>
                  </a:cubicBezTo>
                  <a:lnTo>
                    <a:pt x="6"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l-PL"/>
            </a:p>
          </p:txBody>
        </p:sp>
        <p:sp>
          <p:nvSpPr>
            <p:cNvPr id="15706" name="Freeform 38"/>
            <p:cNvSpPr>
              <a:spLocks/>
            </p:cNvSpPr>
            <p:nvPr/>
          </p:nvSpPr>
          <p:spPr bwMode="auto">
            <a:xfrm>
              <a:off x="800" y="2715"/>
              <a:ext cx="20" cy="37"/>
            </a:xfrm>
            <a:custGeom>
              <a:avLst/>
              <a:gdLst>
                <a:gd name="T0" fmla="*/ 1958 w 8"/>
                <a:gd name="T1" fmla="*/ 26304 h 14"/>
                <a:gd name="T2" fmla="*/ 4895 w 8"/>
                <a:gd name="T3" fmla="*/ 29034 h 14"/>
                <a:gd name="T4" fmla="*/ 9300 w 8"/>
                <a:gd name="T5" fmla="*/ 23461 h 14"/>
                <a:gd name="T6" fmla="*/ 4895 w 8"/>
                <a:gd name="T7" fmla="*/ 17023 h 14"/>
                <a:gd name="T8" fmla="*/ 3250 w 8"/>
                <a:gd name="T9" fmla="*/ 17023 h 14"/>
                <a:gd name="T10" fmla="*/ 3250 w 8"/>
                <a:gd name="T11" fmla="*/ 14290 h 14"/>
                <a:gd name="T12" fmla="*/ 4895 w 8"/>
                <a:gd name="T13" fmla="*/ 14290 h 14"/>
                <a:gd name="T14" fmla="*/ 9300 w 8"/>
                <a:gd name="T15" fmla="*/ 9953 h 14"/>
                <a:gd name="T16" fmla="*/ 6175 w 8"/>
                <a:gd name="T17" fmla="*/ 4392 h 14"/>
                <a:gd name="T18" fmla="*/ 1958 w 8"/>
                <a:gd name="T19" fmla="*/ 7215 h 14"/>
                <a:gd name="T20" fmla="*/ 1958 w 8"/>
                <a:gd name="T21" fmla="*/ 2730 h 14"/>
                <a:gd name="T22" fmla="*/ 6175 w 8"/>
                <a:gd name="T23" fmla="*/ 0 h 14"/>
                <a:gd name="T24" fmla="*/ 12238 w 8"/>
                <a:gd name="T25" fmla="*/ 7215 h 14"/>
                <a:gd name="T26" fmla="*/ 8125 w 8"/>
                <a:gd name="T27" fmla="*/ 14290 h 14"/>
                <a:gd name="T28" fmla="*/ 8125 w 8"/>
                <a:gd name="T29" fmla="*/ 14290 h 14"/>
                <a:gd name="T30" fmla="*/ 12238 w 8"/>
                <a:gd name="T31" fmla="*/ 23461 h 14"/>
                <a:gd name="T32" fmla="*/ 6175 w 8"/>
                <a:gd name="T33" fmla="*/ 33414 h 14"/>
                <a:gd name="T34" fmla="*/ 0 w 8"/>
                <a:gd name="T35" fmla="*/ 30676 h 14"/>
                <a:gd name="T36" fmla="*/ 1958 w 8"/>
                <a:gd name="T37" fmla="*/ 26304 h 1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8" h="14">
                  <a:moveTo>
                    <a:pt x="1" y="11"/>
                  </a:moveTo>
                  <a:cubicBezTo>
                    <a:pt x="1" y="12"/>
                    <a:pt x="2" y="12"/>
                    <a:pt x="3" y="12"/>
                  </a:cubicBezTo>
                  <a:cubicBezTo>
                    <a:pt x="6" y="12"/>
                    <a:pt x="6" y="11"/>
                    <a:pt x="6" y="10"/>
                  </a:cubicBezTo>
                  <a:cubicBezTo>
                    <a:pt x="6" y="8"/>
                    <a:pt x="5" y="7"/>
                    <a:pt x="3" y="7"/>
                  </a:cubicBezTo>
                  <a:cubicBezTo>
                    <a:pt x="2" y="7"/>
                    <a:pt x="2" y="7"/>
                    <a:pt x="2" y="7"/>
                  </a:cubicBezTo>
                  <a:cubicBezTo>
                    <a:pt x="2" y="6"/>
                    <a:pt x="2" y="6"/>
                    <a:pt x="2" y="6"/>
                  </a:cubicBezTo>
                  <a:cubicBezTo>
                    <a:pt x="3" y="6"/>
                    <a:pt x="3" y="6"/>
                    <a:pt x="3" y="6"/>
                  </a:cubicBezTo>
                  <a:cubicBezTo>
                    <a:pt x="4" y="6"/>
                    <a:pt x="6" y="5"/>
                    <a:pt x="6" y="4"/>
                  </a:cubicBezTo>
                  <a:cubicBezTo>
                    <a:pt x="6" y="3"/>
                    <a:pt x="5" y="2"/>
                    <a:pt x="4" y="2"/>
                  </a:cubicBezTo>
                  <a:cubicBezTo>
                    <a:pt x="3" y="2"/>
                    <a:pt x="2" y="2"/>
                    <a:pt x="1" y="3"/>
                  </a:cubicBezTo>
                  <a:cubicBezTo>
                    <a:pt x="1" y="1"/>
                    <a:pt x="1" y="1"/>
                    <a:pt x="1" y="1"/>
                  </a:cubicBezTo>
                  <a:cubicBezTo>
                    <a:pt x="1" y="1"/>
                    <a:pt x="3" y="0"/>
                    <a:pt x="4" y="0"/>
                  </a:cubicBezTo>
                  <a:cubicBezTo>
                    <a:pt x="7" y="0"/>
                    <a:pt x="8" y="2"/>
                    <a:pt x="8" y="3"/>
                  </a:cubicBezTo>
                  <a:cubicBezTo>
                    <a:pt x="8" y="5"/>
                    <a:pt x="7" y="6"/>
                    <a:pt x="5" y="6"/>
                  </a:cubicBezTo>
                  <a:cubicBezTo>
                    <a:pt x="5" y="6"/>
                    <a:pt x="5" y="6"/>
                    <a:pt x="5" y="6"/>
                  </a:cubicBezTo>
                  <a:cubicBezTo>
                    <a:pt x="7" y="7"/>
                    <a:pt x="8" y="8"/>
                    <a:pt x="8" y="10"/>
                  </a:cubicBezTo>
                  <a:cubicBezTo>
                    <a:pt x="8" y="12"/>
                    <a:pt x="7" y="14"/>
                    <a:pt x="4" y="14"/>
                  </a:cubicBezTo>
                  <a:cubicBezTo>
                    <a:pt x="2" y="14"/>
                    <a:pt x="1" y="13"/>
                    <a:pt x="0" y="13"/>
                  </a:cubicBezTo>
                  <a:lnTo>
                    <a:pt x="1"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l-PL"/>
            </a:p>
          </p:txBody>
        </p:sp>
        <p:sp>
          <p:nvSpPr>
            <p:cNvPr id="15707" name="Freeform 39"/>
            <p:cNvSpPr>
              <a:spLocks/>
            </p:cNvSpPr>
            <p:nvPr/>
          </p:nvSpPr>
          <p:spPr bwMode="auto">
            <a:xfrm>
              <a:off x="800" y="2816"/>
              <a:ext cx="20" cy="35"/>
            </a:xfrm>
            <a:custGeom>
              <a:avLst/>
              <a:gdLst>
                <a:gd name="T0" fmla="*/ 0 w 8"/>
                <a:gd name="T1" fmla="*/ 35773 h 13"/>
                <a:gd name="T2" fmla="*/ 0 w 8"/>
                <a:gd name="T3" fmla="*/ 32843 h 13"/>
                <a:gd name="T4" fmla="*/ 3250 w 8"/>
                <a:gd name="T5" fmla="*/ 30835 h 13"/>
                <a:gd name="T6" fmla="*/ 9300 w 8"/>
                <a:gd name="T7" fmla="*/ 11453 h 13"/>
                <a:gd name="T8" fmla="*/ 6175 w 8"/>
                <a:gd name="T9" fmla="*/ 4935 h 13"/>
                <a:gd name="T10" fmla="*/ 1958 w 8"/>
                <a:gd name="T11" fmla="*/ 8352 h 13"/>
                <a:gd name="T12" fmla="*/ 1958 w 8"/>
                <a:gd name="T13" fmla="*/ 3102 h 13"/>
                <a:gd name="T14" fmla="*/ 6175 w 8"/>
                <a:gd name="T15" fmla="*/ 0 h 13"/>
                <a:gd name="T16" fmla="*/ 12238 w 8"/>
                <a:gd name="T17" fmla="*/ 11453 h 13"/>
                <a:gd name="T18" fmla="*/ 6175 w 8"/>
                <a:gd name="T19" fmla="*/ 30835 h 13"/>
                <a:gd name="T20" fmla="*/ 4895 w 8"/>
                <a:gd name="T21" fmla="*/ 32843 h 13"/>
                <a:gd name="T22" fmla="*/ 4895 w 8"/>
                <a:gd name="T23" fmla="*/ 32843 h 13"/>
                <a:gd name="T24" fmla="*/ 12238 w 8"/>
                <a:gd name="T25" fmla="*/ 32843 h 13"/>
                <a:gd name="T26" fmla="*/ 12238 w 8"/>
                <a:gd name="T27" fmla="*/ 35773 h 13"/>
                <a:gd name="T28" fmla="*/ 0 w 8"/>
                <a:gd name="T29" fmla="*/ 35773 h 1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8" h="13">
                  <a:moveTo>
                    <a:pt x="0" y="13"/>
                  </a:moveTo>
                  <a:cubicBezTo>
                    <a:pt x="0" y="12"/>
                    <a:pt x="0" y="12"/>
                    <a:pt x="0" y="12"/>
                  </a:cubicBezTo>
                  <a:cubicBezTo>
                    <a:pt x="2" y="11"/>
                    <a:pt x="2" y="11"/>
                    <a:pt x="2" y="11"/>
                  </a:cubicBezTo>
                  <a:cubicBezTo>
                    <a:pt x="5" y="8"/>
                    <a:pt x="6" y="6"/>
                    <a:pt x="6" y="4"/>
                  </a:cubicBezTo>
                  <a:cubicBezTo>
                    <a:pt x="6" y="3"/>
                    <a:pt x="6" y="2"/>
                    <a:pt x="4" y="2"/>
                  </a:cubicBezTo>
                  <a:cubicBezTo>
                    <a:pt x="3" y="2"/>
                    <a:pt x="2" y="2"/>
                    <a:pt x="1" y="3"/>
                  </a:cubicBezTo>
                  <a:cubicBezTo>
                    <a:pt x="1" y="1"/>
                    <a:pt x="1" y="1"/>
                    <a:pt x="1" y="1"/>
                  </a:cubicBezTo>
                  <a:cubicBezTo>
                    <a:pt x="1" y="1"/>
                    <a:pt x="3" y="0"/>
                    <a:pt x="4" y="0"/>
                  </a:cubicBezTo>
                  <a:cubicBezTo>
                    <a:pt x="7" y="0"/>
                    <a:pt x="8" y="2"/>
                    <a:pt x="8" y="4"/>
                  </a:cubicBezTo>
                  <a:cubicBezTo>
                    <a:pt x="8" y="6"/>
                    <a:pt x="6" y="8"/>
                    <a:pt x="4" y="11"/>
                  </a:cubicBezTo>
                  <a:cubicBezTo>
                    <a:pt x="3" y="12"/>
                    <a:pt x="3" y="12"/>
                    <a:pt x="3" y="12"/>
                  </a:cubicBezTo>
                  <a:cubicBezTo>
                    <a:pt x="3" y="12"/>
                    <a:pt x="3" y="12"/>
                    <a:pt x="3" y="12"/>
                  </a:cubicBezTo>
                  <a:cubicBezTo>
                    <a:pt x="8" y="12"/>
                    <a:pt x="8" y="12"/>
                    <a:pt x="8" y="12"/>
                  </a:cubicBezTo>
                  <a:cubicBezTo>
                    <a:pt x="8" y="13"/>
                    <a:pt x="8" y="13"/>
                    <a:pt x="8" y="13"/>
                  </a:cubicBez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l-PL"/>
            </a:p>
          </p:txBody>
        </p:sp>
        <p:sp>
          <p:nvSpPr>
            <p:cNvPr id="15708" name="Freeform 40"/>
            <p:cNvSpPr>
              <a:spLocks/>
            </p:cNvSpPr>
            <p:nvPr/>
          </p:nvSpPr>
          <p:spPr bwMode="auto">
            <a:xfrm>
              <a:off x="677" y="1398"/>
              <a:ext cx="273" cy="205"/>
            </a:xfrm>
            <a:custGeom>
              <a:avLst/>
              <a:gdLst>
                <a:gd name="T0" fmla="*/ 168817 w 109"/>
                <a:gd name="T1" fmla="*/ 179101 h 77"/>
                <a:gd name="T2" fmla="*/ 168817 w 109"/>
                <a:gd name="T3" fmla="*/ 12454 h 77"/>
                <a:gd name="T4" fmla="*/ 85419 w 109"/>
                <a:gd name="T5" fmla="*/ 0 h 77"/>
                <a:gd name="T6" fmla="*/ 0 w 109"/>
                <a:gd name="T7" fmla="*/ 12454 h 77"/>
                <a:gd name="T8" fmla="*/ 0 w 109"/>
                <a:gd name="T9" fmla="*/ 179101 h 77"/>
                <a:gd name="T10" fmla="*/ 0 w 109"/>
                <a:gd name="T11" fmla="*/ 179101 h 77"/>
                <a:gd name="T12" fmla="*/ 85419 w 109"/>
                <a:gd name="T13" fmla="*/ 194481 h 77"/>
                <a:gd name="T14" fmla="*/ 168817 w 109"/>
                <a:gd name="T15" fmla="*/ 179101 h 7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09" h="77">
                  <a:moveTo>
                    <a:pt x="109" y="71"/>
                  </a:moveTo>
                  <a:cubicBezTo>
                    <a:pt x="109" y="5"/>
                    <a:pt x="109" y="5"/>
                    <a:pt x="109" y="5"/>
                  </a:cubicBezTo>
                  <a:cubicBezTo>
                    <a:pt x="109" y="2"/>
                    <a:pt x="85" y="0"/>
                    <a:pt x="55" y="0"/>
                  </a:cubicBezTo>
                  <a:cubicBezTo>
                    <a:pt x="24" y="0"/>
                    <a:pt x="0" y="2"/>
                    <a:pt x="0" y="5"/>
                  </a:cubicBezTo>
                  <a:cubicBezTo>
                    <a:pt x="0" y="71"/>
                    <a:pt x="0" y="71"/>
                    <a:pt x="0" y="71"/>
                  </a:cubicBezTo>
                  <a:cubicBezTo>
                    <a:pt x="0" y="71"/>
                    <a:pt x="0" y="71"/>
                    <a:pt x="0" y="71"/>
                  </a:cubicBezTo>
                  <a:cubicBezTo>
                    <a:pt x="0" y="74"/>
                    <a:pt x="24" y="77"/>
                    <a:pt x="55" y="77"/>
                  </a:cubicBezTo>
                  <a:cubicBezTo>
                    <a:pt x="85" y="77"/>
                    <a:pt x="109" y="74"/>
                    <a:pt x="109" y="71"/>
                  </a:cubicBezTo>
                </a:path>
              </a:pathLst>
            </a:custGeom>
            <a:solidFill>
              <a:srgbClr val="4776B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l-PL"/>
            </a:p>
          </p:txBody>
        </p:sp>
        <p:sp>
          <p:nvSpPr>
            <p:cNvPr id="15709" name="Line 41"/>
            <p:cNvSpPr>
              <a:spLocks noChangeShapeType="1"/>
            </p:cNvSpPr>
            <p:nvPr/>
          </p:nvSpPr>
          <p:spPr bwMode="auto">
            <a:xfrm flipV="1">
              <a:off x="932" y="1400"/>
              <a:ext cx="1" cy="192"/>
            </a:xfrm>
            <a:prstGeom prst="line">
              <a:avLst/>
            </a:prstGeom>
            <a:noFill/>
            <a:ln w="7938" cap="rnd">
              <a:solidFill>
                <a:srgbClr val="FFFFFF"/>
              </a:solidFill>
              <a:round/>
              <a:headEnd/>
              <a:tailEnd/>
            </a:ln>
            <a:extLst>
              <a:ext uri="{909E8E84-426E-40DD-AFC4-6F175D3DCCD1}">
                <a14:hiddenFill xmlns:a14="http://schemas.microsoft.com/office/drawing/2010/main">
                  <a:noFill/>
                </a14:hiddenFill>
              </a:ext>
            </a:extLst>
          </p:spPr>
          <p:txBody>
            <a:bodyPr/>
            <a:lstStyle/>
            <a:p>
              <a:endParaRPr lang="pl-PL"/>
            </a:p>
          </p:txBody>
        </p:sp>
        <p:sp>
          <p:nvSpPr>
            <p:cNvPr id="15710" name="Line 42"/>
            <p:cNvSpPr>
              <a:spLocks noChangeShapeType="1"/>
            </p:cNvSpPr>
            <p:nvPr/>
          </p:nvSpPr>
          <p:spPr bwMode="auto">
            <a:xfrm flipV="1">
              <a:off x="910" y="1398"/>
              <a:ext cx="1" cy="199"/>
            </a:xfrm>
            <a:prstGeom prst="line">
              <a:avLst/>
            </a:prstGeom>
            <a:noFill/>
            <a:ln w="7938" cap="rnd">
              <a:solidFill>
                <a:srgbClr val="FFFFFF"/>
              </a:solidFill>
              <a:round/>
              <a:headEnd/>
              <a:tailEnd/>
            </a:ln>
            <a:extLst>
              <a:ext uri="{909E8E84-426E-40DD-AFC4-6F175D3DCCD1}">
                <a14:hiddenFill xmlns:a14="http://schemas.microsoft.com/office/drawing/2010/main">
                  <a:noFill/>
                </a14:hiddenFill>
              </a:ext>
            </a:extLst>
          </p:spPr>
          <p:txBody>
            <a:bodyPr/>
            <a:lstStyle/>
            <a:p>
              <a:endParaRPr lang="pl-PL"/>
            </a:p>
          </p:txBody>
        </p:sp>
        <p:sp>
          <p:nvSpPr>
            <p:cNvPr id="15711" name="Line 43"/>
            <p:cNvSpPr>
              <a:spLocks noChangeShapeType="1"/>
            </p:cNvSpPr>
            <p:nvPr/>
          </p:nvSpPr>
          <p:spPr bwMode="auto">
            <a:xfrm flipV="1">
              <a:off x="887" y="1398"/>
              <a:ext cx="1" cy="199"/>
            </a:xfrm>
            <a:prstGeom prst="line">
              <a:avLst/>
            </a:prstGeom>
            <a:noFill/>
            <a:ln w="7938" cap="rnd">
              <a:solidFill>
                <a:srgbClr val="FFFFFF"/>
              </a:solidFill>
              <a:round/>
              <a:headEnd/>
              <a:tailEnd/>
            </a:ln>
            <a:extLst>
              <a:ext uri="{909E8E84-426E-40DD-AFC4-6F175D3DCCD1}">
                <a14:hiddenFill xmlns:a14="http://schemas.microsoft.com/office/drawing/2010/main">
                  <a:noFill/>
                </a14:hiddenFill>
              </a:ext>
            </a:extLst>
          </p:spPr>
          <p:txBody>
            <a:bodyPr/>
            <a:lstStyle/>
            <a:p>
              <a:endParaRPr lang="pl-PL"/>
            </a:p>
          </p:txBody>
        </p:sp>
        <p:sp>
          <p:nvSpPr>
            <p:cNvPr id="15712" name="Line 44"/>
            <p:cNvSpPr>
              <a:spLocks noChangeShapeType="1"/>
            </p:cNvSpPr>
            <p:nvPr/>
          </p:nvSpPr>
          <p:spPr bwMode="auto">
            <a:xfrm flipV="1">
              <a:off x="862" y="1398"/>
              <a:ext cx="1" cy="199"/>
            </a:xfrm>
            <a:prstGeom prst="line">
              <a:avLst/>
            </a:prstGeom>
            <a:noFill/>
            <a:ln w="7938" cap="rnd">
              <a:solidFill>
                <a:srgbClr val="FFFFFF"/>
              </a:solidFill>
              <a:round/>
              <a:headEnd/>
              <a:tailEnd/>
            </a:ln>
            <a:extLst>
              <a:ext uri="{909E8E84-426E-40DD-AFC4-6F175D3DCCD1}">
                <a14:hiddenFill xmlns:a14="http://schemas.microsoft.com/office/drawing/2010/main">
                  <a:noFill/>
                </a14:hiddenFill>
              </a:ext>
            </a:extLst>
          </p:spPr>
          <p:txBody>
            <a:bodyPr/>
            <a:lstStyle/>
            <a:p>
              <a:endParaRPr lang="pl-PL"/>
            </a:p>
          </p:txBody>
        </p:sp>
        <p:sp>
          <p:nvSpPr>
            <p:cNvPr id="15713" name="Line 45"/>
            <p:cNvSpPr>
              <a:spLocks noChangeShapeType="1"/>
            </p:cNvSpPr>
            <p:nvPr/>
          </p:nvSpPr>
          <p:spPr bwMode="auto">
            <a:xfrm flipV="1">
              <a:off x="840" y="1398"/>
              <a:ext cx="1" cy="202"/>
            </a:xfrm>
            <a:prstGeom prst="line">
              <a:avLst/>
            </a:prstGeom>
            <a:noFill/>
            <a:ln w="7938" cap="rnd">
              <a:solidFill>
                <a:srgbClr val="FFFFFF"/>
              </a:solidFill>
              <a:round/>
              <a:headEnd/>
              <a:tailEnd/>
            </a:ln>
            <a:extLst>
              <a:ext uri="{909E8E84-426E-40DD-AFC4-6F175D3DCCD1}">
                <a14:hiddenFill xmlns:a14="http://schemas.microsoft.com/office/drawing/2010/main">
                  <a:noFill/>
                </a14:hiddenFill>
              </a:ext>
            </a:extLst>
          </p:spPr>
          <p:txBody>
            <a:bodyPr/>
            <a:lstStyle/>
            <a:p>
              <a:endParaRPr lang="pl-PL"/>
            </a:p>
          </p:txBody>
        </p:sp>
        <p:sp>
          <p:nvSpPr>
            <p:cNvPr id="15714" name="Line 46"/>
            <p:cNvSpPr>
              <a:spLocks noChangeShapeType="1"/>
            </p:cNvSpPr>
            <p:nvPr/>
          </p:nvSpPr>
          <p:spPr bwMode="auto">
            <a:xfrm flipV="1">
              <a:off x="817" y="1395"/>
              <a:ext cx="1" cy="202"/>
            </a:xfrm>
            <a:prstGeom prst="line">
              <a:avLst/>
            </a:prstGeom>
            <a:noFill/>
            <a:ln w="7938" cap="rnd">
              <a:solidFill>
                <a:srgbClr val="FFFFFF"/>
              </a:solidFill>
              <a:round/>
              <a:headEnd/>
              <a:tailEnd/>
            </a:ln>
            <a:extLst>
              <a:ext uri="{909E8E84-426E-40DD-AFC4-6F175D3DCCD1}">
                <a14:hiddenFill xmlns:a14="http://schemas.microsoft.com/office/drawing/2010/main">
                  <a:noFill/>
                </a14:hiddenFill>
              </a:ext>
            </a:extLst>
          </p:spPr>
          <p:txBody>
            <a:bodyPr/>
            <a:lstStyle/>
            <a:p>
              <a:endParaRPr lang="pl-PL"/>
            </a:p>
          </p:txBody>
        </p:sp>
        <p:sp>
          <p:nvSpPr>
            <p:cNvPr id="15715" name="Line 47"/>
            <p:cNvSpPr>
              <a:spLocks noChangeShapeType="1"/>
            </p:cNvSpPr>
            <p:nvPr/>
          </p:nvSpPr>
          <p:spPr bwMode="auto">
            <a:xfrm>
              <a:off x="795" y="1398"/>
              <a:ext cx="1" cy="202"/>
            </a:xfrm>
            <a:prstGeom prst="line">
              <a:avLst/>
            </a:prstGeom>
            <a:noFill/>
            <a:ln w="7938" cap="rnd">
              <a:solidFill>
                <a:srgbClr val="FFFFFF"/>
              </a:solidFill>
              <a:round/>
              <a:headEnd/>
              <a:tailEnd/>
            </a:ln>
            <a:extLst>
              <a:ext uri="{909E8E84-426E-40DD-AFC4-6F175D3DCCD1}">
                <a14:hiddenFill xmlns:a14="http://schemas.microsoft.com/office/drawing/2010/main">
                  <a:noFill/>
                </a14:hiddenFill>
              </a:ext>
            </a:extLst>
          </p:spPr>
          <p:txBody>
            <a:bodyPr/>
            <a:lstStyle/>
            <a:p>
              <a:endParaRPr lang="pl-PL"/>
            </a:p>
          </p:txBody>
        </p:sp>
        <p:sp>
          <p:nvSpPr>
            <p:cNvPr id="15716" name="Line 48"/>
            <p:cNvSpPr>
              <a:spLocks noChangeShapeType="1"/>
            </p:cNvSpPr>
            <p:nvPr/>
          </p:nvSpPr>
          <p:spPr bwMode="auto">
            <a:xfrm>
              <a:off x="772" y="1398"/>
              <a:ext cx="1" cy="199"/>
            </a:xfrm>
            <a:prstGeom prst="line">
              <a:avLst/>
            </a:prstGeom>
            <a:noFill/>
            <a:ln w="7938" cap="rnd">
              <a:solidFill>
                <a:srgbClr val="FFFFFF"/>
              </a:solidFill>
              <a:round/>
              <a:headEnd/>
              <a:tailEnd/>
            </a:ln>
            <a:extLst>
              <a:ext uri="{909E8E84-426E-40DD-AFC4-6F175D3DCCD1}">
                <a14:hiddenFill xmlns:a14="http://schemas.microsoft.com/office/drawing/2010/main">
                  <a:noFill/>
                </a14:hiddenFill>
              </a:ext>
            </a:extLst>
          </p:spPr>
          <p:txBody>
            <a:bodyPr/>
            <a:lstStyle/>
            <a:p>
              <a:endParaRPr lang="pl-PL"/>
            </a:p>
          </p:txBody>
        </p:sp>
        <p:sp>
          <p:nvSpPr>
            <p:cNvPr id="15717" name="Line 49"/>
            <p:cNvSpPr>
              <a:spLocks noChangeShapeType="1"/>
            </p:cNvSpPr>
            <p:nvPr/>
          </p:nvSpPr>
          <p:spPr bwMode="auto">
            <a:xfrm>
              <a:off x="750" y="1398"/>
              <a:ext cx="1" cy="199"/>
            </a:xfrm>
            <a:prstGeom prst="line">
              <a:avLst/>
            </a:prstGeom>
            <a:noFill/>
            <a:ln w="7938" cap="rnd">
              <a:solidFill>
                <a:srgbClr val="FFFFFF"/>
              </a:solidFill>
              <a:round/>
              <a:headEnd/>
              <a:tailEnd/>
            </a:ln>
            <a:extLst>
              <a:ext uri="{909E8E84-426E-40DD-AFC4-6F175D3DCCD1}">
                <a14:hiddenFill xmlns:a14="http://schemas.microsoft.com/office/drawing/2010/main">
                  <a:noFill/>
                </a14:hiddenFill>
              </a:ext>
            </a:extLst>
          </p:spPr>
          <p:txBody>
            <a:bodyPr/>
            <a:lstStyle/>
            <a:p>
              <a:endParaRPr lang="pl-PL"/>
            </a:p>
          </p:txBody>
        </p:sp>
        <p:sp>
          <p:nvSpPr>
            <p:cNvPr id="15718" name="Line 50"/>
            <p:cNvSpPr>
              <a:spLocks noChangeShapeType="1"/>
            </p:cNvSpPr>
            <p:nvPr/>
          </p:nvSpPr>
          <p:spPr bwMode="auto">
            <a:xfrm>
              <a:off x="727" y="1398"/>
              <a:ext cx="1" cy="199"/>
            </a:xfrm>
            <a:prstGeom prst="line">
              <a:avLst/>
            </a:prstGeom>
            <a:noFill/>
            <a:ln w="7938" cap="rnd">
              <a:solidFill>
                <a:srgbClr val="FFFFFF"/>
              </a:solidFill>
              <a:round/>
              <a:headEnd/>
              <a:tailEnd/>
            </a:ln>
            <a:extLst>
              <a:ext uri="{909E8E84-426E-40DD-AFC4-6F175D3DCCD1}">
                <a14:hiddenFill xmlns:a14="http://schemas.microsoft.com/office/drawing/2010/main">
                  <a:noFill/>
                </a14:hiddenFill>
              </a:ext>
            </a:extLst>
          </p:spPr>
          <p:txBody>
            <a:bodyPr/>
            <a:lstStyle/>
            <a:p>
              <a:endParaRPr lang="pl-PL"/>
            </a:p>
          </p:txBody>
        </p:sp>
        <p:sp>
          <p:nvSpPr>
            <p:cNvPr id="15719" name="Line 51"/>
            <p:cNvSpPr>
              <a:spLocks noChangeShapeType="1"/>
            </p:cNvSpPr>
            <p:nvPr/>
          </p:nvSpPr>
          <p:spPr bwMode="auto">
            <a:xfrm>
              <a:off x="705" y="1400"/>
              <a:ext cx="1" cy="192"/>
            </a:xfrm>
            <a:prstGeom prst="line">
              <a:avLst/>
            </a:prstGeom>
            <a:noFill/>
            <a:ln w="7938" cap="rnd">
              <a:solidFill>
                <a:srgbClr val="FFFFFF"/>
              </a:solidFill>
              <a:round/>
              <a:headEnd/>
              <a:tailEnd/>
            </a:ln>
            <a:extLst>
              <a:ext uri="{909E8E84-426E-40DD-AFC4-6F175D3DCCD1}">
                <a14:hiddenFill xmlns:a14="http://schemas.microsoft.com/office/drawing/2010/main">
                  <a:noFill/>
                </a14:hiddenFill>
              </a:ext>
            </a:extLst>
          </p:spPr>
          <p:txBody>
            <a:bodyPr/>
            <a:lstStyle/>
            <a:p>
              <a:endParaRPr lang="pl-PL"/>
            </a:p>
          </p:txBody>
        </p:sp>
        <p:sp>
          <p:nvSpPr>
            <p:cNvPr id="15720" name="Line 52"/>
            <p:cNvSpPr>
              <a:spLocks noChangeShapeType="1"/>
            </p:cNvSpPr>
            <p:nvPr/>
          </p:nvSpPr>
          <p:spPr bwMode="auto">
            <a:xfrm>
              <a:off x="682" y="1411"/>
              <a:ext cx="1" cy="178"/>
            </a:xfrm>
            <a:prstGeom prst="line">
              <a:avLst/>
            </a:prstGeom>
            <a:noFill/>
            <a:ln w="7938" cap="rnd">
              <a:solidFill>
                <a:srgbClr val="FFFFFF"/>
              </a:solidFill>
              <a:round/>
              <a:headEnd/>
              <a:tailEnd/>
            </a:ln>
            <a:extLst>
              <a:ext uri="{909E8E84-426E-40DD-AFC4-6F175D3DCCD1}">
                <a14:hiddenFill xmlns:a14="http://schemas.microsoft.com/office/drawing/2010/main">
                  <a:noFill/>
                </a14:hiddenFill>
              </a:ext>
            </a:extLst>
          </p:spPr>
          <p:txBody>
            <a:bodyPr/>
            <a:lstStyle/>
            <a:p>
              <a:endParaRPr lang="pl-PL"/>
            </a:p>
          </p:txBody>
        </p:sp>
        <p:sp>
          <p:nvSpPr>
            <p:cNvPr id="15721" name="Line 53"/>
            <p:cNvSpPr>
              <a:spLocks noChangeShapeType="1"/>
            </p:cNvSpPr>
            <p:nvPr/>
          </p:nvSpPr>
          <p:spPr bwMode="auto">
            <a:xfrm flipV="1">
              <a:off x="932" y="1400"/>
              <a:ext cx="1" cy="192"/>
            </a:xfrm>
            <a:prstGeom prst="line">
              <a:avLst/>
            </a:prstGeom>
            <a:noFill/>
            <a:ln w="7938">
              <a:solidFill>
                <a:srgbClr val="BDCAE2"/>
              </a:solidFill>
              <a:miter lim="800000"/>
              <a:headEnd/>
              <a:tailEnd/>
            </a:ln>
            <a:extLst>
              <a:ext uri="{909E8E84-426E-40DD-AFC4-6F175D3DCCD1}">
                <a14:hiddenFill xmlns:a14="http://schemas.microsoft.com/office/drawing/2010/main">
                  <a:noFill/>
                </a14:hiddenFill>
              </a:ext>
            </a:extLst>
          </p:spPr>
          <p:txBody>
            <a:bodyPr/>
            <a:lstStyle/>
            <a:p>
              <a:endParaRPr lang="pl-PL"/>
            </a:p>
          </p:txBody>
        </p:sp>
        <p:sp>
          <p:nvSpPr>
            <p:cNvPr id="15722" name="Line 54"/>
            <p:cNvSpPr>
              <a:spLocks noChangeShapeType="1"/>
            </p:cNvSpPr>
            <p:nvPr/>
          </p:nvSpPr>
          <p:spPr bwMode="auto">
            <a:xfrm flipV="1">
              <a:off x="910" y="1398"/>
              <a:ext cx="1" cy="199"/>
            </a:xfrm>
            <a:prstGeom prst="line">
              <a:avLst/>
            </a:prstGeom>
            <a:noFill/>
            <a:ln w="7938">
              <a:solidFill>
                <a:srgbClr val="BDCAE2"/>
              </a:solidFill>
              <a:miter lim="800000"/>
              <a:headEnd/>
              <a:tailEnd/>
            </a:ln>
            <a:extLst>
              <a:ext uri="{909E8E84-426E-40DD-AFC4-6F175D3DCCD1}">
                <a14:hiddenFill xmlns:a14="http://schemas.microsoft.com/office/drawing/2010/main">
                  <a:noFill/>
                </a14:hiddenFill>
              </a:ext>
            </a:extLst>
          </p:spPr>
          <p:txBody>
            <a:bodyPr/>
            <a:lstStyle/>
            <a:p>
              <a:endParaRPr lang="pl-PL"/>
            </a:p>
          </p:txBody>
        </p:sp>
        <p:sp>
          <p:nvSpPr>
            <p:cNvPr id="15723" name="Line 55"/>
            <p:cNvSpPr>
              <a:spLocks noChangeShapeType="1"/>
            </p:cNvSpPr>
            <p:nvPr/>
          </p:nvSpPr>
          <p:spPr bwMode="auto">
            <a:xfrm flipV="1">
              <a:off x="887" y="1398"/>
              <a:ext cx="1" cy="199"/>
            </a:xfrm>
            <a:prstGeom prst="line">
              <a:avLst/>
            </a:prstGeom>
            <a:noFill/>
            <a:ln w="7938">
              <a:solidFill>
                <a:srgbClr val="BDCAE2"/>
              </a:solidFill>
              <a:miter lim="800000"/>
              <a:headEnd/>
              <a:tailEnd/>
            </a:ln>
            <a:extLst>
              <a:ext uri="{909E8E84-426E-40DD-AFC4-6F175D3DCCD1}">
                <a14:hiddenFill xmlns:a14="http://schemas.microsoft.com/office/drawing/2010/main">
                  <a:noFill/>
                </a14:hiddenFill>
              </a:ext>
            </a:extLst>
          </p:spPr>
          <p:txBody>
            <a:bodyPr/>
            <a:lstStyle/>
            <a:p>
              <a:endParaRPr lang="pl-PL"/>
            </a:p>
          </p:txBody>
        </p:sp>
        <p:sp>
          <p:nvSpPr>
            <p:cNvPr id="15724" name="Line 56"/>
            <p:cNvSpPr>
              <a:spLocks noChangeShapeType="1"/>
            </p:cNvSpPr>
            <p:nvPr/>
          </p:nvSpPr>
          <p:spPr bwMode="auto">
            <a:xfrm flipV="1">
              <a:off x="862" y="1398"/>
              <a:ext cx="1" cy="199"/>
            </a:xfrm>
            <a:prstGeom prst="line">
              <a:avLst/>
            </a:prstGeom>
            <a:noFill/>
            <a:ln w="7938">
              <a:solidFill>
                <a:srgbClr val="BDCAE2"/>
              </a:solidFill>
              <a:miter lim="800000"/>
              <a:headEnd/>
              <a:tailEnd/>
            </a:ln>
            <a:extLst>
              <a:ext uri="{909E8E84-426E-40DD-AFC4-6F175D3DCCD1}">
                <a14:hiddenFill xmlns:a14="http://schemas.microsoft.com/office/drawing/2010/main">
                  <a:noFill/>
                </a14:hiddenFill>
              </a:ext>
            </a:extLst>
          </p:spPr>
          <p:txBody>
            <a:bodyPr/>
            <a:lstStyle/>
            <a:p>
              <a:endParaRPr lang="pl-PL"/>
            </a:p>
          </p:txBody>
        </p:sp>
        <p:sp>
          <p:nvSpPr>
            <p:cNvPr id="15725" name="Line 57"/>
            <p:cNvSpPr>
              <a:spLocks noChangeShapeType="1"/>
            </p:cNvSpPr>
            <p:nvPr/>
          </p:nvSpPr>
          <p:spPr bwMode="auto">
            <a:xfrm flipV="1">
              <a:off x="840" y="1398"/>
              <a:ext cx="1" cy="202"/>
            </a:xfrm>
            <a:prstGeom prst="line">
              <a:avLst/>
            </a:prstGeom>
            <a:noFill/>
            <a:ln w="7938">
              <a:solidFill>
                <a:srgbClr val="BDCAE2"/>
              </a:solidFill>
              <a:miter lim="800000"/>
              <a:headEnd/>
              <a:tailEnd/>
            </a:ln>
            <a:extLst>
              <a:ext uri="{909E8E84-426E-40DD-AFC4-6F175D3DCCD1}">
                <a14:hiddenFill xmlns:a14="http://schemas.microsoft.com/office/drawing/2010/main">
                  <a:noFill/>
                </a14:hiddenFill>
              </a:ext>
            </a:extLst>
          </p:spPr>
          <p:txBody>
            <a:bodyPr/>
            <a:lstStyle/>
            <a:p>
              <a:endParaRPr lang="pl-PL"/>
            </a:p>
          </p:txBody>
        </p:sp>
        <p:sp>
          <p:nvSpPr>
            <p:cNvPr id="15726" name="Line 58"/>
            <p:cNvSpPr>
              <a:spLocks noChangeShapeType="1"/>
            </p:cNvSpPr>
            <p:nvPr/>
          </p:nvSpPr>
          <p:spPr bwMode="auto">
            <a:xfrm flipV="1">
              <a:off x="817" y="1395"/>
              <a:ext cx="1" cy="202"/>
            </a:xfrm>
            <a:prstGeom prst="line">
              <a:avLst/>
            </a:prstGeom>
            <a:noFill/>
            <a:ln w="7938">
              <a:solidFill>
                <a:srgbClr val="BDCAE2"/>
              </a:solidFill>
              <a:miter lim="800000"/>
              <a:headEnd/>
              <a:tailEnd/>
            </a:ln>
            <a:extLst>
              <a:ext uri="{909E8E84-426E-40DD-AFC4-6F175D3DCCD1}">
                <a14:hiddenFill xmlns:a14="http://schemas.microsoft.com/office/drawing/2010/main">
                  <a:noFill/>
                </a14:hiddenFill>
              </a:ext>
            </a:extLst>
          </p:spPr>
          <p:txBody>
            <a:bodyPr/>
            <a:lstStyle/>
            <a:p>
              <a:endParaRPr lang="pl-PL"/>
            </a:p>
          </p:txBody>
        </p:sp>
        <p:sp>
          <p:nvSpPr>
            <p:cNvPr id="15727" name="Line 59"/>
            <p:cNvSpPr>
              <a:spLocks noChangeShapeType="1"/>
            </p:cNvSpPr>
            <p:nvPr/>
          </p:nvSpPr>
          <p:spPr bwMode="auto">
            <a:xfrm>
              <a:off x="795" y="1398"/>
              <a:ext cx="1" cy="202"/>
            </a:xfrm>
            <a:prstGeom prst="line">
              <a:avLst/>
            </a:prstGeom>
            <a:noFill/>
            <a:ln w="7938">
              <a:solidFill>
                <a:srgbClr val="BDCAE2"/>
              </a:solidFill>
              <a:miter lim="800000"/>
              <a:headEnd/>
              <a:tailEnd/>
            </a:ln>
            <a:extLst>
              <a:ext uri="{909E8E84-426E-40DD-AFC4-6F175D3DCCD1}">
                <a14:hiddenFill xmlns:a14="http://schemas.microsoft.com/office/drawing/2010/main">
                  <a:noFill/>
                </a14:hiddenFill>
              </a:ext>
            </a:extLst>
          </p:spPr>
          <p:txBody>
            <a:bodyPr/>
            <a:lstStyle/>
            <a:p>
              <a:endParaRPr lang="pl-PL"/>
            </a:p>
          </p:txBody>
        </p:sp>
        <p:sp>
          <p:nvSpPr>
            <p:cNvPr id="15728" name="Line 60"/>
            <p:cNvSpPr>
              <a:spLocks noChangeShapeType="1"/>
            </p:cNvSpPr>
            <p:nvPr/>
          </p:nvSpPr>
          <p:spPr bwMode="auto">
            <a:xfrm>
              <a:off x="772" y="1398"/>
              <a:ext cx="1" cy="199"/>
            </a:xfrm>
            <a:prstGeom prst="line">
              <a:avLst/>
            </a:prstGeom>
            <a:noFill/>
            <a:ln w="7938">
              <a:solidFill>
                <a:srgbClr val="BDCAE2"/>
              </a:solidFill>
              <a:miter lim="800000"/>
              <a:headEnd/>
              <a:tailEnd/>
            </a:ln>
            <a:extLst>
              <a:ext uri="{909E8E84-426E-40DD-AFC4-6F175D3DCCD1}">
                <a14:hiddenFill xmlns:a14="http://schemas.microsoft.com/office/drawing/2010/main">
                  <a:noFill/>
                </a14:hiddenFill>
              </a:ext>
            </a:extLst>
          </p:spPr>
          <p:txBody>
            <a:bodyPr/>
            <a:lstStyle/>
            <a:p>
              <a:endParaRPr lang="pl-PL"/>
            </a:p>
          </p:txBody>
        </p:sp>
        <p:sp>
          <p:nvSpPr>
            <p:cNvPr id="15729" name="Line 61"/>
            <p:cNvSpPr>
              <a:spLocks noChangeShapeType="1"/>
            </p:cNvSpPr>
            <p:nvPr/>
          </p:nvSpPr>
          <p:spPr bwMode="auto">
            <a:xfrm>
              <a:off x="750" y="1398"/>
              <a:ext cx="1" cy="199"/>
            </a:xfrm>
            <a:prstGeom prst="line">
              <a:avLst/>
            </a:prstGeom>
            <a:noFill/>
            <a:ln w="7938">
              <a:solidFill>
                <a:srgbClr val="BDCAE2"/>
              </a:solidFill>
              <a:miter lim="800000"/>
              <a:headEnd/>
              <a:tailEnd/>
            </a:ln>
            <a:extLst>
              <a:ext uri="{909E8E84-426E-40DD-AFC4-6F175D3DCCD1}">
                <a14:hiddenFill xmlns:a14="http://schemas.microsoft.com/office/drawing/2010/main">
                  <a:noFill/>
                </a14:hiddenFill>
              </a:ext>
            </a:extLst>
          </p:spPr>
          <p:txBody>
            <a:bodyPr/>
            <a:lstStyle/>
            <a:p>
              <a:endParaRPr lang="pl-PL"/>
            </a:p>
          </p:txBody>
        </p:sp>
        <p:sp>
          <p:nvSpPr>
            <p:cNvPr id="15730" name="Line 62"/>
            <p:cNvSpPr>
              <a:spLocks noChangeShapeType="1"/>
            </p:cNvSpPr>
            <p:nvPr/>
          </p:nvSpPr>
          <p:spPr bwMode="auto">
            <a:xfrm>
              <a:off x="727" y="1398"/>
              <a:ext cx="1" cy="199"/>
            </a:xfrm>
            <a:prstGeom prst="line">
              <a:avLst/>
            </a:prstGeom>
            <a:noFill/>
            <a:ln w="7938">
              <a:solidFill>
                <a:srgbClr val="BDCAE2"/>
              </a:solidFill>
              <a:miter lim="800000"/>
              <a:headEnd/>
              <a:tailEnd/>
            </a:ln>
            <a:extLst>
              <a:ext uri="{909E8E84-426E-40DD-AFC4-6F175D3DCCD1}">
                <a14:hiddenFill xmlns:a14="http://schemas.microsoft.com/office/drawing/2010/main">
                  <a:noFill/>
                </a14:hiddenFill>
              </a:ext>
            </a:extLst>
          </p:spPr>
          <p:txBody>
            <a:bodyPr/>
            <a:lstStyle/>
            <a:p>
              <a:endParaRPr lang="pl-PL"/>
            </a:p>
          </p:txBody>
        </p:sp>
        <p:sp>
          <p:nvSpPr>
            <p:cNvPr id="15731" name="Line 63"/>
            <p:cNvSpPr>
              <a:spLocks noChangeShapeType="1"/>
            </p:cNvSpPr>
            <p:nvPr/>
          </p:nvSpPr>
          <p:spPr bwMode="auto">
            <a:xfrm>
              <a:off x="705" y="1400"/>
              <a:ext cx="1" cy="192"/>
            </a:xfrm>
            <a:prstGeom prst="line">
              <a:avLst/>
            </a:prstGeom>
            <a:noFill/>
            <a:ln w="7938">
              <a:solidFill>
                <a:srgbClr val="BDCAE2"/>
              </a:solidFill>
              <a:miter lim="800000"/>
              <a:headEnd/>
              <a:tailEnd/>
            </a:ln>
            <a:extLst>
              <a:ext uri="{909E8E84-426E-40DD-AFC4-6F175D3DCCD1}">
                <a14:hiddenFill xmlns:a14="http://schemas.microsoft.com/office/drawing/2010/main">
                  <a:noFill/>
                </a14:hiddenFill>
              </a:ext>
            </a:extLst>
          </p:spPr>
          <p:txBody>
            <a:bodyPr/>
            <a:lstStyle/>
            <a:p>
              <a:endParaRPr lang="pl-PL"/>
            </a:p>
          </p:txBody>
        </p:sp>
        <p:sp>
          <p:nvSpPr>
            <p:cNvPr id="15732" name="Line 64"/>
            <p:cNvSpPr>
              <a:spLocks noChangeShapeType="1"/>
            </p:cNvSpPr>
            <p:nvPr/>
          </p:nvSpPr>
          <p:spPr bwMode="auto">
            <a:xfrm>
              <a:off x="682" y="1411"/>
              <a:ext cx="1" cy="178"/>
            </a:xfrm>
            <a:prstGeom prst="line">
              <a:avLst/>
            </a:prstGeom>
            <a:noFill/>
            <a:ln w="7938">
              <a:solidFill>
                <a:srgbClr val="BDCAE2"/>
              </a:solidFill>
              <a:miter lim="800000"/>
              <a:headEnd/>
              <a:tailEnd/>
            </a:ln>
            <a:extLst>
              <a:ext uri="{909E8E84-426E-40DD-AFC4-6F175D3DCCD1}">
                <a14:hiddenFill xmlns:a14="http://schemas.microsoft.com/office/drawing/2010/main">
                  <a:noFill/>
                </a14:hiddenFill>
              </a:ext>
            </a:extLst>
          </p:spPr>
          <p:txBody>
            <a:bodyPr/>
            <a:lstStyle/>
            <a:p>
              <a:endParaRPr lang="pl-PL"/>
            </a:p>
          </p:txBody>
        </p:sp>
        <p:sp>
          <p:nvSpPr>
            <p:cNvPr id="15733" name="Line 65"/>
            <p:cNvSpPr>
              <a:spLocks noChangeShapeType="1"/>
            </p:cNvSpPr>
            <p:nvPr/>
          </p:nvSpPr>
          <p:spPr bwMode="auto">
            <a:xfrm flipV="1">
              <a:off x="925" y="1400"/>
              <a:ext cx="1" cy="192"/>
            </a:xfrm>
            <a:prstGeom prst="line">
              <a:avLst/>
            </a:prstGeom>
            <a:noFill/>
            <a:ln w="4763" cap="rnd">
              <a:solidFill>
                <a:srgbClr val="FFFFFF"/>
              </a:solidFill>
              <a:round/>
              <a:headEnd/>
              <a:tailEnd/>
            </a:ln>
            <a:extLst>
              <a:ext uri="{909E8E84-426E-40DD-AFC4-6F175D3DCCD1}">
                <a14:hiddenFill xmlns:a14="http://schemas.microsoft.com/office/drawing/2010/main">
                  <a:noFill/>
                </a14:hiddenFill>
              </a:ext>
            </a:extLst>
          </p:spPr>
          <p:txBody>
            <a:bodyPr/>
            <a:lstStyle/>
            <a:p>
              <a:endParaRPr lang="pl-PL"/>
            </a:p>
          </p:txBody>
        </p:sp>
        <p:sp>
          <p:nvSpPr>
            <p:cNvPr id="15734" name="Line 66"/>
            <p:cNvSpPr>
              <a:spLocks noChangeShapeType="1"/>
            </p:cNvSpPr>
            <p:nvPr/>
          </p:nvSpPr>
          <p:spPr bwMode="auto">
            <a:xfrm flipV="1">
              <a:off x="902" y="1398"/>
              <a:ext cx="1" cy="199"/>
            </a:xfrm>
            <a:prstGeom prst="line">
              <a:avLst/>
            </a:prstGeom>
            <a:noFill/>
            <a:ln w="4763" cap="rnd">
              <a:solidFill>
                <a:srgbClr val="FFFFFF"/>
              </a:solidFill>
              <a:round/>
              <a:headEnd/>
              <a:tailEnd/>
            </a:ln>
            <a:extLst>
              <a:ext uri="{909E8E84-426E-40DD-AFC4-6F175D3DCCD1}">
                <a14:hiddenFill xmlns:a14="http://schemas.microsoft.com/office/drawing/2010/main">
                  <a:noFill/>
                </a14:hiddenFill>
              </a:ext>
            </a:extLst>
          </p:spPr>
          <p:txBody>
            <a:bodyPr/>
            <a:lstStyle/>
            <a:p>
              <a:endParaRPr lang="pl-PL"/>
            </a:p>
          </p:txBody>
        </p:sp>
        <p:sp>
          <p:nvSpPr>
            <p:cNvPr id="15735" name="Line 67"/>
            <p:cNvSpPr>
              <a:spLocks noChangeShapeType="1"/>
            </p:cNvSpPr>
            <p:nvPr/>
          </p:nvSpPr>
          <p:spPr bwMode="auto">
            <a:xfrm flipV="1">
              <a:off x="880" y="1398"/>
              <a:ext cx="1" cy="199"/>
            </a:xfrm>
            <a:prstGeom prst="line">
              <a:avLst/>
            </a:prstGeom>
            <a:noFill/>
            <a:ln w="4763" cap="rnd">
              <a:solidFill>
                <a:srgbClr val="FFFFFF"/>
              </a:solidFill>
              <a:round/>
              <a:headEnd/>
              <a:tailEnd/>
            </a:ln>
            <a:extLst>
              <a:ext uri="{909E8E84-426E-40DD-AFC4-6F175D3DCCD1}">
                <a14:hiddenFill xmlns:a14="http://schemas.microsoft.com/office/drawing/2010/main">
                  <a:noFill/>
                </a14:hiddenFill>
              </a:ext>
            </a:extLst>
          </p:spPr>
          <p:txBody>
            <a:bodyPr/>
            <a:lstStyle/>
            <a:p>
              <a:endParaRPr lang="pl-PL"/>
            </a:p>
          </p:txBody>
        </p:sp>
        <p:sp>
          <p:nvSpPr>
            <p:cNvPr id="15736" name="Line 68"/>
            <p:cNvSpPr>
              <a:spLocks noChangeShapeType="1"/>
            </p:cNvSpPr>
            <p:nvPr/>
          </p:nvSpPr>
          <p:spPr bwMode="auto">
            <a:xfrm flipV="1">
              <a:off x="857" y="1398"/>
              <a:ext cx="1" cy="199"/>
            </a:xfrm>
            <a:prstGeom prst="line">
              <a:avLst/>
            </a:prstGeom>
            <a:noFill/>
            <a:ln w="4763" cap="rnd">
              <a:solidFill>
                <a:srgbClr val="FFFFFF"/>
              </a:solidFill>
              <a:round/>
              <a:headEnd/>
              <a:tailEnd/>
            </a:ln>
            <a:extLst>
              <a:ext uri="{909E8E84-426E-40DD-AFC4-6F175D3DCCD1}">
                <a14:hiddenFill xmlns:a14="http://schemas.microsoft.com/office/drawing/2010/main">
                  <a:noFill/>
                </a14:hiddenFill>
              </a:ext>
            </a:extLst>
          </p:spPr>
          <p:txBody>
            <a:bodyPr/>
            <a:lstStyle/>
            <a:p>
              <a:endParaRPr lang="pl-PL"/>
            </a:p>
          </p:txBody>
        </p:sp>
        <p:sp>
          <p:nvSpPr>
            <p:cNvPr id="15737" name="Line 69"/>
            <p:cNvSpPr>
              <a:spLocks noChangeShapeType="1"/>
            </p:cNvSpPr>
            <p:nvPr/>
          </p:nvSpPr>
          <p:spPr bwMode="auto">
            <a:xfrm flipV="1">
              <a:off x="835" y="1398"/>
              <a:ext cx="1" cy="202"/>
            </a:xfrm>
            <a:prstGeom prst="line">
              <a:avLst/>
            </a:prstGeom>
            <a:noFill/>
            <a:ln w="4763" cap="rnd">
              <a:solidFill>
                <a:srgbClr val="FFFFFF"/>
              </a:solidFill>
              <a:round/>
              <a:headEnd/>
              <a:tailEnd/>
            </a:ln>
            <a:extLst>
              <a:ext uri="{909E8E84-426E-40DD-AFC4-6F175D3DCCD1}">
                <a14:hiddenFill xmlns:a14="http://schemas.microsoft.com/office/drawing/2010/main">
                  <a:noFill/>
                </a14:hiddenFill>
              </a:ext>
            </a:extLst>
          </p:spPr>
          <p:txBody>
            <a:bodyPr/>
            <a:lstStyle/>
            <a:p>
              <a:endParaRPr lang="pl-PL"/>
            </a:p>
          </p:txBody>
        </p:sp>
        <p:sp>
          <p:nvSpPr>
            <p:cNvPr id="15738" name="Line 70"/>
            <p:cNvSpPr>
              <a:spLocks noChangeShapeType="1"/>
            </p:cNvSpPr>
            <p:nvPr/>
          </p:nvSpPr>
          <p:spPr bwMode="auto">
            <a:xfrm flipV="1">
              <a:off x="810" y="1395"/>
              <a:ext cx="1" cy="202"/>
            </a:xfrm>
            <a:prstGeom prst="line">
              <a:avLst/>
            </a:prstGeom>
            <a:noFill/>
            <a:ln w="4763" cap="rnd">
              <a:solidFill>
                <a:srgbClr val="FFFFFF"/>
              </a:solidFill>
              <a:round/>
              <a:headEnd/>
              <a:tailEnd/>
            </a:ln>
            <a:extLst>
              <a:ext uri="{909E8E84-426E-40DD-AFC4-6F175D3DCCD1}">
                <a14:hiddenFill xmlns:a14="http://schemas.microsoft.com/office/drawing/2010/main">
                  <a:noFill/>
                </a14:hiddenFill>
              </a:ext>
            </a:extLst>
          </p:spPr>
          <p:txBody>
            <a:bodyPr/>
            <a:lstStyle/>
            <a:p>
              <a:endParaRPr lang="pl-PL"/>
            </a:p>
          </p:txBody>
        </p:sp>
        <p:sp>
          <p:nvSpPr>
            <p:cNvPr id="15739" name="Line 71"/>
            <p:cNvSpPr>
              <a:spLocks noChangeShapeType="1"/>
            </p:cNvSpPr>
            <p:nvPr/>
          </p:nvSpPr>
          <p:spPr bwMode="auto">
            <a:xfrm>
              <a:off x="787" y="1398"/>
              <a:ext cx="1" cy="202"/>
            </a:xfrm>
            <a:prstGeom prst="line">
              <a:avLst/>
            </a:prstGeom>
            <a:noFill/>
            <a:ln w="4763" cap="rnd">
              <a:solidFill>
                <a:srgbClr val="FFFFFF"/>
              </a:solidFill>
              <a:round/>
              <a:headEnd/>
              <a:tailEnd/>
            </a:ln>
            <a:extLst>
              <a:ext uri="{909E8E84-426E-40DD-AFC4-6F175D3DCCD1}">
                <a14:hiddenFill xmlns:a14="http://schemas.microsoft.com/office/drawing/2010/main">
                  <a:noFill/>
                </a14:hiddenFill>
              </a:ext>
            </a:extLst>
          </p:spPr>
          <p:txBody>
            <a:bodyPr/>
            <a:lstStyle/>
            <a:p>
              <a:endParaRPr lang="pl-PL"/>
            </a:p>
          </p:txBody>
        </p:sp>
        <p:sp>
          <p:nvSpPr>
            <p:cNvPr id="15740" name="Line 72"/>
            <p:cNvSpPr>
              <a:spLocks noChangeShapeType="1"/>
            </p:cNvSpPr>
            <p:nvPr/>
          </p:nvSpPr>
          <p:spPr bwMode="auto">
            <a:xfrm>
              <a:off x="765" y="1398"/>
              <a:ext cx="1" cy="199"/>
            </a:xfrm>
            <a:prstGeom prst="line">
              <a:avLst/>
            </a:prstGeom>
            <a:noFill/>
            <a:ln w="4763" cap="rnd">
              <a:solidFill>
                <a:srgbClr val="FFFFFF"/>
              </a:solidFill>
              <a:round/>
              <a:headEnd/>
              <a:tailEnd/>
            </a:ln>
            <a:extLst>
              <a:ext uri="{909E8E84-426E-40DD-AFC4-6F175D3DCCD1}">
                <a14:hiddenFill xmlns:a14="http://schemas.microsoft.com/office/drawing/2010/main">
                  <a:noFill/>
                </a14:hiddenFill>
              </a:ext>
            </a:extLst>
          </p:spPr>
          <p:txBody>
            <a:bodyPr/>
            <a:lstStyle/>
            <a:p>
              <a:endParaRPr lang="pl-PL"/>
            </a:p>
          </p:txBody>
        </p:sp>
        <p:sp>
          <p:nvSpPr>
            <p:cNvPr id="15741" name="Line 73"/>
            <p:cNvSpPr>
              <a:spLocks noChangeShapeType="1"/>
            </p:cNvSpPr>
            <p:nvPr/>
          </p:nvSpPr>
          <p:spPr bwMode="auto">
            <a:xfrm>
              <a:off x="742" y="1398"/>
              <a:ext cx="1" cy="199"/>
            </a:xfrm>
            <a:prstGeom prst="line">
              <a:avLst/>
            </a:prstGeom>
            <a:noFill/>
            <a:ln w="4763" cap="rnd">
              <a:solidFill>
                <a:srgbClr val="FFFFFF"/>
              </a:solidFill>
              <a:round/>
              <a:headEnd/>
              <a:tailEnd/>
            </a:ln>
            <a:extLst>
              <a:ext uri="{909E8E84-426E-40DD-AFC4-6F175D3DCCD1}">
                <a14:hiddenFill xmlns:a14="http://schemas.microsoft.com/office/drawing/2010/main">
                  <a:noFill/>
                </a14:hiddenFill>
              </a:ext>
            </a:extLst>
          </p:spPr>
          <p:txBody>
            <a:bodyPr/>
            <a:lstStyle/>
            <a:p>
              <a:endParaRPr lang="pl-PL"/>
            </a:p>
          </p:txBody>
        </p:sp>
        <p:sp>
          <p:nvSpPr>
            <p:cNvPr id="15742" name="Line 74"/>
            <p:cNvSpPr>
              <a:spLocks noChangeShapeType="1"/>
            </p:cNvSpPr>
            <p:nvPr/>
          </p:nvSpPr>
          <p:spPr bwMode="auto">
            <a:xfrm>
              <a:off x="720" y="1398"/>
              <a:ext cx="1" cy="199"/>
            </a:xfrm>
            <a:prstGeom prst="line">
              <a:avLst/>
            </a:prstGeom>
            <a:noFill/>
            <a:ln w="4763" cap="rnd">
              <a:solidFill>
                <a:srgbClr val="FFFFFF"/>
              </a:solidFill>
              <a:round/>
              <a:headEnd/>
              <a:tailEnd/>
            </a:ln>
            <a:extLst>
              <a:ext uri="{909E8E84-426E-40DD-AFC4-6F175D3DCCD1}">
                <a14:hiddenFill xmlns:a14="http://schemas.microsoft.com/office/drawing/2010/main">
                  <a:noFill/>
                </a14:hiddenFill>
              </a:ext>
            </a:extLst>
          </p:spPr>
          <p:txBody>
            <a:bodyPr/>
            <a:lstStyle/>
            <a:p>
              <a:endParaRPr lang="pl-PL"/>
            </a:p>
          </p:txBody>
        </p:sp>
        <p:sp>
          <p:nvSpPr>
            <p:cNvPr id="15743" name="Line 75"/>
            <p:cNvSpPr>
              <a:spLocks noChangeShapeType="1"/>
            </p:cNvSpPr>
            <p:nvPr/>
          </p:nvSpPr>
          <p:spPr bwMode="auto">
            <a:xfrm>
              <a:off x="697" y="1400"/>
              <a:ext cx="1" cy="192"/>
            </a:xfrm>
            <a:prstGeom prst="line">
              <a:avLst/>
            </a:prstGeom>
            <a:noFill/>
            <a:ln w="4763" cap="rnd">
              <a:solidFill>
                <a:srgbClr val="FFFFFF"/>
              </a:solidFill>
              <a:round/>
              <a:headEnd/>
              <a:tailEnd/>
            </a:ln>
            <a:extLst>
              <a:ext uri="{909E8E84-426E-40DD-AFC4-6F175D3DCCD1}">
                <a14:hiddenFill xmlns:a14="http://schemas.microsoft.com/office/drawing/2010/main">
                  <a:noFill/>
                </a14:hiddenFill>
              </a:ext>
            </a:extLst>
          </p:spPr>
          <p:txBody>
            <a:bodyPr/>
            <a:lstStyle/>
            <a:p>
              <a:endParaRPr lang="pl-PL"/>
            </a:p>
          </p:txBody>
        </p:sp>
        <p:sp>
          <p:nvSpPr>
            <p:cNvPr id="15744" name="Line 76"/>
            <p:cNvSpPr>
              <a:spLocks noChangeShapeType="1"/>
            </p:cNvSpPr>
            <p:nvPr/>
          </p:nvSpPr>
          <p:spPr bwMode="auto">
            <a:xfrm flipV="1">
              <a:off x="925" y="1400"/>
              <a:ext cx="1" cy="192"/>
            </a:xfrm>
            <a:prstGeom prst="line">
              <a:avLst/>
            </a:prstGeom>
            <a:noFill/>
            <a:ln w="7938">
              <a:solidFill>
                <a:srgbClr val="083F7C"/>
              </a:solidFill>
              <a:miter lim="800000"/>
              <a:headEnd/>
              <a:tailEnd/>
            </a:ln>
            <a:extLst>
              <a:ext uri="{909E8E84-426E-40DD-AFC4-6F175D3DCCD1}">
                <a14:hiddenFill xmlns:a14="http://schemas.microsoft.com/office/drawing/2010/main">
                  <a:noFill/>
                </a14:hiddenFill>
              </a:ext>
            </a:extLst>
          </p:spPr>
          <p:txBody>
            <a:bodyPr/>
            <a:lstStyle/>
            <a:p>
              <a:endParaRPr lang="pl-PL"/>
            </a:p>
          </p:txBody>
        </p:sp>
        <p:sp>
          <p:nvSpPr>
            <p:cNvPr id="15745" name="Line 77"/>
            <p:cNvSpPr>
              <a:spLocks noChangeShapeType="1"/>
            </p:cNvSpPr>
            <p:nvPr/>
          </p:nvSpPr>
          <p:spPr bwMode="auto">
            <a:xfrm flipV="1">
              <a:off x="902" y="1398"/>
              <a:ext cx="1" cy="199"/>
            </a:xfrm>
            <a:prstGeom prst="line">
              <a:avLst/>
            </a:prstGeom>
            <a:noFill/>
            <a:ln w="7938">
              <a:solidFill>
                <a:srgbClr val="083F7C"/>
              </a:solidFill>
              <a:miter lim="800000"/>
              <a:headEnd/>
              <a:tailEnd/>
            </a:ln>
            <a:extLst>
              <a:ext uri="{909E8E84-426E-40DD-AFC4-6F175D3DCCD1}">
                <a14:hiddenFill xmlns:a14="http://schemas.microsoft.com/office/drawing/2010/main">
                  <a:noFill/>
                </a14:hiddenFill>
              </a:ext>
            </a:extLst>
          </p:spPr>
          <p:txBody>
            <a:bodyPr/>
            <a:lstStyle/>
            <a:p>
              <a:endParaRPr lang="pl-PL"/>
            </a:p>
          </p:txBody>
        </p:sp>
        <p:sp>
          <p:nvSpPr>
            <p:cNvPr id="15746" name="Line 78"/>
            <p:cNvSpPr>
              <a:spLocks noChangeShapeType="1"/>
            </p:cNvSpPr>
            <p:nvPr/>
          </p:nvSpPr>
          <p:spPr bwMode="auto">
            <a:xfrm flipV="1">
              <a:off x="880" y="1398"/>
              <a:ext cx="1" cy="199"/>
            </a:xfrm>
            <a:prstGeom prst="line">
              <a:avLst/>
            </a:prstGeom>
            <a:noFill/>
            <a:ln w="7938">
              <a:solidFill>
                <a:srgbClr val="083F7C"/>
              </a:solidFill>
              <a:miter lim="800000"/>
              <a:headEnd/>
              <a:tailEnd/>
            </a:ln>
            <a:extLst>
              <a:ext uri="{909E8E84-426E-40DD-AFC4-6F175D3DCCD1}">
                <a14:hiddenFill xmlns:a14="http://schemas.microsoft.com/office/drawing/2010/main">
                  <a:noFill/>
                </a14:hiddenFill>
              </a:ext>
            </a:extLst>
          </p:spPr>
          <p:txBody>
            <a:bodyPr/>
            <a:lstStyle/>
            <a:p>
              <a:endParaRPr lang="pl-PL"/>
            </a:p>
          </p:txBody>
        </p:sp>
        <p:sp>
          <p:nvSpPr>
            <p:cNvPr id="15747" name="Line 79"/>
            <p:cNvSpPr>
              <a:spLocks noChangeShapeType="1"/>
            </p:cNvSpPr>
            <p:nvPr/>
          </p:nvSpPr>
          <p:spPr bwMode="auto">
            <a:xfrm flipV="1">
              <a:off x="857" y="1398"/>
              <a:ext cx="1" cy="199"/>
            </a:xfrm>
            <a:prstGeom prst="line">
              <a:avLst/>
            </a:prstGeom>
            <a:noFill/>
            <a:ln w="7938">
              <a:solidFill>
                <a:srgbClr val="083F7C"/>
              </a:solidFill>
              <a:miter lim="800000"/>
              <a:headEnd/>
              <a:tailEnd/>
            </a:ln>
            <a:extLst>
              <a:ext uri="{909E8E84-426E-40DD-AFC4-6F175D3DCCD1}">
                <a14:hiddenFill xmlns:a14="http://schemas.microsoft.com/office/drawing/2010/main">
                  <a:noFill/>
                </a14:hiddenFill>
              </a:ext>
            </a:extLst>
          </p:spPr>
          <p:txBody>
            <a:bodyPr/>
            <a:lstStyle/>
            <a:p>
              <a:endParaRPr lang="pl-PL"/>
            </a:p>
          </p:txBody>
        </p:sp>
        <p:sp>
          <p:nvSpPr>
            <p:cNvPr id="15748" name="Line 80"/>
            <p:cNvSpPr>
              <a:spLocks noChangeShapeType="1"/>
            </p:cNvSpPr>
            <p:nvPr/>
          </p:nvSpPr>
          <p:spPr bwMode="auto">
            <a:xfrm flipV="1">
              <a:off x="835" y="1398"/>
              <a:ext cx="1" cy="202"/>
            </a:xfrm>
            <a:prstGeom prst="line">
              <a:avLst/>
            </a:prstGeom>
            <a:noFill/>
            <a:ln w="7938">
              <a:solidFill>
                <a:srgbClr val="083F7C"/>
              </a:solidFill>
              <a:miter lim="800000"/>
              <a:headEnd/>
              <a:tailEnd/>
            </a:ln>
            <a:extLst>
              <a:ext uri="{909E8E84-426E-40DD-AFC4-6F175D3DCCD1}">
                <a14:hiddenFill xmlns:a14="http://schemas.microsoft.com/office/drawing/2010/main">
                  <a:noFill/>
                </a14:hiddenFill>
              </a:ext>
            </a:extLst>
          </p:spPr>
          <p:txBody>
            <a:bodyPr/>
            <a:lstStyle/>
            <a:p>
              <a:endParaRPr lang="pl-PL"/>
            </a:p>
          </p:txBody>
        </p:sp>
        <p:sp>
          <p:nvSpPr>
            <p:cNvPr id="15749" name="Line 81"/>
            <p:cNvSpPr>
              <a:spLocks noChangeShapeType="1"/>
            </p:cNvSpPr>
            <p:nvPr/>
          </p:nvSpPr>
          <p:spPr bwMode="auto">
            <a:xfrm flipV="1">
              <a:off x="810" y="1395"/>
              <a:ext cx="1" cy="202"/>
            </a:xfrm>
            <a:prstGeom prst="line">
              <a:avLst/>
            </a:prstGeom>
            <a:noFill/>
            <a:ln w="7938">
              <a:solidFill>
                <a:srgbClr val="083F7C"/>
              </a:solidFill>
              <a:miter lim="800000"/>
              <a:headEnd/>
              <a:tailEnd/>
            </a:ln>
            <a:extLst>
              <a:ext uri="{909E8E84-426E-40DD-AFC4-6F175D3DCCD1}">
                <a14:hiddenFill xmlns:a14="http://schemas.microsoft.com/office/drawing/2010/main">
                  <a:noFill/>
                </a14:hiddenFill>
              </a:ext>
            </a:extLst>
          </p:spPr>
          <p:txBody>
            <a:bodyPr/>
            <a:lstStyle/>
            <a:p>
              <a:endParaRPr lang="pl-PL"/>
            </a:p>
          </p:txBody>
        </p:sp>
        <p:sp>
          <p:nvSpPr>
            <p:cNvPr id="15750" name="Line 82"/>
            <p:cNvSpPr>
              <a:spLocks noChangeShapeType="1"/>
            </p:cNvSpPr>
            <p:nvPr/>
          </p:nvSpPr>
          <p:spPr bwMode="auto">
            <a:xfrm>
              <a:off x="787" y="1398"/>
              <a:ext cx="1" cy="202"/>
            </a:xfrm>
            <a:prstGeom prst="line">
              <a:avLst/>
            </a:prstGeom>
            <a:noFill/>
            <a:ln w="7938">
              <a:solidFill>
                <a:srgbClr val="083F7C"/>
              </a:solidFill>
              <a:miter lim="800000"/>
              <a:headEnd/>
              <a:tailEnd/>
            </a:ln>
            <a:extLst>
              <a:ext uri="{909E8E84-426E-40DD-AFC4-6F175D3DCCD1}">
                <a14:hiddenFill xmlns:a14="http://schemas.microsoft.com/office/drawing/2010/main">
                  <a:noFill/>
                </a14:hiddenFill>
              </a:ext>
            </a:extLst>
          </p:spPr>
          <p:txBody>
            <a:bodyPr/>
            <a:lstStyle/>
            <a:p>
              <a:endParaRPr lang="pl-PL"/>
            </a:p>
          </p:txBody>
        </p:sp>
        <p:sp>
          <p:nvSpPr>
            <p:cNvPr id="15751" name="Line 83"/>
            <p:cNvSpPr>
              <a:spLocks noChangeShapeType="1"/>
            </p:cNvSpPr>
            <p:nvPr/>
          </p:nvSpPr>
          <p:spPr bwMode="auto">
            <a:xfrm>
              <a:off x="765" y="1398"/>
              <a:ext cx="1" cy="199"/>
            </a:xfrm>
            <a:prstGeom prst="line">
              <a:avLst/>
            </a:prstGeom>
            <a:noFill/>
            <a:ln w="7938">
              <a:solidFill>
                <a:srgbClr val="083F7C"/>
              </a:solidFill>
              <a:miter lim="800000"/>
              <a:headEnd/>
              <a:tailEnd/>
            </a:ln>
            <a:extLst>
              <a:ext uri="{909E8E84-426E-40DD-AFC4-6F175D3DCCD1}">
                <a14:hiddenFill xmlns:a14="http://schemas.microsoft.com/office/drawing/2010/main">
                  <a:noFill/>
                </a14:hiddenFill>
              </a:ext>
            </a:extLst>
          </p:spPr>
          <p:txBody>
            <a:bodyPr/>
            <a:lstStyle/>
            <a:p>
              <a:endParaRPr lang="pl-PL"/>
            </a:p>
          </p:txBody>
        </p:sp>
        <p:sp>
          <p:nvSpPr>
            <p:cNvPr id="15752" name="Line 84"/>
            <p:cNvSpPr>
              <a:spLocks noChangeShapeType="1"/>
            </p:cNvSpPr>
            <p:nvPr/>
          </p:nvSpPr>
          <p:spPr bwMode="auto">
            <a:xfrm>
              <a:off x="742" y="1398"/>
              <a:ext cx="1" cy="199"/>
            </a:xfrm>
            <a:prstGeom prst="line">
              <a:avLst/>
            </a:prstGeom>
            <a:noFill/>
            <a:ln w="7938">
              <a:solidFill>
                <a:srgbClr val="083F7C"/>
              </a:solidFill>
              <a:miter lim="800000"/>
              <a:headEnd/>
              <a:tailEnd/>
            </a:ln>
            <a:extLst>
              <a:ext uri="{909E8E84-426E-40DD-AFC4-6F175D3DCCD1}">
                <a14:hiddenFill xmlns:a14="http://schemas.microsoft.com/office/drawing/2010/main">
                  <a:noFill/>
                </a14:hiddenFill>
              </a:ext>
            </a:extLst>
          </p:spPr>
          <p:txBody>
            <a:bodyPr/>
            <a:lstStyle/>
            <a:p>
              <a:endParaRPr lang="pl-PL"/>
            </a:p>
          </p:txBody>
        </p:sp>
        <p:sp>
          <p:nvSpPr>
            <p:cNvPr id="15753" name="Line 85"/>
            <p:cNvSpPr>
              <a:spLocks noChangeShapeType="1"/>
            </p:cNvSpPr>
            <p:nvPr/>
          </p:nvSpPr>
          <p:spPr bwMode="auto">
            <a:xfrm>
              <a:off x="720" y="1398"/>
              <a:ext cx="1" cy="199"/>
            </a:xfrm>
            <a:prstGeom prst="line">
              <a:avLst/>
            </a:prstGeom>
            <a:noFill/>
            <a:ln w="7938">
              <a:solidFill>
                <a:srgbClr val="083F7C"/>
              </a:solidFill>
              <a:miter lim="800000"/>
              <a:headEnd/>
              <a:tailEnd/>
            </a:ln>
            <a:extLst>
              <a:ext uri="{909E8E84-426E-40DD-AFC4-6F175D3DCCD1}">
                <a14:hiddenFill xmlns:a14="http://schemas.microsoft.com/office/drawing/2010/main">
                  <a:noFill/>
                </a14:hiddenFill>
              </a:ext>
            </a:extLst>
          </p:spPr>
          <p:txBody>
            <a:bodyPr/>
            <a:lstStyle/>
            <a:p>
              <a:endParaRPr lang="pl-PL"/>
            </a:p>
          </p:txBody>
        </p:sp>
        <p:sp>
          <p:nvSpPr>
            <p:cNvPr id="15754" name="Line 86"/>
            <p:cNvSpPr>
              <a:spLocks noChangeShapeType="1"/>
            </p:cNvSpPr>
            <p:nvPr/>
          </p:nvSpPr>
          <p:spPr bwMode="auto">
            <a:xfrm>
              <a:off x="697" y="1400"/>
              <a:ext cx="1" cy="192"/>
            </a:xfrm>
            <a:prstGeom prst="line">
              <a:avLst/>
            </a:prstGeom>
            <a:noFill/>
            <a:ln w="7938">
              <a:solidFill>
                <a:srgbClr val="083F7C"/>
              </a:solidFill>
              <a:miter lim="800000"/>
              <a:headEnd/>
              <a:tailEnd/>
            </a:ln>
            <a:extLst>
              <a:ext uri="{909E8E84-426E-40DD-AFC4-6F175D3DCCD1}">
                <a14:hiddenFill xmlns:a14="http://schemas.microsoft.com/office/drawing/2010/main">
                  <a:noFill/>
                </a14:hiddenFill>
              </a:ext>
            </a:extLst>
          </p:spPr>
          <p:txBody>
            <a:bodyPr/>
            <a:lstStyle/>
            <a:p>
              <a:endParaRPr lang="pl-PL"/>
            </a:p>
          </p:txBody>
        </p:sp>
        <p:sp>
          <p:nvSpPr>
            <p:cNvPr id="15755" name="Line 87"/>
            <p:cNvSpPr>
              <a:spLocks noChangeShapeType="1"/>
            </p:cNvSpPr>
            <p:nvPr/>
          </p:nvSpPr>
          <p:spPr bwMode="auto">
            <a:xfrm flipV="1">
              <a:off x="927" y="1403"/>
              <a:ext cx="1" cy="189"/>
            </a:xfrm>
            <a:prstGeom prst="line">
              <a:avLst/>
            </a:prstGeom>
            <a:noFill/>
            <a:ln w="4763" cap="rnd">
              <a:solidFill>
                <a:srgbClr val="333333"/>
              </a:solidFill>
              <a:round/>
              <a:headEnd/>
              <a:tailEnd/>
            </a:ln>
            <a:extLst>
              <a:ext uri="{909E8E84-426E-40DD-AFC4-6F175D3DCCD1}">
                <a14:hiddenFill xmlns:a14="http://schemas.microsoft.com/office/drawing/2010/main">
                  <a:noFill/>
                </a14:hiddenFill>
              </a:ext>
            </a:extLst>
          </p:spPr>
          <p:txBody>
            <a:bodyPr/>
            <a:lstStyle/>
            <a:p>
              <a:endParaRPr lang="pl-PL"/>
            </a:p>
          </p:txBody>
        </p:sp>
        <p:sp>
          <p:nvSpPr>
            <p:cNvPr id="15756" name="Line 88"/>
            <p:cNvSpPr>
              <a:spLocks noChangeShapeType="1"/>
            </p:cNvSpPr>
            <p:nvPr/>
          </p:nvSpPr>
          <p:spPr bwMode="auto">
            <a:xfrm flipV="1">
              <a:off x="905" y="1400"/>
              <a:ext cx="1" cy="197"/>
            </a:xfrm>
            <a:prstGeom prst="line">
              <a:avLst/>
            </a:prstGeom>
            <a:noFill/>
            <a:ln w="4763" cap="rnd">
              <a:solidFill>
                <a:srgbClr val="333333"/>
              </a:solidFill>
              <a:round/>
              <a:headEnd/>
              <a:tailEnd/>
            </a:ln>
            <a:extLst>
              <a:ext uri="{909E8E84-426E-40DD-AFC4-6F175D3DCCD1}">
                <a14:hiddenFill xmlns:a14="http://schemas.microsoft.com/office/drawing/2010/main">
                  <a:noFill/>
                </a14:hiddenFill>
              </a:ext>
            </a:extLst>
          </p:spPr>
          <p:txBody>
            <a:bodyPr/>
            <a:lstStyle/>
            <a:p>
              <a:endParaRPr lang="pl-PL"/>
            </a:p>
          </p:txBody>
        </p:sp>
        <p:sp>
          <p:nvSpPr>
            <p:cNvPr id="15757" name="Line 89"/>
            <p:cNvSpPr>
              <a:spLocks noChangeShapeType="1"/>
            </p:cNvSpPr>
            <p:nvPr/>
          </p:nvSpPr>
          <p:spPr bwMode="auto">
            <a:xfrm flipV="1">
              <a:off x="882" y="1398"/>
              <a:ext cx="1" cy="199"/>
            </a:xfrm>
            <a:prstGeom prst="line">
              <a:avLst/>
            </a:prstGeom>
            <a:noFill/>
            <a:ln w="4763" cap="rnd">
              <a:solidFill>
                <a:srgbClr val="333333"/>
              </a:solidFill>
              <a:round/>
              <a:headEnd/>
              <a:tailEnd/>
            </a:ln>
            <a:extLst>
              <a:ext uri="{909E8E84-426E-40DD-AFC4-6F175D3DCCD1}">
                <a14:hiddenFill xmlns:a14="http://schemas.microsoft.com/office/drawing/2010/main">
                  <a:noFill/>
                </a14:hiddenFill>
              </a:ext>
            </a:extLst>
          </p:spPr>
          <p:txBody>
            <a:bodyPr/>
            <a:lstStyle/>
            <a:p>
              <a:endParaRPr lang="pl-PL"/>
            </a:p>
          </p:txBody>
        </p:sp>
        <p:sp>
          <p:nvSpPr>
            <p:cNvPr id="15758" name="Line 90"/>
            <p:cNvSpPr>
              <a:spLocks noChangeShapeType="1"/>
            </p:cNvSpPr>
            <p:nvPr/>
          </p:nvSpPr>
          <p:spPr bwMode="auto">
            <a:xfrm flipV="1">
              <a:off x="860" y="1398"/>
              <a:ext cx="1" cy="202"/>
            </a:xfrm>
            <a:prstGeom prst="line">
              <a:avLst/>
            </a:prstGeom>
            <a:noFill/>
            <a:ln w="4763" cap="rnd">
              <a:solidFill>
                <a:srgbClr val="333333"/>
              </a:solidFill>
              <a:round/>
              <a:headEnd/>
              <a:tailEnd/>
            </a:ln>
            <a:extLst>
              <a:ext uri="{909E8E84-426E-40DD-AFC4-6F175D3DCCD1}">
                <a14:hiddenFill xmlns:a14="http://schemas.microsoft.com/office/drawing/2010/main">
                  <a:noFill/>
                </a14:hiddenFill>
              </a:ext>
            </a:extLst>
          </p:spPr>
          <p:txBody>
            <a:bodyPr/>
            <a:lstStyle/>
            <a:p>
              <a:endParaRPr lang="pl-PL"/>
            </a:p>
          </p:txBody>
        </p:sp>
        <p:sp>
          <p:nvSpPr>
            <p:cNvPr id="15759" name="Line 91"/>
            <p:cNvSpPr>
              <a:spLocks noChangeShapeType="1"/>
            </p:cNvSpPr>
            <p:nvPr/>
          </p:nvSpPr>
          <p:spPr bwMode="auto">
            <a:xfrm flipV="1">
              <a:off x="837" y="1400"/>
              <a:ext cx="1" cy="200"/>
            </a:xfrm>
            <a:prstGeom prst="line">
              <a:avLst/>
            </a:prstGeom>
            <a:noFill/>
            <a:ln w="4763" cap="rnd">
              <a:solidFill>
                <a:srgbClr val="333333"/>
              </a:solidFill>
              <a:round/>
              <a:headEnd/>
              <a:tailEnd/>
            </a:ln>
            <a:extLst>
              <a:ext uri="{909E8E84-426E-40DD-AFC4-6F175D3DCCD1}">
                <a14:hiddenFill xmlns:a14="http://schemas.microsoft.com/office/drawing/2010/main">
                  <a:noFill/>
                </a14:hiddenFill>
              </a:ext>
            </a:extLst>
          </p:spPr>
          <p:txBody>
            <a:bodyPr/>
            <a:lstStyle/>
            <a:p>
              <a:endParaRPr lang="pl-PL"/>
            </a:p>
          </p:txBody>
        </p:sp>
        <p:sp>
          <p:nvSpPr>
            <p:cNvPr id="15760" name="Line 92"/>
            <p:cNvSpPr>
              <a:spLocks noChangeShapeType="1"/>
            </p:cNvSpPr>
            <p:nvPr/>
          </p:nvSpPr>
          <p:spPr bwMode="auto">
            <a:xfrm flipV="1">
              <a:off x="812" y="1398"/>
              <a:ext cx="1" cy="199"/>
            </a:xfrm>
            <a:prstGeom prst="line">
              <a:avLst/>
            </a:prstGeom>
            <a:noFill/>
            <a:ln w="4763" cap="rnd">
              <a:solidFill>
                <a:srgbClr val="333333"/>
              </a:solidFill>
              <a:round/>
              <a:headEnd/>
              <a:tailEnd/>
            </a:ln>
            <a:extLst>
              <a:ext uri="{909E8E84-426E-40DD-AFC4-6F175D3DCCD1}">
                <a14:hiddenFill xmlns:a14="http://schemas.microsoft.com/office/drawing/2010/main">
                  <a:noFill/>
                </a14:hiddenFill>
              </a:ext>
            </a:extLst>
          </p:spPr>
          <p:txBody>
            <a:bodyPr/>
            <a:lstStyle/>
            <a:p>
              <a:endParaRPr lang="pl-PL"/>
            </a:p>
          </p:txBody>
        </p:sp>
        <p:sp>
          <p:nvSpPr>
            <p:cNvPr id="15761" name="Line 93"/>
            <p:cNvSpPr>
              <a:spLocks noChangeShapeType="1"/>
            </p:cNvSpPr>
            <p:nvPr/>
          </p:nvSpPr>
          <p:spPr bwMode="auto">
            <a:xfrm>
              <a:off x="790" y="1400"/>
              <a:ext cx="1" cy="200"/>
            </a:xfrm>
            <a:prstGeom prst="line">
              <a:avLst/>
            </a:prstGeom>
            <a:noFill/>
            <a:ln w="4763" cap="rnd">
              <a:solidFill>
                <a:srgbClr val="333333"/>
              </a:solidFill>
              <a:round/>
              <a:headEnd/>
              <a:tailEnd/>
            </a:ln>
            <a:extLst>
              <a:ext uri="{909E8E84-426E-40DD-AFC4-6F175D3DCCD1}">
                <a14:hiddenFill xmlns:a14="http://schemas.microsoft.com/office/drawing/2010/main">
                  <a:noFill/>
                </a14:hiddenFill>
              </a:ext>
            </a:extLst>
          </p:spPr>
          <p:txBody>
            <a:bodyPr/>
            <a:lstStyle/>
            <a:p>
              <a:endParaRPr lang="pl-PL"/>
            </a:p>
          </p:txBody>
        </p:sp>
        <p:sp>
          <p:nvSpPr>
            <p:cNvPr id="15762" name="Line 94"/>
            <p:cNvSpPr>
              <a:spLocks noChangeShapeType="1"/>
            </p:cNvSpPr>
            <p:nvPr/>
          </p:nvSpPr>
          <p:spPr bwMode="auto">
            <a:xfrm>
              <a:off x="767" y="1398"/>
              <a:ext cx="1" cy="202"/>
            </a:xfrm>
            <a:prstGeom prst="line">
              <a:avLst/>
            </a:prstGeom>
            <a:noFill/>
            <a:ln w="4763" cap="rnd">
              <a:solidFill>
                <a:srgbClr val="333333"/>
              </a:solidFill>
              <a:round/>
              <a:headEnd/>
              <a:tailEnd/>
            </a:ln>
            <a:extLst>
              <a:ext uri="{909E8E84-426E-40DD-AFC4-6F175D3DCCD1}">
                <a14:hiddenFill xmlns:a14="http://schemas.microsoft.com/office/drawing/2010/main">
                  <a:noFill/>
                </a14:hiddenFill>
              </a:ext>
            </a:extLst>
          </p:spPr>
          <p:txBody>
            <a:bodyPr/>
            <a:lstStyle/>
            <a:p>
              <a:endParaRPr lang="pl-PL"/>
            </a:p>
          </p:txBody>
        </p:sp>
        <p:sp>
          <p:nvSpPr>
            <p:cNvPr id="15763" name="Line 95"/>
            <p:cNvSpPr>
              <a:spLocks noChangeShapeType="1"/>
            </p:cNvSpPr>
            <p:nvPr/>
          </p:nvSpPr>
          <p:spPr bwMode="auto">
            <a:xfrm>
              <a:off x="745" y="1398"/>
              <a:ext cx="1" cy="199"/>
            </a:xfrm>
            <a:prstGeom prst="line">
              <a:avLst/>
            </a:prstGeom>
            <a:noFill/>
            <a:ln w="4763" cap="rnd">
              <a:solidFill>
                <a:srgbClr val="333333"/>
              </a:solidFill>
              <a:round/>
              <a:headEnd/>
              <a:tailEnd/>
            </a:ln>
            <a:extLst>
              <a:ext uri="{909E8E84-426E-40DD-AFC4-6F175D3DCCD1}">
                <a14:hiddenFill xmlns:a14="http://schemas.microsoft.com/office/drawing/2010/main">
                  <a:noFill/>
                </a14:hiddenFill>
              </a:ext>
            </a:extLst>
          </p:spPr>
          <p:txBody>
            <a:bodyPr/>
            <a:lstStyle/>
            <a:p>
              <a:endParaRPr lang="pl-PL"/>
            </a:p>
          </p:txBody>
        </p:sp>
        <p:sp>
          <p:nvSpPr>
            <p:cNvPr id="15764" name="Line 96"/>
            <p:cNvSpPr>
              <a:spLocks noChangeShapeType="1"/>
            </p:cNvSpPr>
            <p:nvPr/>
          </p:nvSpPr>
          <p:spPr bwMode="auto">
            <a:xfrm>
              <a:off x="722" y="1400"/>
              <a:ext cx="1" cy="197"/>
            </a:xfrm>
            <a:prstGeom prst="line">
              <a:avLst/>
            </a:prstGeom>
            <a:noFill/>
            <a:ln w="4763" cap="rnd">
              <a:solidFill>
                <a:srgbClr val="333333"/>
              </a:solidFill>
              <a:round/>
              <a:headEnd/>
              <a:tailEnd/>
            </a:ln>
            <a:extLst>
              <a:ext uri="{909E8E84-426E-40DD-AFC4-6F175D3DCCD1}">
                <a14:hiddenFill xmlns:a14="http://schemas.microsoft.com/office/drawing/2010/main">
                  <a:noFill/>
                </a14:hiddenFill>
              </a:ext>
            </a:extLst>
          </p:spPr>
          <p:txBody>
            <a:bodyPr/>
            <a:lstStyle/>
            <a:p>
              <a:endParaRPr lang="pl-PL"/>
            </a:p>
          </p:txBody>
        </p:sp>
        <p:sp>
          <p:nvSpPr>
            <p:cNvPr id="15765" name="Line 97"/>
            <p:cNvSpPr>
              <a:spLocks noChangeShapeType="1"/>
            </p:cNvSpPr>
            <p:nvPr/>
          </p:nvSpPr>
          <p:spPr bwMode="auto">
            <a:xfrm>
              <a:off x="700" y="1403"/>
              <a:ext cx="1" cy="189"/>
            </a:xfrm>
            <a:prstGeom prst="line">
              <a:avLst/>
            </a:prstGeom>
            <a:noFill/>
            <a:ln w="4763" cap="rnd">
              <a:solidFill>
                <a:srgbClr val="333333"/>
              </a:solidFill>
              <a:round/>
              <a:headEnd/>
              <a:tailEnd/>
            </a:ln>
            <a:extLst>
              <a:ext uri="{909E8E84-426E-40DD-AFC4-6F175D3DCCD1}">
                <a14:hiddenFill xmlns:a14="http://schemas.microsoft.com/office/drawing/2010/main">
                  <a:noFill/>
                </a14:hiddenFill>
              </a:ext>
            </a:extLst>
          </p:spPr>
          <p:txBody>
            <a:bodyPr/>
            <a:lstStyle/>
            <a:p>
              <a:endParaRPr lang="pl-PL"/>
            </a:p>
          </p:txBody>
        </p:sp>
        <p:sp>
          <p:nvSpPr>
            <p:cNvPr id="15766" name="Freeform 98"/>
            <p:cNvSpPr>
              <a:spLocks/>
            </p:cNvSpPr>
            <p:nvPr/>
          </p:nvSpPr>
          <p:spPr bwMode="auto">
            <a:xfrm>
              <a:off x="677" y="1398"/>
              <a:ext cx="273" cy="26"/>
            </a:xfrm>
            <a:custGeom>
              <a:avLst/>
              <a:gdLst>
                <a:gd name="T0" fmla="*/ 168817 w 109"/>
                <a:gd name="T1" fmla="*/ 10457 h 10"/>
                <a:gd name="T2" fmla="*/ 85419 w 109"/>
                <a:gd name="T3" fmla="*/ 0 h 10"/>
                <a:gd name="T4" fmla="*/ 0 w 109"/>
                <a:gd name="T5" fmla="*/ 10457 h 10"/>
                <a:gd name="T6" fmla="*/ 0 w 109"/>
                <a:gd name="T7" fmla="*/ 10457 h 10"/>
                <a:gd name="T8" fmla="*/ 85419 w 109"/>
                <a:gd name="T9" fmla="*/ 21024 h 10"/>
                <a:gd name="T10" fmla="*/ 168817 w 109"/>
                <a:gd name="T11" fmla="*/ 10457 h 1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9" h="10">
                  <a:moveTo>
                    <a:pt x="109" y="5"/>
                  </a:moveTo>
                  <a:cubicBezTo>
                    <a:pt x="109" y="2"/>
                    <a:pt x="85" y="0"/>
                    <a:pt x="55" y="0"/>
                  </a:cubicBezTo>
                  <a:cubicBezTo>
                    <a:pt x="24" y="0"/>
                    <a:pt x="0" y="2"/>
                    <a:pt x="0" y="5"/>
                  </a:cubicBezTo>
                  <a:cubicBezTo>
                    <a:pt x="0" y="5"/>
                    <a:pt x="0" y="5"/>
                    <a:pt x="0" y="5"/>
                  </a:cubicBezTo>
                  <a:cubicBezTo>
                    <a:pt x="0" y="8"/>
                    <a:pt x="24" y="10"/>
                    <a:pt x="55" y="10"/>
                  </a:cubicBezTo>
                  <a:cubicBezTo>
                    <a:pt x="85" y="10"/>
                    <a:pt x="109" y="8"/>
                    <a:pt x="109" y="5"/>
                  </a:cubicBezTo>
                </a:path>
              </a:pathLst>
            </a:custGeom>
            <a:solidFill>
              <a:srgbClr val="9BB0D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l-PL"/>
            </a:p>
          </p:txBody>
        </p:sp>
        <p:sp>
          <p:nvSpPr>
            <p:cNvPr id="15767" name="Freeform 99"/>
            <p:cNvSpPr>
              <a:spLocks noEditPoints="1"/>
            </p:cNvSpPr>
            <p:nvPr/>
          </p:nvSpPr>
          <p:spPr bwMode="auto">
            <a:xfrm>
              <a:off x="677" y="1403"/>
              <a:ext cx="273" cy="21"/>
            </a:xfrm>
            <a:custGeom>
              <a:avLst/>
              <a:gdLst>
                <a:gd name="T0" fmla="*/ 168817 w 109"/>
                <a:gd name="T1" fmla="*/ 6836 h 8"/>
                <a:gd name="T2" fmla="*/ 168817 w 109"/>
                <a:gd name="T3" fmla="*/ 6836 h 8"/>
                <a:gd name="T4" fmla="*/ 168817 w 109"/>
                <a:gd name="T5" fmla="*/ 6836 h 8"/>
                <a:gd name="T6" fmla="*/ 168817 w 109"/>
                <a:gd name="T7" fmla="*/ 6836 h 8"/>
                <a:gd name="T8" fmla="*/ 0 w 109"/>
                <a:gd name="T9" fmla="*/ 6836 h 8"/>
                <a:gd name="T10" fmla="*/ 0 w 109"/>
                <a:gd name="T11" fmla="*/ 6836 h 8"/>
                <a:gd name="T12" fmla="*/ 0 w 109"/>
                <a:gd name="T13" fmla="*/ 6836 h 8"/>
                <a:gd name="T14" fmla="*/ 157676 w 109"/>
                <a:gd name="T15" fmla="*/ 0 h 8"/>
                <a:gd name="T16" fmla="*/ 73041 w 109"/>
                <a:gd name="T17" fmla="*/ 11109 h 8"/>
                <a:gd name="T18" fmla="*/ 0 w 109"/>
                <a:gd name="T19" fmla="*/ 6836 h 8"/>
                <a:gd name="T20" fmla="*/ 0 w 109"/>
                <a:gd name="T21" fmla="*/ 6836 h 8"/>
                <a:gd name="T22" fmla="*/ 85419 w 109"/>
                <a:gd name="T23" fmla="*/ 17945 h 8"/>
                <a:gd name="T24" fmla="*/ 168817 w 109"/>
                <a:gd name="T25" fmla="*/ 6836 h 8"/>
                <a:gd name="T26" fmla="*/ 157676 w 109"/>
                <a:gd name="T27" fmla="*/ 0 h 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9" h="8">
                  <a:moveTo>
                    <a:pt x="109" y="3"/>
                  </a:moveTo>
                  <a:cubicBezTo>
                    <a:pt x="109" y="3"/>
                    <a:pt x="109" y="3"/>
                    <a:pt x="109" y="3"/>
                  </a:cubicBezTo>
                  <a:cubicBezTo>
                    <a:pt x="109" y="3"/>
                    <a:pt x="109" y="3"/>
                    <a:pt x="109" y="3"/>
                  </a:cubicBezTo>
                  <a:cubicBezTo>
                    <a:pt x="109" y="3"/>
                    <a:pt x="109" y="3"/>
                    <a:pt x="109" y="3"/>
                  </a:cubicBezTo>
                  <a:close/>
                  <a:moveTo>
                    <a:pt x="0" y="3"/>
                  </a:moveTo>
                  <a:cubicBezTo>
                    <a:pt x="0" y="3"/>
                    <a:pt x="0" y="3"/>
                    <a:pt x="0" y="3"/>
                  </a:cubicBezTo>
                  <a:cubicBezTo>
                    <a:pt x="0" y="3"/>
                    <a:pt x="0" y="3"/>
                    <a:pt x="0" y="3"/>
                  </a:cubicBezTo>
                  <a:close/>
                  <a:moveTo>
                    <a:pt x="102" y="0"/>
                  </a:moveTo>
                  <a:cubicBezTo>
                    <a:pt x="109" y="4"/>
                    <a:pt x="76" y="5"/>
                    <a:pt x="47" y="5"/>
                  </a:cubicBezTo>
                  <a:cubicBezTo>
                    <a:pt x="27" y="5"/>
                    <a:pt x="10" y="4"/>
                    <a:pt x="0" y="3"/>
                  </a:cubicBezTo>
                  <a:cubicBezTo>
                    <a:pt x="0" y="3"/>
                    <a:pt x="0" y="3"/>
                    <a:pt x="0" y="3"/>
                  </a:cubicBezTo>
                  <a:cubicBezTo>
                    <a:pt x="0" y="6"/>
                    <a:pt x="25" y="8"/>
                    <a:pt x="55" y="8"/>
                  </a:cubicBezTo>
                  <a:cubicBezTo>
                    <a:pt x="85" y="8"/>
                    <a:pt x="109" y="6"/>
                    <a:pt x="109" y="3"/>
                  </a:cubicBezTo>
                  <a:cubicBezTo>
                    <a:pt x="109" y="2"/>
                    <a:pt x="106" y="1"/>
                    <a:pt x="102" y="0"/>
                  </a:cubicBezTo>
                  <a:close/>
                </a:path>
              </a:pathLst>
            </a:custGeom>
            <a:solidFill>
              <a:srgbClr val="D8DFE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l-PL"/>
            </a:p>
          </p:txBody>
        </p:sp>
        <p:sp>
          <p:nvSpPr>
            <p:cNvPr id="15768" name="Freeform 100"/>
            <p:cNvSpPr>
              <a:spLocks/>
            </p:cNvSpPr>
            <p:nvPr/>
          </p:nvSpPr>
          <p:spPr bwMode="auto">
            <a:xfrm>
              <a:off x="677" y="1398"/>
              <a:ext cx="273" cy="26"/>
            </a:xfrm>
            <a:custGeom>
              <a:avLst/>
              <a:gdLst>
                <a:gd name="T0" fmla="*/ 168817 w 109"/>
                <a:gd name="T1" fmla="*/ 10457 h 10"/>
                <a:gd name="T2" fmla="*/ 85419 w 109"/>
                <a:gd name="T3" fmla="*/ 0 h 10"/>
                <a:gd name="T4" fmla="*/ 0 w 109"/>
                <a:gd name="T5" fmla="*/ 10457 h 10"/>
                <a:gd name="T6" fmla="*/ 0 w 109"/>
                <a:gd name="T7" fmla="*/ 10457 h 10"/>
                <a:gd name="T8" fmla="*/ 85419 w 109"/>
                <a:gd name="T9" fmla="*/ 21024 h 10"/>
                <a:gd name="T10" fmla="*/ 168817 w 109"/>
                <a:gd name="T11" fmla="*/ 10457 h 1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9" h="10">
                  <a:moveTo>
                    <a:pt x="109" y="5"/>
                  </a:moveTo>
                  <a:cubicBezTo>
                    <a:pt x="109" y="2"/>
                    <a:pt x="85" y="0"/>
                    <a:pt x="55" y="0"/>
                  </a:cubicBezTo>
                  <a:cubicBezTo>
                    <a:pt x="24" y="0"/>
                    <a:pt x="0" y="2"/>
                    <a:pt x="0" y="5"/>
                  </a:cubicBezTo>
                  <a:cubicBezTo>
                    <a:pt x="0" y="5"/>
                    <a:pt x="0" y="5"/>
                    <a:pt x="0" y="5"/>
                  </a:cubicBezTo>
                  <a:cubicBezTo>
                    <a:pt x="0" y="8"/>
                    <a:pt x="24" y="10"/>
                    <a:pt x="55" y="10"/>
                  </a:cubicBezTo>
                  <a:cubicBezTo>
                    <a:pt x="85" y="10"/>
                    <a:pt x="109" y="8"/>
                    <a:pt x="109" y="5"/>
                  </a:cubicBezTo>
                </a:path>
              </a:pathLst>
            </a:custGeom>
            <a:noFill/>
            <a:ln w="7938" cap="rnd">
              <a:solidFill>
                <a:srgbClr val="333333"/>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pl-PL"/>
            </a:p>
          </p:txBody>
        </p:sp>
        <p:sp>
          <p:nvSpPr>
            <p:cNvPr id="15769" name="Freeform 101"/>
            <p:cNvSpPr>
              <a:spLocks/>
            </p:cNvSpPr>
            <p:nvPr/>
          </p:nvSpPr>
          <p:spPr bwMode="auto">
            <a:xfrm>
              <a:off x="677" y="1398"/>
              <a:ext cx="273" cy="205"/>
            </a:xfrm>
            <a:custGeom>
              <a:avLst/>
              <a:gdLst>
                <a:gd name="T0" fmla="*/ 168817 w 109"/>
                <a:gd name="T1" fmla="*/ 179101 h 77"/>
                <a:gd name="T2" fmla="*/ 168817 w 109"/>
                <a:gd name="T3" fmla="*/ 12454 h 77"/>
                <a:gd name="T4" fmla="*/ 85419 w 109"/>
                <a:gd name="T5" fmla="*/ 0 h 77"/>
                <a:gd name="T6" fmla="*/ 0 w 109"/>
                <a:gd name="T7" fmla="*/ 12454 h 77"/>
                <a:gd name="T8" fmla="*/ 0 w 109"/>
                <a:gd name="T9" fmla="*/ 179101 h 77"/>
                <a:gd name="T10" fmla="*/ 0 w 109"/>
                <a:gd name="T11" fmla="*/ 179101 h 77"/>
                <a:gd name="T12" fmla="*/ 85419 w 109"/>
                <a:gd name="T13" fmla="*/ 194481 h 77"/>
                <a:gd name="T14" fmla="*/ 168817 w 109"/>
                <a:gd name="T15" fmla="*/ 179101 h 7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09" h="77">
                  <a:moveTo>
                    <a:pt x="109" y="71"/>
                  </a:moveTo>
                  <a:cubicBezTo>
                    <a:pt x="109" y="5"/>
                    <a:pt x="109" y="5"/>
                    <a:pt x="109" y="5"/>
                  </a:cubicBezTo>
                  <a:cubicBezTo>
                    <a:pt x="109" y="2"/>
                    <a:pt x="85" y="0"/>
                    <a:pt x="55" y="0"/>
                  </a:cubicBezTo>
                  <a:cubicBezTo>
                    <a:pt x="24" y="0"/>
                    <a:pt x="0" y="2"/>
                    <a:pt x="0" y="5"/>
                  </a:cubicBezTo>
                  <a:cubicBezTo>
                    <a:pt x="0" y="71"/>
                    <a:pt x="0" y="71"/>
                    <a:pt x="0" y="71"/>
                  </a:cubicBezTo>
                  <a:cubicBezTo>
                    <a:pt x="0" y="71"/>
                    <a:pt x="0" y="71"/>
                    <a:pt x="0" y="71"/>
                  </a:cubicBezTo>
                  <a:cubicBezTo>
                    <a:pt x="0" y="74"/>
                    <a:pt x="24" y="77"/>
                    <a:pt x="55" y="77"/>
                  </a:cubicBezTo>
                  <a:cubicBezTo>
                    <a:pt x="85" y="77"/>
                    <a:pt x="109" y="74"/>
                    <a:pt x="109" y="71"/>
                  </a:cubicBezTo>
                </a:path>
              </a:pathLst>
            </a:custGeom>
            <a:noFill/>
            <a:ln w="7938" cap="rnd">
              <a:solidFill>
                <a:srgbClr val="333333"/>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pl-PL"/>
            </a:p>
          </p:txBody>
        </p:sp>
        <p:sp>
          <p:nvSpPr>
            <p:cNvPr id="15770" name="Freeform 102"/>
            <p:cNvSpPr>
              <a:spLocks/>
            </p:cNvSpPr>
            <p:nvPr/>
          </p:nvSpPr>
          <p:spPr bwMode="auto">
            <a:xfrm>
              <a:off x="672" y="1581"/>
              <a:ext cx="7" cy="11"/>
            </a:xfrm>
            <a:custGeom>
              <a:avLst/>
              <a:gdLst>
                <a:gd name="T0" fmla="*/ 2553 w 3"/>
                <a:gd name="T1" fmla="*/ 13038 h 4"/>
                <a:gd name="T2" fmla="*/ 1932 w 3"/>
                <a:gd name="T3" fmla="*/ 7381 h 4"/>
                <a:gd name="T4" fmla="*/ 1932 w 3"/>
                <a:gd name="T5" fmla="*/ 7381 h 4"/>
                <a:gd name="T6" fmla="*/ 1932 w 3"/>
                <a:gd name="T7" fmla="*/ 0 h 4"/>
                <a:gd name="T8" fmla="*/ 0 w 3"/>
                <a:gd name="T9" fmla="*/ 7381 h 4"/>
                <a:gd name="T10" fmla="*/ 2553 w 3"/>
                <a:gd name="T11" fmla="*/ 13038 h 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 h="4">
                  <a:moveTo>
                    <a:pt x="3" y="4"/>
                  </a:moveTo>
                  <a:cubicBezTo>
                    <a:pt x="2" y="3"/>
                    <a:pt x="2" y="3"/>
                    <a:pt x="2" y="2"/>
                  </a:cubicBezTo>
                  <a:cubicBezTo>
                    <a:pt x="2" y="2"/>
                    <a:pt x="2" y="2"/>
                    <a:pt x="2" y="2"/>
                  </a:cubicBezTo>
                  <a:cubicBezTo>
                    <a:pt x="2" y="0"/>
                    <a:pt x="2" y="0"/>
                    <a:pt x="2" y="0"/>
                  </a:cubicBezTo>
                  <a:cubicBezTo>
                    <a:pt x="1" y="1"/>
                    <a:pt x="0" y="1"/>
                    <a:pt x="0" y="2"/>
                  </a:cubicBezTo>
                  <a:cubicBezTo>
                    <a:pt x="0" y="2"/>
                    <a:pt x="1" y="3"/>
                    <a:pt x="3" y="4"/>
                  </a:cubicBezTo>
                  <a:close/>
                </a:path>
              </a:pathLst>
            </a:custGeom>
            <a:noFill/>
            <a:ln w="7938" cap="rnd">
              <a:solidFill>
                <a:srgbClr val="333333"/>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pl-PL"/>
            </a:p>
          </p:txBody>
        </p:sp>
        <p:sp>
          <p:nvSpPr>
            <p:cNvPr id="15771" name="Freeform 103"/>
            <p:cNvSpPr>
              <a:spLocks/>
            </p:cNvSpPr>
            <p:nvPr/>
          </p:nvSpPr>
          <p:spPr bwMode="auto">
            <a:xfrm>
              <a:off x="947" y="1581"/>
              <a:ext cx="8" cy="11"/>
            </a:xfrm>
            <a:custGeom>
              <a:avLst/>
              <a:gdLst>
                <a:gd name="T0" fmla="*/ 2824 w 3"/>
                <a:gd name="T1" fmla="*/ 0 h 4"/>
                <a:gd name="T2" fmla="*/ 2824 w 3"/>
                <a:gd name="T3" fmla="*/ 7381 h 4"/>
                <a:gd name="T4" fmla="*/ 2824 w 3"/>
                <a:gd name="T5" fmla="*/ 7381 h 4"/>
                <a:gd name="T6" fmla="*/ 0 w 3"/>
                <a:gd name="T7" fmla="*/ 13038 h 4"/>
                <a:gd name="T8" fmla="*/ 7531 w 3"/>
                <a:gd name="T9" fmla="*/ 7381 h 4"/>
                <a:gd name="T10" fmla="*/ 2824 w 3"/>
                <a:gd name="T11" fmla="*/ 0 h 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 h="4">
                  <a:moveTo>
                    <a:pt x="1" y="0"/>
                  </a:moveTo>
                  <a:cubicBezTo>
                    <a:pt x="1" y="2"/>
                    <a:pt x="1" y="2"/>
                    <a:pt x="1" y="2"/>
                  </a:cubicBezTo>
                  <a:cubicBezTo>
                    <a:pt x="1" y="2"/>
                    <a:pt x="1" y="2"/>
                    <a:pt x="1" y="2"/>
                  </a:cubicBezTo>
                  <a:cubicBezTo>
                    <a:pt x="1" y="3"/>
                    <a:pt x="1" y="3"/>
                    <a:pt x="0" y="4"/>
                  </a:cubicBezTo>
                  <a:cubicBezTo>
                    <a:pt x="2" y="3"/>
                    <a:pt x="3" y="2"/>
                    <a:pt x="3" y="2"/>
                  </a:cubicBezTo>
                  <a:cubicBezTo>
                    <a:pt x="3" y="1"/>
                    <a:pt x="3" y="1"/>
                    <a:pt x="1" y="0"/>
                  </a:cubicBezTo>
                  <a:close/>
                </a:path>
              </a:pathLst>
            </a:custGeom>
            <a:noFill/>
            <a:ln w="7938" cap="rnd">
              <a:solidFill>
                <a:srgbClr val="333333"/>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pl-PL"/>
            </a:p>
          </p:txBody>
        </p:sp>
        <p:sp>
          <p:nvSpPr>
            <p:cNvPr id="15772" name="Freeform 104"/>
            <p:cNvSpPr>
              <a:spLocks/>
            </p:cNvSpPr>
            <p:nvPr/>
          </p:nvSpPr>
          <p:spPr bwMode="auto">
            <a:xfrm>
              <a:off x="672" y="1587"/>
              <a:ext cx="283" cy="26"/>
            </a:xfrm>
            <a:custGeom>
              <a:avLst/>
              <a:gdLst>
                <a:gd name="T0" fmla="*/ 0 w 113"/>
                <a:gd name="T1" fmla="*/ 6536 h 10"/>
                <a:gd name="T2" fmla="*/ 88356 w 113"/>
                <a:gd name="T3" fmla="*/ 21024 h 10"/>
                <a:gd name="T4" fmla="*/ 174987 w 113"/>
                <a:gd name="T5" fmla="*/ 6536 h 10"/>
                <a:gd name="T6" fmla="*/ 174987 w 113"/>
                <a:gd name="T7" fmla="*/ 0 h 10"/>
                <a:gd name="T8" fmla="*/ 88356 w 113"/>
                <a:gd name="T9" fmla="*/ 12938 h 10"/>
                <a:gd name="T10" fmla="*/ 0 w 113"/>
                <a:gd name="T11" fmla="*/ 0 h 10"/>
                <a:gd name="T12" fmla="*/ 0 w 113"/>
                <a:gd name="T13" fmla="*/ 6536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3" h="10">
                  <a:moveTo>
                    <a:pt x="0" y="3"/>
                  </a:moveTo>
                  <a:cubicBezTo>
                    <a:pt x="0" y="7"/>
                    <a:pt x="26" y="10"/>
                    <a:pt x="57" y="10"/>
                  </a:cubicBezTo>
                  <a:cubicBezTo>
                    <a:pt x="88" y="10"/>
                    <a:pt x="113" y="7"/>
                    <a:pt x="113" y="3"/>
                  </a:cubicBezTo>
                  <a:cubicBezTo>
                    <a:pt x="113" y="0"/>
                    <a:pt x="113" y="0"/>
                    <a:pt x="113" y="0"/>
                  </a:cubicBezTo>
                  <a:cubicBezTo>
                    <a:pt x="113" y="3"/>
                    <a:pt x="88" y="6"/>
                    <a:pt x="57" y="6"/>
                  </a:cubicBezTo>
                  <a:cubicBezTo>
                    <a:pt x="26" y="6"/>
                    <a:pt x="0" y="3"/>
                    <a:pt x="0" y="0"/>
                  </a:cubicBezTo>
                  <a:lnTo>
                    <a:pt x="0" y="3"/>
                  </a:lnTo>
                  <a:close/>
                </a:path>
              </a:pathLst>
            </a:custGeom>
            <a:solidFill>
              <a:srgbClr val="96ADD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l-PL"/>
            </a:p>
          </p:txBody>
        </p:sp>
        <p:sp>
          <p:nvSpPr>
            <p:cNvPr id="15773" name="Freeform 105"/>
            <p:cNvSpPr>
              <a:spLocks/>
            </p:cNvSpPr>
            <p:nvPr/>
          </p:nvSpPr>
          <p:spPr bwMode="auto">
            <a:xfrm>
              <a:off x="672" y="1587"/>
              <a:ext cx="283" cy="26"/>
            </a:xfrm>
            <a:custGeom>
              <a:avLst/>
              <a:gdLst>
                <a:gd name="T0" fmla="*/ 0 w 113"/>
                <a:gd name="T1" fmla="*/ 6536 h 10"/>
                <a:gd name="T2" fmla="*/ 88356 w 113"/>
                <a:gd name="T3" fmla="*/ 21024 h 10"/>
                <a:gd name="T4" fmla="*/ 174987 w 113"/>
                <a:gd name="T5" fmla="*/ 6536 h 10"/>
                <a:gd name="T6" fmla="*/ 174987 w 113"/>
                <a:gd name="T7" fmla="*/ 0 h 10"/>
                <a:gd name="T8" fmla="*/ 88356 w 113"/>
                <a:gd name="T9" fmla="*/ 12938 h 10"/>
                <a:gd name="T10" fmla="*/ 0 w 113"/>
                <a:gd name="T11" fmla="*/ 0 h 10"/>
                <a:gd name="T12" fmla="*/ 0 w 113"/>
                <a:gd name="T13" fmla="*/ 6536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3" h="10">
                  <a:moveTo>
                    <a:pt x="0" y="3"/>
                  </a:moveTo>
                  <a:cubicBezTo>
                    <a:pt x="0" y="7"/>
                    <a:pt x="26" y="10"/>
                    <a:pt x="57" y="10"/>
                  </a:cubicBezTo>
                  <a:cubicBezTo>
                    <a:pt x="88" y="10"/>
                    <a:pt x="113" y="7"/>
                    <a:pt x="113" y="3"/>
                  </a:cubicBezTo>
                  <a:cubicBezTo>
                    <a:pt x="113" y="0"/>
                    <a:pt x="113" y="0"/>
                    <a:pt x="113" y="0"/>
                  </a:cubicBezTo>
                  <a:cubicBezTo>
                    <a:pt x="113" y="3"/>
                    <a:pt x="88" y="6"/>
                    <a:pt x="57" y="6"/>
                  </a:cubicBezTo>
                  <a:cubicBezTo>
                    <a:pt x="26" y="6"/>
                    <a:pt x="0" y="3"/>
                    <a:pt x="0" y="0"/>
                  </a:cubicBezTo>
                  <a:lnTo>
                    <a:pt x="0" y="3"/>
                  </a:lnTo>
                  <a:close/>
                </a:path>
              </a:pathLst>
            </a:custGeom>
            <a:noFill/>
            <a:ln w="7938" cap="rnd">
              <a:solidFill>
                <a:srgbClr val="333333"/>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pl-PL"/>
            </a:p>
          </p:txBody>
        </p:sp>
        <p:sp>
          <p:nvSpPr>
            <p:cNvPr id="15774" name="Freeform 106"/>
            <p:cNvSpPr>
              <a:spLocks/>
            </p:cNvSpPr>
            <p:nvPr/>
          </p:nvSpPr>
          <p:spPr bwMode="auto">
            <a:xfrm>
              <a:off x="832" y="2803"/>
              <a:ext cx="95" cy="26"/>
            </a:xfrm>
            <a:custGeom>
              <a:avLst/>
              <a:gdLst>
                <a:gd name="T0" fmla="*/ 0 w 38"/>
                <a:gd name="T1" fmla="*/ 21024 h 10"/>
                <a:gd name="T2" fmla="*/ 58125 w 38"/>
                <a:gd name="T3" fmla="*/ 0 h 10"/>
                <a:gd name="T4" fmla="*/ 0 60000 65536"/>
                <a:gd name="T5" fmla="*/ 0 60000 65536"/>
              </a:gdLst>
              <a:ahLst/>
              <a:cxnLst>
                <a:cxn ang="T4">
                  <a:pos x="T0" y="T1"/>
                </a:cxn>
                <a:cxn ang="T5">
                  <a:pos x="T2" y="T3"/>
                </a:cxn>
              </a:cxnLst>
              <a:rect l="0" t="0" r="r" b="b"/>
              <a:pathLst>
                <a:path w="38" h="10">
                  <a:moveTo>
                    <a:pt x="0" y="10"/>
                  </a:moveTo>
                  <a:cubicBezTo>
                    <a:pt x="28" y="10"/>
                    <a:pt x="34" y="3"/>
                    <a:pt x="38" y="0"/>
                  </a:cubicBezTo>
                </a:path>
              </a:pathLst>
            </a:custGeom>
            <a:noFill/>
            <a:ln w="7938" cap="rnd">
              <a:solidFill>
                <a:srgbClr val="333333"/>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pl-PL"/>
            </a:p>
          </p:txBody>
        </p:sp>
        <p:sp>
          <p:nvSpPr>
            <p:cNvPr id="15775" name="Freeform 107"/>
            <p:cNvSpPr>
              <a:spLocks/>
            </p:cNvSpPr>
            <p:nvPr/>
          </p:nvSpPr>
          <p:spPr bwMode="auto">
            <a:xfrm>
              <a:off x="832" y="2704"/>
              <a:ext cx="95" cy="24"/>
            </a:xfrm>
            <a:custGeom>
              <a:avLst/>
              <a:gdLst>
                <a:gd name="T0" fmla="*/ 0 w 38"/>
                <a:gd name="T1" fmla="*/ 23061 h 9"/>
                <a:gd name="T2" fmla="*/ 58125 w 38"/>
                <a:gd name="T3" fmla="*/ 0 h 9"/>
                <a:gd name="T4" fmla="*/ 0 60000 65536"/>
                <a:gd name="T5" fmla="*/ 0 60000 65536"/>
              </a:gdLst>
              <a:ahLst/>
              <a:cxnLst>
                <a:cxn ang="T4">
                  <a:pos x="T0" y="T1"/>
                </a:cxn>
                <a:cxn ang="T5">
                  <a:pos x="T2" y="T3"/>
                </a:cxn>
              </a:cxnLst>
              <a:rect l="0" t="0" r="r" b="b"/>
              <a:pathLst>
                <a:path w="38" h="9">
                  <a:moveTo>
                    <a:pt x="0" y="9"/>
                  </a:moveTo>
                  <a:cubicBezTo>
                    <a:pt x="27" y="9"/>
                    <a:pt x="34" y="3"/>
                    <a:pt x="38" y="0"/>
                  </a:cubicBezTo>
                </a:path>
              </a:pathLst>
            </a:custGeom>
            <a:noFill/>
            <a:ln w="7938" cap="rnd">
              <a:solidFill>
                <a:srgbClr val="333333"/>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pl-PL"/>
            </a:p>
          </p:txBody>
        </p:sp>
        <p:sp>
          <p:nvSpPr>
            <p:cNvPr id="15776" name="Freeform 108"/>
            <p:cNvSpPr>
              <a:spLocks/>
            </p:cNvSpPr>
            <p:nvPr/>
          </p:nvSpPr>
          <p:spPr bwMode="auto">
            <a:xfrm>
              <a:off x="832" y="2603"/>
              <a:ext cx="95" cy="24"/>
            </a:xfrm>
            <a:custGeom>
              <a:avLst/>
              <a:gdLst>
                <a:gd name="T0" fmla="*/ 0 w 38"/>
                <a:gd name="T1" fmla="*/ 23061 h 9"/>
                <a:gd name="T2" fmla="*/ 58125 w 38"/>
                <a:gd name="T3" fmla="*/ 0 h 9"/>
                <a:gd name="T4" fmla="*/ 0 60000 65536"/>
                <a:gd name="T5" fmla="*/ 0 60000 65536"/>
              </a:gdLst>
              <a:ahLst/>
              <a:cxnLst>
                <a:cxn ang="T4">
                  <a:pos x="T0" y="T1"/>
                </a:cxn>
                <a:cxn ang="T5">
                  <a:pos x="T2" y="T3"/>
                </a:cxn>
              </a:cxnLst>
              <a:rect l="0" t="0" r="r" b="b"/>
              <a:pathLst>
                <a:path w="38" h="9">
                  <a:moveTo>
                    <a:pt x="0" y="9"/>
                  </a:moveTo>
                  <a:cubicBezTo>
                    <a:pt x="26" y="9"/>
                    <a:pt x="33" y="4"/>
                    <a:pt x="38" y="0"/>
                  </a:cubicBezTo>
                </a:path>
              </a:pathLst>
            </a:custGeom>
            <a:noFill/>
            <a:ln w="7938" cap="rnd">
              <a:solidFill>
                <a:srgbClr val="333333"/>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pl-PL"/>
            </a:p>
          </p:txBody>
        </p:sp>
        <p:sp>
          <p:nvSpPr>
            <p:cNvPr id="15777" name="Freeform 109"/>
            <p:cNvSpPr>
              <a:spLocks/>
            </p:cNvSpPr>
            <p:nvPr/>
          </p:nvSpPr>
          <p:spPr bwMode="auto">
            <a:xfrm>
              <a:off x="832" y="2504"/>
              <a:ext cx="95" cy="24"/>
            </a:xfrm>
            <a:custGeom>
              <a:avLst/>
              <a:gdLst>
                <a:gd name="T0" fmla="*/ 0 w 38"/>
                <a:gd name="T1" fmla="*/ 23061 h 9"/>
                <a:gd name="T2" fmla="*/ 58125 w 38"/>
                <a:gd name="T3" fmla="*/ 0 h 9"/>
                <a:gd name="T4" fmla="*/ 0 60000 65536"/>
                <a:gd name="T5" fmla="*/ 0 60000 65536"/>
              </a:gdLst>
              <a:ahLst/>
              <a:cxnLst>
                <a:cxn ang="T4">
                  <a:pos x="T0" y="T1"/>
                </a:cxn>
                <a:cxn ang="T5">
                  <a:pos x="T2" y="T3"/>
                </a:cxn>
              </a:cxnLst>
              <a:rect l="0" t="0" r="r" b="b"/>
              <a:pathLst>
                <a:path w="38" h="9">
                  <a:moveTo>
                    <a:pt x="0" y="9"/>
                  </a:moveTo>
                  <a:cubicBezTo>
                    <a:pt x="25" y="9"/>
                    <a:pt x="33" y="3"/>
                    <a:pt x="38" y="0"/>
                  </a:cubicBezTo>
                </a:path>
              </a:pathLst>
            </a:custGeom>
            <a:noFill/>
            <a:ln w="7938" cap="rnd">
              <a:solidFill>
                <a:srgbClr val="333333"/>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pl-PL"/>
            </a:p>
          </p:txBody>
        </p:sp>
        <p:sp>
          <p:nvSpPr>
            <p:cNvPr id="15778" name="Freeform 110"/>
            <p:cNvSpPr>
              <a:spLocks/>
            </p:cNvSpPr>
            <p:nvPr/>
          </p:nvSpPr>
          <p:spPr bwMode="auto">
            <a:xfrm>
              <a:off x="832" y="2405"/>
              <a:ext cx="95" cy="22"/>
            </a:xfrm>
            <a:custGeom>
              <a:avLst/>
              <a:gdLst>
                <a:gd name="T0" fmla="*/ 0 w 38"/>
                <a:gd name="T1" fmla="*/ 26430 h 8"/>
                <a:gd name="T2" fmla="*/ 58125 w 38"/>
                <a:gd name="T3" fmla="*/ 0 h 8"/>
                <a:gd name="T4" fmla="*/ 0 60000 65536"/>
                <a:gd name="T5" fmla="*/ 0 60000 65536"/>
              </a:gdLst>
              <a:ahLst/>
              <a:cxnLst>
                <a:cxn ang="T4">
                  <a:pos x="T0" y="T1"/>
                </a:cxn>
                <a:cxn ang="T5">
                  <a:pos x="T2" y="T3"/>
                </a:cxn>
              </a:cxnLst>
              <a:rect l="0" t="0" r="r" b="b"/>
              <a:pathLst>
                <a:path w="38" h="8">
                  <a:moveTo>
                    <a:pt x="0" y="8"/>
                  </a:moveTo>
                  <a:cubicBezTo>
                    <a:pt x="25" y="8"/>
                    <a:pt x="32" y="3"/>
                    <a:pt x="38" y="0"/>
                  </a:cubicBezTo>
                </a:path>
              </a:pathLst>
            </a:custGeom>
            <a:noFill/>
            <a:ln w="7938" cap="rnd">
              <a:solidFill>
                <a:srgbClr val="333333"/>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pl-PL"/>
            </a:p>
          </p:txBody>
        </p:sp>
        <p:sp>
          <p:nvSpPr>
            <p:cNvPr id="15779" name="Freeform 111"/>
            <p:cNvSpPr>
              <a:spLocks/>
            </p:cNvSpPr>
            <p:nvPr/>
          </p:nvSpPr>
          <p:spPr bwMode="auto">
            <a:xfrm>
              <a:off x="832" y="2307"/>
              <a:ext cx="95" cy="18"/>
            </a:xfrm>
            <a:custGeom>
              <a:avLst/>
              <a:gdLst>
                <a:gd name="T0" fmla="*/ 0 w 38"/>
                <a:gd name="T1" fmla="*/ 13245 h 7"/>
                <a:gd name="T2" fmla="*/ 58125 w 38"/>
                <a:gd name="T3" fmla="*/ 0 h 7"/>
                <a:gd name="T4" fmla="*/ 0 60000 65536"/>
                <a:gd name="T5" fmla="*/ 0 60000 65536"/>
              </a:gdLst>
              <a:ahLst/>
              <a:cxnLst>
                <a:cxn ang="T4">
                  <a:pos x="T0" y="T1"/>
                </a:cxn>
                <a:cxn ang="T5">
                  <a:pos x="T2" y="T3"/>
                </a:cxn>
              </a:cxnLst>
              <a:rect l="0" t="0" r="r" b="b"/>
              <a:pathLst>
                <a:path w="38" h="7">
                  <a:moveTo>
                    <a:pt x="0" y="7"/>
                  </a:moveTo>
                  <a:cubicBezTo>
                    <a:pt x="24" y="7"/>
                    <a:pt x="32" y="3"/>
                    <a:pt x="38" y="0"/>
                  </a:cubicBezTo>
                </a:path>
              </a:pathLst>
            </a:custGeom>
            <a:noFill/>
            <a:ln w="7938" cap="rnd">
              <a:solidFill>
                <a:srgbClr val="333333"/>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pl-PL"/>
            </a:p>
          </p:txBody>
        </p:sp>
        <p:sp>
          <p:nvSpPr>
            <p:cNvPr id="15780" name="Freeform 112"/>
            <p:cNvSpPr>
              <a:spLocks/>
            </p:cNvSpPr>
            <p:nvPr/>
          </p:nvSpPr>
          <p:spPr bwMode="auto">
            <a:xfrm>
              <a:off x="832" y="2208"/>
              <a:ext cx="95" cy="16"/>
            </a:xfrm>
            <a:custGeom>
              <a:avLst/>
              <a:gdLst>
                <a:gd name="T0" fmla="*/ 0 w 38"/>
                <a:gd name="T1" fmla="*/ 15531 h 6"/>
                <a:gd name="T2" fmla="*/ 58125 w 38"/>
                <a:gd name="T3" fmla="*/ 0 h 6"/>
                <a:gd name="T4" fmla="*/ 0 60000 65536"/>
                <a:gd name="T5" fmla="*/ 0 60000 65536"/>
              </a:gdLst>
              <a:ahLst/>
              <a:cxnLst>
                <a:cxn ang="T4">
                  <a:pos x="T0" y="T1"/>
                </a:cxn>
                <a:cxn ang="T5">
                  <a:pos x="T2" y="T3"/>
                </a:cxn>
              </a:cxnLst>
              <a:rect l="0" t="0" r="r" b="b"/>
              <a:pathLst>
                <a:path w="38" h="6">
                  <a:moveTo>
                    <a:pt x="0" y="6"/>
                  </a:moveTo>
                  <a:cubicBezTo>
                    <a:pt x="23" y="6"/>
                    <a:pt x="31" y="3"/>
                    <a:pt x="38" y="0"/>
                  </a:cubicBezTo>
                </a:path>
              </a:pathLst>
            </a:custGeom>
            <a:noFill/>
            <a:ln w="7938" cap="rnd">
              <a:solidFill>
                <a:srgbClr val="333333"/>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pl-PL"/>
            </a:p>
          </p:txBody>
        </p:sp>
        <p:sp>
          <p:nvSpPr>
            <p:cNvPr id="15781" name="Freeform 113"/>
            <p:cNvSpPr>
              <a:spLocks/>
            </p:cNvSpPr>
            <p:nvPr/>
          </p:nvSpPr>
          <p:spPr bwMode="auto">
            <a:xfrm>
              <a:off x="832" y="2109"/>
              <a:ext cx="95" cy="14"/>
            </a:xfrm>
            <a:custGeom>
              <a:avLst/>
              <a:gdLst>
                <a:gd name="T0" fmla="*/ 0 w 38"/>
                <a:gd name="T1" fmla="*/ 18746 h 5"/>
                <a:gd name="T2" fmla="*/ 58125 w 38"/>
                <a:gd name="T3" fmla="*/ 0 h 5"/>
                <a:gd name="T4" fmla="*/ 0 60000 65536"/>
                <a:gd name="T5" fmla="*/ 0 60000 65536"/>
              </a:gdLst>
              <a:ahLst/>
              <a:cxnLst>
                <a:cxn ang="T4">
                  <a:pos x="T0" y="T1"/>
                </a:cxn>
                <a:cxn ang="T5">
                  <a:pos x="T2" y="T3"/>
                </a:cxn>
              </a:cxnLst>
              <a:rect l="0" t="0" r="r" b="b"/>
              <a:pathLst>
                <a:path w="38" h="5">
                  <a:moveTo>
                    <a:pt x="0" y="5"/>
                  </a:moveTo>
                  <a:cubicBezTo>
                    <a:pt x="22" y="5"/>
                    <a:pt x="31" y="2"/>
                    <a:pt x="38" y="0"/>
                  </a:cubicBezTo>
                </a:path>
              </a:pathLst>
            </a:custGeom>
            <a:noFill/>
            <a:ln w="7938" cap="rnd">
              <a:solidFill>
                <a:srgbClr val="333333"/>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pl-PL"/>
            </a:p>
          </p:txBody>
        </p:sp>
        <p:sp>
          <p:nvSpPr>
            <p:cNvPr id="15782" name="Freeform 114"/>
            <p:cNvSpPr>
              <a:spLocks/>
            </p:cNvSpPr>
            <p:nvPr/>
          </p:nvSpPr>
          <p:spPr bwMode="auto">
            <a:xfrm>
              <a:off x="832" y="2011"/>
              <a:ext cx="95" cy="13"/>
            </a:xfrm>
            <a:custGeom>
              <a:avLst/>
              <a:gdLst>
                <a:gd name="T0" fmla="*/ 0 w 38"/>
                <a:gd name="T1" fmla="*/ 10457 h 5"/>
                <a:gd name="T2" fmla="*/ 58125 w 38"/>
                <a:gd name="T3" fmla="*/ 0 h 5"/>
                <a:gd name="T4" fmla="*/ 0 60000 65536"/>
                <a:gd name="T5" fmla="*/ 0 60000 65536"/>
              </a:gdLst>
              <a:ahLst/>
              <a:cxnLst>
                <a:cxn ang="T4">
                  <a:pos x="T0" y="T1"/>
                </a:cxn>
                <a:cxn ang="T5">
                  <a:pos x="T2" y="T3"/>
                </a:cxn>
              </a:cxnLst>
              <a:rect l="0" t="0" r="r" b="b"/>
              <a:pathLst>
                <a:path w="38" h="5">
                  <a:moveTo>
                    <a:pt x="0" y="5"/>
                  </a:moveTo>
                  <a:cubicBezTo>
                    <a:pt x="21" y="5"/>
                    <a:pt x="30" y="2"/>
                    <a:pt x="38" y="0"/>
                  </a:cubicBezTo>
                </a:path>
              </a:pathLst>
            </a:custGeom>
            <a:noFill/>
            <a:ln w="7938" cap="rnd">
              <a:solidFill>
                <a:srgbClr val="333333"/>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pl-PL"/>
            </a:p>
          </p:txBody>
        </p:sp>
        <p:sp>
          <p:nvSpPr>
            <p:cNvPr id="15783" name="Freeform 115"/>
            <p:cNvSpPr>
              <a:spLocks/>
            </p:cNvSpPr>
            <p:nvPr/>
          </p:nvSpPr>
          <p:spPr bwMode="auto">
            <a:xfrm>
              <a:off x="832" y="1912"/>
              <a:ext cx="95" cy="11"/>
            </a:xfrm>
            <a:custGeom>
              <a:avLst/>
              <a:gdLst>
                <a:gd name="T0" fmla="*/ 0 w 38"/>
                <a:gd name="T1" fmla="*/ 13038 h 4"/>
                <a:gd name="T2" fmla="*/ 58125 w 38"/>
                <a:gd name="T3" fmla="*/ 0 h 4"/>
                <a:gd name="T4" fmla="*/ 0 60000 65536"/>
                <a:gd name="T5" fmla="*/ 0 60000 65536"/>
              </a:gdLst>
              <a:ahLst/>
              <a:cxnLst>
                <a:cxn ang="T4">
                  <a:pos x="T0" y="T1"/>
                </a:cxn>
                <a:cxn ang="T5">
                  <a:pos x="T2" y="T3"/>
                </a:cxn>
              </a:cxnLst>
              <a:rect l="0" t="0" r="r" b="b"/>
              <a:pathLst>
                <a:path w="38" h="4">
                  <a:moveTo>
                    <a:pt x="0" y="4"/>
                  </a:moveTo>
                  <a:cubicBezTo>
                    <a:pt x="20" y="4"/>
                    <a:pt x="30" y="2"/>
                    <a:pt x="38" y="0"/>
                  </a:cubicBezTo>
                </a:path>
              </a:pathLst>
            </a:custGeom>
            <a:noFill/>
            <a:ln w="7938" cap="rnd">
              <a:solidFill>
                <a:srgbClr val="333333"/>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pl-PL"/>
            </a:p>
          </p:txBody>
        </p:sp>
        <p:sp>
          <p:nvSpPr>
            <p:cNvPr id="15784" name="Freeform 116"/>
            <p:cNvSpPr>
              <a:spLocks/>
            </p:cNvSpPr>
            <p:nvPr/>
          </p:nvSpPr>
          <p:spPr bwMode="auto">
            <a:xfrm>
              <a:off x="832" y="1813"/>
              <a:ext cx="95" cy="8"/>
            </a:xfrm>
            <a:custGeom>
              <a:avLst/>
              <a:gdLst>
                <a:gd name="T0" fmla="*/ 0 w 38"/>
                <a:gd name="T1" fmla="*/ 7531 h 3"/>
                <a:gd name="T2" fmla="*/ 58125 w 38"/>
                <a:gd name="T3" fmla="*/ 0 h 3"/>
                <a:gd name="T4" fmla="*/ 0 60000 65536"/>
                <a:gd name="T5" fmla="*/ 0 60000 65536"/>
              </a:gdLst>
              <a:ahLst/>
              <a:cxnLst>
                <a:cxn ang="T4">
                  <a:pos x="T0" y="T1"/>
                </a:cxn>
                <a:cxn ang="T5">
                  <a:pos x="T2" y="T3"/>
                </a:cxn>
              </a:cxnLst>
              <a:rect l="0" t="0" r="r" b="b"/>
              <a:pathLst>
                <a:path w="38" h="3">
                  <a:moveTo>
                    <a:pt x="0" y="3"/>
                  </a:moveTo>
                  <a:cubicBezTo>
                    <a:pt x="20" y="3"/>
                    <a:pt x="29" y="1"/>
                    <a:pt x="38" y="0"/>
                  </a:cubicBezTo>
                </a:path>
              </a:pathLst>
            </a:custGeom>
            <a:noFill/>
            <a:ln w="7938" cap="rnd">
              <a:solidFill>
                <a:srgbClr val="333333"/>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pl-PL"/>
            </a:p>
          </p:txBody>
        </p:sp>
        <p:sp>
          <p:nvSpPr>
            <p:cNvPr id="15785" name="Freeform 117"/>
            <p:cNvSpPr>
              <a:spLocks/>
            </p:cNvSpPr>
            <p:nvPr/>
          </p:nvSpPr>
          <p:spPr bwMode="auto">
            <a:xfrm>
              <a:off x="872" y="1763"/>
              <a:ext cx="58" cy="5"/>
            </a:xfrm>
            <a:custGeom>
              <a:avLst/>
              <a:gdLst>
                <a:gd name="T0" fmla="*/ 0 w 23"/>
                <a:gd name="T1" fmla="*/ 3250 h 2"/>
                <a:gd name="T2" fmla="*/ 37526 w 23"/>
                <a:gd name="T3" fmla="*/ 0 h 2"/>
                <a:gd name="T4" fmla="*/ 0 60000 65536"/>
                <a:gd name="T5" fmla="*/ 0 60000 65536"/>
              </a:gdLst>
              <a:ahLst/>
              <a:cxnLst>
                <a:cxn ang="T4">
                  <a:pos x="T0" y="T1"/>
                </a:cxn>
                <a:cxn ang="T5">
                  <a:pos x="T2" y="T3"/>
                </a:cxn>
              </a:cxnLst>
              <a:rect l="0" t="0" r="r" b="b"/>
              <a:pathLst>
                <a:path w="23" h="2">
                  <a:moveTo>
                    <a:pt x="0" y="2"/>
                  </a:moveTo>
                  <a:cubicBezTo>
                    <a:pt x="9" y="2"/>
                    <a:pt x="17" y="1"/>
                    <a:pt x="23" y="0"/>
                  </a:cubicBezTo>
                </a:path>
              </a:pathLst>
            </a:custGeom>
            <a:noFill/>
            <a:ln w="7938" cap="rnd">
              <a:solidFill>
                <a:srgbClr val="333333"/>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pl-PL"/>
            </a:p>
          </p:txBody>
        </p:sp>
        <p:sp>
          <p:nvSpPr>
            <p:cNvPr id="15786" name="Freeform 118"/>
            <p:cNvSpPr>
              <a:spLocks/>
            </p:cNvSpPr>
            <p:nvPr/>
          </p:nvSpPr>
          <p:spPr bwMode="auto">
            <a:xfrm>
              <a:off x="872" y="1861"/>
              <a:ext cx="55" cy="8"/>
            </a:xfrm>
            <a:custGeom>
              <a:avLst/>
              <a:gdLst>
                <a:gd name="T0" fmla="*/ 0 w 22"/>
                <a:gd name="T1" fmla="*/ 7531 h 3"/>
                <a:gd name="T2" fmla="*/ 33720 w 22"/>
                <a:gd name="T3" fmla="*/ 0 h 3"/>
                <a:gd name="T4" fmla="*/ 0 60000 65536"/>
                <a:gd name="T5" fmla="*/ 0 60000 65536"/>
              </a:gdLst>
              <a:ahLst/>
              <a:cxnLst>
                <a:cxn ang="T4">
                  <a:pos x="T0" y="T1"/>
                </a:cxn>
                <a:cxn ang="T5">
                  <a:pos x="T2" y="T3"/>
                </a:cxn>
              </a:cxnLst>
              <a:rect l="0" t="0" r="r" b="b"/>
              <a:pathLst>
                <a:path w="22" h="3">
                  <a:moveTo>
                    <a:pt x="0" y="3"/>
                  </a:moveTo>
                  <a:cubicBezTo>
                    <a:pt x="9" y="2"/>
                    <a:pt x="17" y="1"/>
                    <a:pt x="22" y="0"/>
                  </a:cubicBezTo>
                </a:path>
              </a:pathLst>
            </a:custGeom>
            <a:noFill/>
            <a:ln w="7938" cap="rnd">
              <a:solidFill>
                <a:srgbClr val="333333"/>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pl-PL"/>
            </a:p>
          </p:txBody>
        </p:sp>
        <p:sp>
          <p:nvSpPr>
            <p:cNvPr id="15787" name="Freeform 119"/>
            <p:cNvSpPr>
              <a:spLocks/>
            </p:cNvSpPr>
            <p:nvPr/>
          </p:nvSpPr>
          <p:spPr bwMode="auto">
            <a:xfrm>
              <a:off x="872" y="1963"/>
              <a:ext cx="55" cy="8"/>
            </a:xfrm>
            <a:custGeom>
              <a:avLst/>
              <a:gdLst>
                <a:gd name="T0" fmla="*/ 0 w 22"/>
                <a:gd name="T1" fmla="*/ 7531 h 3"/>
                <a:gd name="T2" fmla="*/ 33720 w 22"/>
                <a:gd name="T3" fmla="*/ 0 h 3"/>
                <a:gd name="T4" fmla="*/ 0 60000 65536"/>
                <a:gd name="T5" fmla="*/ 0 60000 65536"/>
              </a:gdLst>
              <a:ahLst/>
              <a:cxnLst>
                <a:cxn ang="T4">
                  <a:pos x="T0" y="T1"/>
                </a:cxn>
                <a:cxn ang="T5">
                  <a:pos x="T2" y="T3"/>
                </a:cxn>
              </a:cxnLst>
              <a:rect l="0" t="0" r="r" b="b"/>
              <a:pathLst>
                <a:path w="22" h="3">
                  <a:moveTo>
                    <a:pt x="0" y="3"/>
                  </a:moveTo>
                  <a:cubicBezTo>
                    <a:pt x="10" y="2"/>
                    <a:pt x="17" y="1"/>
                    <a:pt x="22" y="0"/>
                  </a:cubicBezTo>
                </a:path>
              </a:pathLst>
            </a:custGeom>
            <a:noFill/>
            <a:ln w="7938" cap="rnd">
              <a:solidFill>
                <a:srgbClr val="333333"/>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pl-PL"/>
            </a:p>
          </p:txBody>
        </p:sp>
        <p:sp>
          <p:nvSpPr>
            <p:cNvPr id="15788" name="Freeform 120"/>
            <p:cNvSpPr>
              <a:spLocks/>
            </p:cNvSpPr>
            <p:nvPr/>
          </p:nvSpPr>
          <p:spPr bwMode="auto">
            <a:xfrm>
              <a:off x="872" y="2061"/>
              <a:ext cx="55" cy="8"/>
            </a:xfrm>
            <a:custGeom>
              <a:avLst/>
              <a:gdLst>
                <a:gd name="T0" fmla="*/ 0 w 22"/>
                <a:gd name="T1" fmla="*/ 7531 h 3"/>
                <a:gd name="T2" fmla="*/ 33720 w 22"/>
                <a:gd name="T3" fmla="*/ 0 h 3"/>
                <a:gd name="T4" fmla="*/ 0 60000 65536"/>
                <a:gd name="T5" fmla="*/ 0 60000 65536"/>
              </a:gdLst>
              <a:ahLst/>
              <a:cxnLst>
                <a:cxn ang="T4">
                  <a:pos x="T0" y="T1"/>
                </a:cxn>
                <a:cxn ang="T5">
                  <a:pos x="T2" y="T3"/>
                </a:cxn>
              </a:cxnLst>
              <a:rect l="0" t="0" r="r" b="b"/>
              <a:pathLst>
                <a:path w="22" h="3">
                  <a:moveTo>
                    <a:pt x="0" y="3"/>
                  </a:moveTo>
                  <a:cubicBezTo>
                    <a:pt x="10" y="2"/>
                    <a:pt x="18" y="1"/>
                    <a:pt x="22" y="0"/>
                  </a:cubicBezTo>
                </a:path>
              </a:pathLst>
            </a:custGeom>
            <a:noFill/>
            <a:ln w="7938" cap="rnd">
              <a:solidFill>
                <a:srgbClr val="333333"/>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pl-PL"/>
            </a:p>
          </p:txBody>
        </p:sp>
        <p:sp>
          <p:nvSpPr>
            <p:cNvPr id="15789" name="Freeform 121"/>
            <p:cNvSpPr>
              <a:spLocks/>
            </p:cNvSpPr>
            <p:nvPr/>
          </p:nvSpPr>
          <p:spPr bwMode="auto">
            <a:xfrm>
              <a:off x="872" y="2160"/>
              <a:ext cx="55" cy="11"/>
            </a:xfrm>
            <a:custGeom>
              <a:avLst/>
              <a:gdLst>
                <a:gd name="T0" fmla="*/ 0 w 22"/>
                <a:gd name="T1" fmla="*/ 13038 h 4"/>
                <a:gd name="T2" fmla="*/ 33720 w 22"/>
                <a:gd name="T3" fmla="*/ 0 h 4"/>
                <a:gd name="T4" fmla="*/ 0 60000 65536"/>
                <a:gd name="T5" fmla="*/ 0 60000 65536"/>
              </a:gdLst>
              <a:ahLst/>
              <a:cxnLst>
                <a:cxn ang="T4">
                  <a:pos x="T0" y="T1"/>
                </a:cxn>
                <a:cxn ang="T5">
                  <a:pos x="T2" y="T3"/>
                </a:cxn>
              </a:cxnLst>
              <a:rect l="0" t="0" r="r" b="b"/>
              <a:pathLst>
                <a:path w="22" h="4">
                  <a:moveTo>
                    <a:pt x="0" y="4"/>
                  </a:moveTo>
                  <a:cubicBezTo>
                    <a:pt x="10" y="3"/>
                    <a:pt x="18" y="1"/>
                    <a:pt x="22" y="0"/>
                  </a:cubicBezTo>
                </a:path>
              </a:pathLst>
            </a:custGeom>
            <a:noFill/>
            <a:ln w="7938" cap="rnd">
              <a:solidFill>
                <a:srgbClr val="333333"/>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pl-PL"/>
            </a:p>
          </p:txBody>
        </p:sp>
        <p:sp>
          <p:nvSpPr>
            <p:cNvPr id="15790" name="Freeform 122"/>
            <p:cNvSpPr>
              <a:spLocks/>
            </p:cNvSpPr>
            <p:nvPr/>
          </p:nvSpPr>
          <p:spPr bwMode="auto">
            <a:xfrm>
              <a:off x="872" y="2259"/>
              <a:ext cx="55" cy="13"/>
            </a:xfrm>
            <a:custGeom>
              <a:avLst/>
              <a:gdLst>
                <a:gd name="T0" fmla="*/ 0 w 22"/>
                <a:gd name="T1" fmla="*/ 10457 h 5"/>
                <a:gd name="T2" fmla="*/ 33720 w 22"/>
                <a:gd name="T3" fmla="*/ 0 h 5"/>
                <a:gd name="T4" fmla="*/ 0 60000 65536"/>
                <a:gd name="T5" fmla="*/ 0 60000 65536"/>
              </a:gdLst>
              <a:ahLst/>
              <a:cxnLst>
                <a:cxn ang="T4">
                  <a:pos x="T0" y="T1"/>
                </a:cxn>
                <a:cxn ang="T5">
                  <a:pos x="T2" y="T3"/>
                </a:cxn>
              </a:cxnLst>
              <a:rect l="0" t="0" r="r" b="b"/>
              <a:pathLst>
                <a:path w="22" h="5">
                  <a:moveTo>
                    <a:pt x="0" y="5"/>
                  </a:moveTo>
                  <a:cubicBezTo>
                    <a:pt x="11" y="4"/>
                    <a:pt x="18" y="1"/>
                    <a:pt x="22" y="0"/>
                  </a:cubicBezTo>
                </a:path>
              </a:pathLst>
            </a:custGeom>
            <a:noFill/>
            <a:ln w="7938" cap="rnd">
              <a:solidFill>
                <a:srgbClr val="333333"/>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pl-PL"/>
            </a:p>
          </p:txBody>
        </p:sp>
        <p:sp>
          <p:nvSpPr>
            <p:cNvPr id="15791" name="Freeform 123"/>
            <p:cNvSpPr>
              <a:spLocks/>
            </p:cNvSpPr>
            <p:nvPr/>
          </p:nvSpPr>
          <p:spPr bwMode="auto">
            <a:xfrm>
              <a:off x="872" y="2357"/>
              <a:ext cx="55" cy="14"/>
            </a:xfrm>
            <a:custGeom>
              <a:avLst/>
              <a:gdLst>
                <a:gd name="T0" fmla="*/ 0 w 22"/>
                <a:gd name="T1" fmla="*/ 18746 h 5"/>
                <a:gd name="T2" fmla="*/ 33720 w 22"/>
                <a:gd name="T3" fmla="*/ 0 h 5"/>
                <a:gd name="T4" fmla="*/ 0 60000 65536"/>
                <a:gd name="T5" fmla="*/ 0 60000 65536"/>
              </a:gdLst>
              <a:ahLst/>
              <a:cxnLst>
                <a:cxn ang="T4">
                  <a:pos x="T0" y="T1"/>
                </a:cxn>
                <a:cxn ang="T5">
                  <a:pos x="T2" y="T3"/>
                </a:cxn>
              </a:cxnLst>
              <a:rect l="0" t="0" r="r" b="b"/>
              <a:pathLst>
                <a:path w="22" h="5">
                  <a:moveTo>
                    <a:pt x="0" y="5"/>
                  </a:moveTo>
                  <a:cubicBezTo>
                    <a:pt x="11" y="4"/>
                    <a:pt x="18" y="2"/>
                    <a:pt x="22" y="0"/>
                  </a:cubicBezTo>
                </a:path>
              </a:pathLst>
            </a:custGeom>
            <a:noFill/>
            <a:ln w="7938" cap="rnd">
              <a:solidFill>
                <a:srgbClr val="333333"/>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pl-PL"/>
            </a:p>
          </p:txBody>
        </p:sp>
        <p:sp>
          <p:nvSpPr>
            <p:cNvPr id="15792" name="Freeform 124"/>
            <p:cNvSpPr>
              <a:spLocks/>
            </p:cNvSpPr>
            <p:nvPr/>
          </p:nvSpPr>
          <p:spPr bwMode="auto">
            <a:xfrm>
              <a:off x="872" y="2456"/>
              <a:ext cx="55" cy="16"/>
            </a:xfrm>
            <a:custGeom>
              <a:avLst/>
              <a:gdLst>
                <a:gd name="T0" fmla="*/ 0 w 22"/>
                <a:gd name="T1" fmla="*/ 15531 h 6"/>
                <a:gd name="T2" fmla="*/ 33720 w 22"/>
                <a:gd name="T3" fmla="*/ 0 h 6"/>
                <a:gd name="T4" fmla="*/ 0 60000 65536"/>
                <a:gd name="T5" fmla="*/ 0 60000 65536"/>
              </a:gdLst>
              <a:ahLst/>
              <a:cxnLst>
                <a:cxn ang="T4">
                  <a:pos x="T0" y="T1"/>
                </a:cxn>
                <a:cxn ang="T5">
                  <a:pos x="T2" y="T3"/>
                </a:cxn>
              </a:cxnLst>
              <a:rect l="0" t="0" r="r" b="b"/>
              <a:pathLst>
                <a:path w="22" h="6">
                  <a:moveTo>
                    <a:pt x="0" y="6"/>
                  </a:moveTo>
                  <a:cubicBezTo>
                    <a:pt x="11" y="5"/>
                    <a:pt x="19" y="2"/>
                    <a:pt x="22" y="0"/>
                  </a:cubicBezTo>
                </a:path>
              </a:pathLst>
            </a:custGeom>
            <a:noFill/>
            <a:ln w="7938" cap="rnd">
              <a:solidFill>
                <a:srgbClr val="333333"/>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pl-PL"/>
            </a:p>
          </p:txBody>
        </p:sp>
        <p:sp>
          <p:nvSpPr>
            <p:cNvPr id="15793" name="Freeform 125"/>
            <p:cNvSpPr>
              <a:spLocks/>
            </p:cNvSpPr>
            <p:nvPr/>
          </p:nvSpPr>
          <p:spPr bwMode="auto">
            <a:xfrm>
              <a:off x="872" y="2555"/>
              <a:ext cx="55" cy="18"/>
            </a:xfrm>
            <a:custGeom>
              <a:avLst/>
              <a:gdLst>
                <a:gd name="T0" fmla="*/ 0 w 22"/>
                <a:gd name="T1" fmla="*/ 13245 h 7"/>
                <a:gd name="T2" fmla="*/ 33720 w 22"/>
                <a:gd name="T3" fmla="*/ 0 h 7"/>
                <a:gd name="T4" fmla="*/ 0 60000 65536"/>
                <a:gd name="T5" fmla="*/ 0 60000 65536"/>
              </a:gdLst>
              <a:ahLst/>
              <a:cxnLst>
                <a:cxn ang="T4">
                  <a:pos x="T0" y="T1"/>
                </a:cxn>
                <a:cxn ang="T5">
                  <a:pos x="T2" y="T3"/>
                </a:cxn>
              </a:cxnLst>
              <a:rect l="0" t="0" r="r" b="b"/>
              <a:pathLst>
                <a:path w="22" h="7">
                  <a:moveTo>
                    <a:pt x="0" y="7"/>
                  </a:moveTo>
                  <a:cubicBezTo>
                    <a:pt x="12" y="5"/>
                    <a:pt x="19" y="2"/>
                    <a:pt x="22" y="0"/>
                  </a:cubicBezTo>
                </a:path>
              </a:pathLst>
            </a:custGeom>
            <a:noFill/>
            <a:ln w="7938" cap="rnd">
              <a:solidFill>
                <a:srgbClr val="333333"/>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pl-PL"/>
            </a:p>
          </p:txBody>
        </p:sp>
        <p:sp>
          <p:nvSpPr>
            <p:cNvPr id="15794" name="Freeform 126"/>
            <p:cNvSpPr>
              <a:spLocks/>
            </p:cNvSpPr>
            <p:nvPr/>
          </p:nvSpPr>
          <p:spPr bwMode="auto">
            <a:xfrm>
              <a:off x="872" y="2653"/>
              <a:ext cx="55" cy="19"/>
            </a:xfrm>
            <a:custGeom>
              <a:avLst/>
              <a:gdLst>
                <a:gd name="T0" fmla="*/ 0 w 22"/>
                <a:gd name="T1" fmla="*/ 20797 h 7"/>
                <a:gd name="T2" fmla="*/ 33720 w 22"/>
                <a:gd name="T3" fmla="*/ 0 h 7"/>
                <a:gd name="T4" fmla="*/ 0 60000 65536"/>
                <a:gd name="T5" fmla="*/ 0 60000 65536"/>
              </a:gdLst>
              <a:ahLst/>
              <a:cxnLst>
                <a:cxn ang="T4">
                  <a:pos x="T0" y="T1"/>
                </a:cxn>
                <a:cxn ang="T5">
                  <a:pos x="T2" y="T3"/>
                </a:cxn>
              </a:cxnLst>
              <a:rect l="0" t="0" r="r" b="b"/>
              <a:pathLst>
                <a:path w="22" h="7">
                  <a:moveTo>
                    <a:pt x="0" y="7"/>
                  </a:moveTo>
                  <a:cubicBezTo>
                    <a:pt x="12" y="6"/>
                    <a:pt x="19" y="2"/>
                    <a:pt x="22" y="0"/>
                  </a:cubicBezTo>
                </a:path>
              </a:pathLst>
            </a:custGeom>
            <a:noFill/>
            <a:ln w="7938" cap="rnd">
              <a:solidFill>
                <a:srgbClr val="333333"/>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pl-PL"/>
            </a:p>
          </p:txBody>
        </p:sp>
        <p:sp>
          <p:nvSpPr>
            <p:cNvPr id="15795" name="Freeform 127"/>
            <p:cNvSpPr>
              <a:spLocks/>
            </p:cNvSpPr>
            <p:nvPr/>
          </p:nvSpPr>
          <p:spPr bwMode="auto">
            <a:xfrm>
              <a:off x="872" y="2752"/>
              <a:ext cx="55" cy="21"/>
            </a:xfrm>
            <a:custGeom>
              <a:avLst/>
              <a:gdLst>
                <a:gd name="T0" fmla="*/ 0 w 22"/>
                <a:gd name="T1" fmla="*/ 17945 h 8"/>
                <a:gd name="T2" fmla="*/ 33720 w 22"/>
                <a:gd name="T3" fmla="*/ 0 h 8"/>
                <a:gd name="T4" fmla="*/ 0 60000 65536"/>
                <a:gd name="T5" fmla="*/ 0 60000 65536"/>
              </a:gdLst>
              <a:ahLst/>
              <a:cxnLst>
                <a:cxn ang="T4">
                  <a:pos x="T0" y="T1"/>
                </a:cxn>
                <a:cxn ang="T5">
                  <a:pos x="T2" y="T3"/>
                </a:cxn>
              </a:cxnLst>
              <a:rect l="0" t="0" r="r" b="b"/>
              <a:pathLst>
                <a:path w="22" h="8">
                  <a:moveTo>
                    <a:pt x="0" y="8"/>
                  </a:moveTo>
                  <a:cubicBezTo>
                    <a:pt x="12" y="6"/>
                    <a:pt x="19" y="3"/>
                    <a:pt x="22" y="0"/>
                  </a:cubicBezTo>
                </a:path>
              </a:pathLst>
            </a:custGeom>
            <a:noFill/>
            <a:ln w="7938" cap="rnd">
              <a:solidFill>
                <a:srgbClr val="333333"/>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pl-PL"/>
            </a:p>
          </p:txBody>
        </p:sp>
        <p:sp>
          <p:nvSpPr>
            <p:cNvPr id="15796" name="Freeform 128"/>
            <p:cNvSpPr>
              <a:spLocks/>
            </p:cNvSpPr>
            <p:nvPr/>
          </p:nvSpPr>
          <p:spPr bwMode="auto">
            <a:xfrm>
              <a:off x="872" y="2851"/>
              <a:ext cx="55" cy="24"/>
            </a:xfrm>
            <a:custGeom>
              <a:avLst/>
              <a:gdLst>
                <a:gd name="T0" fmla="*/ 0 w 22"/>
                <a:gd name="T1" fmla="*/ 23061 h 9"/>
                <a:gd name="T2" fmla="*/ 33720 w 22"/>
                <a:gd name="T3" fmla="*/ 0 h 9"/>
                <a:gd name="T4" fmla="*/ 0 60000 65536"/>
                <a:gd name="T5" fmla="*/ 0 60000 65536"/>
              </a:gdLst>
              <a:ahLst/>
              <a:cxnLst>
                <a:cxn ang="T4">
                  <a:pos x="T0" y="T1"/>
                </a:cxn>
                <a:cxn ang="T5">
                  <a:pos x="T2" y="T3"/>
                </a:cxn>
              </a:cxnLst>
              <a:rect l="0" t="0" r="r" b="b"/>
              <a:pathLst>
                <a:path w="22" h="9">
                  <a:moveTo>
                    <a:pt x="0" y="9"/>
                  </a:moveTo>
                  <a:cubicBezTo>
                    <a:pt x="13" y="7"/>
                    <a:pt x="19" y="3"/>
                    <a:pt x="22" y="0"/>
                  </a:cubicBezTo>
                </a:path>
              </a:pathLst>
            </a:custGeom>
            <a:noFill/>
            <a:ln w="7938" cap="rnd">
              <a:solidFill>
                <a:srgbClr val="333333"/>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pl-PL"/>
            </a:p>
          </p:txBody>
        </p:sp>
        <p:sp>
          <p:nvSpPr>
            <p:cNvPr id="15797" name="Freeform 129"/>
            <p:cNvSpPr>
              <a:spLocks/>
            </p:cNvSpPr>
            <p:nvPr/>
          </p:nvSpPr>
          <p:spPr bwMode="auto">
            <a:xfrm>
              <a:off x="712" y="1629"/>
              <a:ext cx="58" cy="1275"/>
            </a:xfrm>
            <a:custGeom>
              <a:avLst/>
              <a:gdLst>
                <a:gd name="T0" fmla="*/ 8450 w 23"/>
                <a:gd name="T1" fmla="*/ 1174160 h 478"/>
                <a:gd name="T2" fmla="*/ 37526 w 23"/>
                <a:gd name="T3" fmla="*/ 1224926 h 478"/>
                <a:gd name="T4" fmla="*/ 0 w 23"/>
                <a:gd name="T5" fmla="*/ 1186305 h 478"/>
                <a:gd name="T6" fmla="*/ 0 w 23"/>
                <a:gd name="T7" fmla="*/ 0 h 478"/>
                <a:gd name="T8" fmla="*/ 8450 w 23"/>
                <a:gd name="T9" fmla="*/ 1174160 h 47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478">
                  <a:moveTo>
                    <a:pt x="5" y="458"/>
                  </a:moveTo>
                  <a:cubicBezTo>
                    <a:pt x="5" y="473"/>
                    <a:pt x="16" y="477"/>
                    <a:pt x="23" y="478"/>
                  </a:cubicBezTo>
                  <a:cubicBezTo>
                    <a:pt x="10" y="478"/>
                    <a:pt x="0" y="476"/>
                    <a:pt x="0" y="463"/>
                  </a:cubicBezTo>
                  <a:cubicBezTo>
                    <a:pt x="0" y="0"/>
                    <a:pt x="0" y="0"/>
                    <a:pt x="0" y="0"/>
                  </a:cubicBezTo>
                  <a:cubicBezTo>
                    <a:pt x="0" y="0"/>
                    <a:pt x="5" y="443"/>
                    <a:pt x="5" y="45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l-PL"/>
            </a:p>
          </p:txBody>
        </p:sp>
        <p:sp>
          <p:nvSpPr>
            <p:cNvPr id="15798" name="Freeform 130"/>
            <p:cNvSpPr>
              <a:spLocks/>
            </p:cNvSpPr>
            <p:nvPr/>
          </p:nvSpPr>
          <p:spPr bwMode="auto">
            <a:xfrm>
              <a:off x="832" y="1616"/>
              <a:ext cx="68" cy="1299"/>
            </a:xfrm>
            <a:custGeom>
              <a:avLst/>
              <a:gdLst>
                <a:gd name="T0" fmla="*/ 2010 w 27"/>
                <a:gd name="T1" fmla="*/ 1247886 h 487"/>
                <a:gd name="T2" fmla="*/ 43659 w 27"/>
                <a:gd name="T3" fmla="*/ 1198988 h 487"/>
                <a:gd name="T4" fmla="*/ 43659 w 27"/>
                <a:gd name="T5" fmla="*/ 0 h 487"/>
                <a:gd name="T6" fmla="*/ 40513 w 27"/>
                <a:gd name="T7" fmla="*/ 0 h 487"/>
                <a:gd name="T8" fmla="*/ 40513 w 27"/>
                <a:gd name="T9" fmla="*/ 1181711 h 487"/>
                <a:gd name="T10" fmla="*/ 0 w 27"/>
                <a:gd name="T11" fmla="*/ 1247886 h 48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7" h="487">
                  <a:moveTo>
                    <a:pt x="1" y="487"/>
                  </a:moveTo>
                  <a:cubicBezTo>
                    <a:pt x="11" y="487"/>
                    <a:pt x="27" y="477"/>
                    <a:pt x="27" y="468"/>
                  </a:cubicBezTo>
                  <a:cubicBezTo>
                    <a:pt x="27" y="458"/>
                    <a:pt x="27" y="16"/>
                    <a:pt x="27" y="0"/>
                  </a:cubicBezTo>
                  <a:cubicBezTo>
                    <a:pt x="25" y="0"/>
                    <a:pt x="25" y="0"/>
                    <a:pt x="25" y="0"/>
                  </a:cubicBezTo>
                  <a:cubicBezTo>
                    <a:pt x="25" y="461"/>
                    <a:pt x="25" y="461"/>
                    <a:pt x="25" y="461"/>
                  </a:cubicBezTo>
                  <a:cubicBezTo>
                    <a:pt x="25" y="475"/>
                    <a:pt x="14" y="487"/>
                    <a:pt x="0" y="487"/>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l-PL"/>
            </a:p>
          </p:txBody>
        </p:sp>
        <p:sp>
          <p:nvSpPr>
            <p:cNvPr id="15799" name="Freeform 131"/>
            <p:cNvSpPr>
              <a:spLocks/>
            </p:cNvSpPr>
            <p:nvPr/>
          </p:nvSpPr>
          <p:spPr bwMode="auto">
            <a:xfrm>
              <a:off x="717" y="2928"/>
              <a:ext cx="93" cy="232"/>
            </a:xfrm>
            <a:custGeom>
              <a:avLst/>
              <a:gdLst>
                <a:gd name="T0" fmla="*/ 52691 w 37"/>
                <a:gd name="T1" fmla="*/ 15531 h 87"/>
                <a:gd name="T2" fmla="*/ 8340 w 37"/>
                <a:gd name="T3" fmla="*/ 2824 h 87"/>
                <a:gd name="T4" fmla="*/ 2003 w 37"/>
                <a:gd name="T5" fmla="*/ 10376 h 87"/>
                <a:gd name="T6" fmla="*/ 49448 w 37"/>
                <a:gd name="T7" fmla="*/ 211832 h 87"/>
                <a:gd name="T8" fmla="*/ 58995 w 37"/>
                <a:gd name="T9" fmla="*/ 222643 h 87"/>
                <a:gd name="T10" fmla="*/ 47654 w 37"/>
                <a:gd name="T11" fmla="*/ 191603 h 87"/>
                <a:gd name="T12" fmla="*/ 30489 w 37"/>
                <a:gd name="T13" fmla="*/ 45965 h 87"/>
                <a:gd name="T14" fmla="*/ 53960 w 37"/>
                <a:gd name="T15" fmla="*/ 15531 h 87"/>
                <a:gd name="T16" fmla="*/ 52691 w 37"/>
                <a:gd name="T17" fmla="*/ 15531 h 8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7" h="87">
                  <a:moveTo>
                    <a:pt x="33" y="6"/>
                  </a:moveTo>
                  <a:cubicBezTo>
                    <a:pt x="24" y="5"/>
                    <a:pt x="13" y="4"/>
                    <a:pt x="5" y="1"/>
                  </a:cubicBezTo>
                  <a:cubicBezTo>
                    <a:pt x="2" y="0"/>
                    <a:pt x="0" y="1"/>
                    <a:pt x="1" y="4"/>
                  </a:cubicBezTo>
                  <a:cubicBezTo>
                    <a:pt x="5" y="16"/>
                    <a:pt x="25" y="77"/>
                    <a:pt x="31" y="83"/>
                  </a:cubicBezTo>
                  <a:cubicBezTo>
                    <a:pt x="34" y="86"/>
                    <a:pt x="37" y="87"/>
                    <a:pt x="37" y="87"/>
                  </a:cubicBezTo>
                  <a:cubicBezTo>
                    <a:pt x="34" y="86"/>
                    <a:pt x="31" y="81"/>
                    <a:pt x="30" y="75"/>
                  </a:cubicBezTo>
                  <a:cubicBezTo>
                    <a:pt x="28" y="69"/>
                    <a:pt x="16" y="36"/>
                    <a:pt x="19" y="18"/>
                  </a:cubicBezTo>
                  <a:cubicBezTo>
                    <a:pt x="21" y="11"/>
                    <a:pt x="28" y="8"/>
                    <a:pt x="34" y="6"/>
                  </a:cubicBezTo>
                  <a:cubicBezTo>
                    <a:pt x="37" y="6"/>
                    <a:pt x="36" y="6"/>
                    <a:pt x="33" y="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l-PL"/>
            </a:p>
          </p:txBody>
        </p:sp>
        <p:sp>
          <p:nvSpPr>
            <p:cNvPr id="15800" name="Freeform 132"/>
            <p:cNvSpPr>
              <a:spLocks/>
            </p:cNvSpPr>
            <p:nvPr/>
          </p:nvSpPr>
          <p:spPr bwMode="auto">
            <a:xfrm>
              <a:off x="815" y="2928"/>
              <a:ext cx="95" cy="232"/>
            </a:xfrm>
            <a:custGeom>
              <a:avLst/>
              <a:gdLst>
                <a:gd name="T0" fmla="*/ 33720 w 38"/>
                <a:gd name="T1" fmla="*/ 10376 h 87"/>
                <a:gd name="T2" fmla="*/ 50783 w 38"/>
                <a:gd name="T3" fmla="*/ 2824 h 87"/>
                <a:gd name="T4" fmla="*/ 56958 w 38"/>
                <a:gd name="T5" fmla="*/ 10376 h 87"/>
                <a:gd name="T6" fmla="*/ 11063 w 38"/>
                <a:gd name="T7" fmla="*/ 211832 h 87"/>
                <a:gd name="T8" fmla="*/ 0 w 38"/>
                <a:gd name="T9" fmla="*/ 222643 h 87"/>
                <a:gd name="T10" fmla="*/ 12238 w 38"/>
                <a:gd name="T11" fmla="*/ 191603 h 87"/>
                <a:gd name="T12" fmla="*/ 35470 w 38"/>
                <a:gd name="T13" fmla="*/ 66197 h 87"/>
                <a:gd name="T14" fmla="*/ 33720 w 38"/>
                <a:gd name="T15" fmla="*/ 10376 h 8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8" h="87">
                  <a:moveTo>
                    <a:pt x="22" y="4"/>
                  </a:moveTo>
                  <a:cubicBezTo>
                    <a:pt x="26" y="3"/>
                    <a:pt x="30" y="2"/>
                    <a:pt x="33" y="1"/>
                  </a:cubicBezTo>
                  <a:cubicBezTo>
                    <a:pt x="36" y="0"/>
                    <a:pt x="38" y="1"/>
                    <a:pt x="37" y="4"/>
                  </a:cubicBezTo>
                  <a:cubicBezTo>
                    <a:pt x="33" y="16"/>
                    <a:pt x="12" y="77"/>
                    <a:pt x="7" y="83"/>
                  </a:cubicBezTo>
                  <a:cubicBezTo>
                    <a:pt x="4" y="86"/>
                    <a:pt x="0" y="87"/>
                    <a:pt x="0" y="87"/>
                  </a:cubicBezTo>
                  <a:cubicBezTo>
                    <a:pt x="4" y="86"/>
                    <a:pt x="6" y="81"/>
                    <a:pt x="8" y="75"/>
                  </a:cubicBezTo>
                  <a:cubicBezTo>
                    <a:pt x="10" y="69"/>
                    <a:pt x="22" y="45"/>
                    <a:pt x="23" y="26"/>
                  </a:cubicBezTo>
                  <a:cubicBezTo>
                    <a:pt x="24" y="10"/>
                    <a:pt x="16" y="5"/>
                    <a:pt x="22" y="4"/>
                  </a:cubicBezTo>
                  <a:close/>
                </a:path>
              </a:pathLst>
            </a:custGeom>
            <a:solidFill>
              <a:srgbClr val="99014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l-PL"/>
            </a:p>
          </p:txBody>
        </p:sp>
        <p:sp>
          <p:nvSpPr>
            <p:cNvPr id="15801" name="Freeform 133"/>
            <p:cNvSpPr>
              <a:spLocks/>
            </p:cNvSpPr>
            <p:nvPr/>
          </p:nvSpPr>
          <p:spPr bwMode="auto">
            <a:xfrm>
              <a:off x="697" y="1891"/>
              <a:ext cx="68" cy="602"/>
            </a:xfrm>
            <a:custGeom>
              <a:avLst/>
              <a:gdLst>
                <a:gd name="T0" fmla="*/ 0 w 27"/>
                <a:gd name="T1" fmla="*/ 567928 h 226"/>
                <a:gd name="T2" fmla="*/ 35451 w 27"/>
                <a:gd name="T3" fmla="*/ 573016 h 226"/>
                <a:gd name="T4" fmla="*/ 43659 w 27"/>
                <a:gd name="T5" fmla="*/ 562295 h 226"/>
                <a:gd name="T6" fmla="*/ 43659 w 27"/>
                <a:gd name="T7" fmla="*/ 22812 h 226"/>
                <a:gd name="T8" fmla="*/ 37302 w 27"/>
                <a:gd name="T9" fmla="*/ 4691 h 226"/>
                <a:gd name="T10" fmla="*/ 0 w 27"/>
                <a:gd name="T11" fmla="*/ 0 h 226"/>
                <a:gd name="T12" fmla="*/ 0 w 27"/>
                <a:gd name="T13" fmla="*/ 567928 h 22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7" h="226">
                  <a:moveTo>
                    <a:pt x="0" y="224"/>
                  </a:moveTo>
                  <a:cubicBezTo>
                    <a:pt x="6" y="225"/>
                    <a:pt x="13" y="225"/>
                    <a:pt x="22" y="226"/>
                  </a:cubicBezTo>
                  <a:cubicBezTo>
                    <a:pt x="24" y="226"/>
                    <a:pt x="27" y="226"/>
                    <a:pt x="27" y="222"/>
                  </a:cubicBezTo>
                  <a:cubicBezTo>
                    <a:pt x="27" y="218"/>
                    <a:pt x="27" y="9"/>
                    <a:pt x="27" y="9"/>
                  </a:cubicBezTo>
                  <a:cubicBezTo>
                    <a:pt x="27" y="9"/>
                    <a:pt x="27" y="3"/>
                    <a:pt x="23" y="2"/>
                  </a:cubicBezTo>
                  <a:cubicBezTo>
                    <a:pt x="14" y="1"/>
                    <a:pt x="6" y="1"/>
                    <a:pt x="0" y="0"/>
                  </a:cubicBezTo>
                  <a:lnTo>
                    <a:pt x="0" y="224"/>
                  </a:lnTo>
                  <a:close/>
                </a:path>
              </a:pathLst>
            </a:custGeom>
            <a:solidFill>
              <a:srgbClr val="F5F5F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l-PL"/>
            </a:p>
          </p:txBody>
        </p:sp>
        <p:sp>
          <p:nvSpPr>
            <p:cNvPr id="15802" name="Freeform 134"/>
            <p:cNvSpPr>
              <a:spLocks/>
            </p:cNvSpPr>
            <p:nvPr/>
          </p:nvSpPr>
          <p:spPr bwMode="auto">
            <a:xfrm>
              <a:off x="697" y="1891"/>
              <a:ext cx="68" cy="602"/>
            </a:xfrm>
            <a:custGeom>
              <a:avLst/>
              <a:gdLst>
                <a:gd name="T0" fmla="*/ 0 w 27"/>
                <a:gd name="T1" fmla="*/ 567928 h 226"/>
                <a:gd name="T2" fmla="*/ 35451 w 27"/>
                <a:gd name="T3" fmla="*/ 573016 h 226"/>
                <a:gd name="T4" fmla="*/ 43659 w 27"/>
                <a:gd name="T5" fmla="*/ 562295 h 226"/>
                <a:gd name="T6" fmla="*/ 43659 w 27"/>
                <a:gd name="T7" fmla="*/ 22812 h 226"/>
                <a:gd name="T8" fmla="*/ 37302 w 27"/>
                <a:gd name="T9" fmla="*/ 4691 h 226"/>
                <a:gd name="T10" fmla="*/ 0 w 27"/>
                <a:gd name="T11" fmla="*/ 0 h 226"/>
                <a:gd name="T12" fmla="*/ 0 w 27"/>
                <a:gd name="T13" fmla="*/ 567928 h 22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7" h="226">
                  <a:moveTo>
                    <a:pt x="0" y="224"/>
                  </a:moveTo>
                  <a:cubicBezTo>
                    <a:pt x="6" y="225"/>
                    <a:pt x="13" y="225"/>
                    <a:pt x="22" y="226"/>
                  </a:cubicBezTo>
                  <a:cubicBezTo>
                    <a:pt x="24" y="226"/>
                    <a:pt x="27" y="226"/>
                    <a:pt x="27" y="222"/>
                  </a:cubicBezTo>
                  <a:cubicBezTo>
                    <a:pt x="27" y="218"/>
                    <a:pt x="27" y="9"/>
                    <a:pt x="27" y="9"/>
                  </a:cubicBezTo>
                  <a:cubicBezTo>
                    <a:pt x="27" y="9"/>
                    <a:pt x="27" y="3"/>
                    <a:pt x="23" y="2"/>
                  </a:cubicBezTo>
                  <a:cubicBezTo>
                    <a:pt x="14" y="1"/>
                    <a:pt x="6" y="1"/>
                    <a:pt x="0" y="0"/>
                  </a:cubicBezTo>
                  <a:lnTo>
                    <a:pt x="0" y="224"/>
                  </a:lnTo>
                  <a:close/>
                </a:path>
              </a:pathLst>
            </a:custGeom>
            <a:noFill/>
            <a:ln w="7938" cap="rnd">
              <a:solidFill>
                <a:srgbClr val="333333"/>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pl-PL"/>
            </a:p>
          </p:txBody>
        </p:sp>
        <p:sp>
          <p:nvSpPr>
            <p:cNvPr id="15803" name="Freeform 135"/>
            <p:cNvSpPr>
              <a:spLocks/>
            </p:cNvSpPr>
            <p:nvPr/>
          </p:nvSpPr>
          <p:spPr bwMode="auto">
            <a:xfrm>
              <a:off x="820" y="2933"/>
              <a:ext cx="75" cy="224"/>
            </a:xfrm>
            <a:custGeom>
              <a:avLst/>
              <a:gdLst>
                <a:gd name="T0" fmla="*/ 8125 w 30"/>
                <a:gd name="T1" fmla="*/ 196757 h 84"/>
                <a:gd name="T2" fmla="*/ 45908 w 30"/>
                <a:gd name="T3" fmla="*/ 0 h 84"/>
                <a:gd name="T4" fmla="*/ 41533 w 30"/>
                <a:gd name="T5" fmla="*/ 2824 h 84"/>
                <a:gd name="T6" fmla="*/ 35470 w 30"/>
                <a:gd name="T7" fmla="*/ 58653 h 84"/>
                <a:gd name="T8" fmla="*/ 24425 w 30"/>
                <a:gd name="T9" fmla="*/ 117965 h 84"/>
                <a:gd name="T10" fmla="*/ 9300 w 30"/>
                <a:gd name="T11" fmla="*/ 187051 h 84"/>
                <a:gd name="T12" fmla="*/ 0 w 30"/>
                <a:gd name="T13" fmla="*/ 214664 h 84"/>
                <a:gd name="T14" fmla="*/ 8125 w 30"/>
                <a:gd name="T15" fmla="*/ 196757 h 8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0" h="84">
                  <a:moveTo>
                    <a:pt x="5" y="77"/>
                  </a:moveTo>
                  <a:cubicBezTo>
                    <a:pt x="15" y="56"/>
                    <a:pt x="29" y="15"/>
                    <a:pt x="30" y="0"/>
                  </a:cubicBezTo>
                  <a:cubicBezTo>
                    <a:pt x="29" y="0"/>
                    <a:pt x="28" y="0"/>
                    <a:pt x="27" y="1"/>
                  </a:cubicBezTo>
                  <a:cubicBezTo>
                    <a:pt x="26" y="5"/>
                    <a:pt x="25" y="13"/>
                    <a:pt x="23" y="23"/>
                  </a:cubicBezTo>
                  <a:cubicBezTo>
                    <a:pt x="21" y="30"/>
                    <a:pt x="19" y="38"/>
                    <a:pt x="16" y="46"/>
                  </a:cubicBezTo>
                  <a:cubicBezTo>
                    <a:pt x="12" y="58"/>
                    <a:pt x="7" y="69"/>
                    <a:pt x="6" y="73"/>
                  </a:cubicBezTo>
                  <a:cubicBezTo>
                    <a:pt x="5" y="77"/>
                    <a:pt x="3" y="82"/>
                    <a:pt x="0" y="84"/>
                  </a:cubicBezTo>
                  <a:cubicBezTo>
                    <a:pt x="1" y="84"/>
                    <a:pt x="3" y="82"/>
                    <a:pt x="5" y="7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l-PL"/>
            </a:p>
          </p:txBody>
        </p:sp>
        <p:sp>
          <p:nvSpPr>
            <p:cNvPr id="15804" name="Oval 136"/>
            <p:cNvSpPr>
              <a:spLocks noChangeArrowheads="1"/>
            </p:cNvSpPr>
            <p:nvPr/>
          </p:nvSpPr>
          <p:spPr bwMode="auto">
            <a:xfrm>
              <a:off x="807" y="2184"/>
              <a:ext cx="28" cy="29"/>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pl-PL" altLang="pl-PL" sz="1800"/>
            </a:p>
          </p:txBody>
        </p:sp>
        <p:sp>
          <p:nvSpPr>
            <p:cNvPr id="15805" name="Oval 137"/>
            <p:cNvSpPr>
              <a:spLocks noChangeArrowheads="1"/>
            </p:cNvSpPr>
            <p:nvPr/>
          </p:nvSpPr>
          <p:spPr bwMode="auto">
            <a:xfrm>
              <a:off x="840" y="2189"/>
              <a:ext cx="15" cy="16"/>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pl-PL" altLang="pl-PL" sz="1800"/>
            </a:p>
          </p:txBody>
        </p:sp>
        <p:sp>
          <p:nvSpPr>
            <p:cNvPr id="15806" name="Oval 138"/>
            <p:cNvSpPr>
              <a:spLocks noChangeArrowheads="1"/>
            </p:cNvSpPr>
            <p:nvPr/>
          </p:nvSpPr>
          <p:spPr bwMode="auto">
            <a:xfrm>
              <a:off x="787" y="2189"/>
              <a:ext cx="10" cy="14"/>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pl-PL" altLang="pl-PL" sz="1800"/>
            </a:p>
          </p:txBody>
        </p:sp>
      </p:grpSp>
      <p:grpSp>
        <p:nvGrpSpPr>
          <p:cNvPr id="15367" name="Group 128"/>
          <p:cNvGrpSpPr>
            <a:grpSpLocks/>
          </p:cNvGrpSpPr>
          <p:nvPr/>
        </p:nvGrpSpPr>
        <p:grpSpPr bwMode="auto">
          <a:xfrm>
            <a:off x="6851650" y="5243513"/>
            <a:ext cx="1616075" cy="444500"/>
            <a:chOff x="675" y="2885"/>
            <a:chExt cx="1740" cy="542"/>
          </a:xfrm>
        </p:grpSpPr>
        <p:sp>
          <p:nvSpPr>
            <p:cNvPr id="15585" name="Freeform 129"/>
            <p:cNvSpPr>
              <a:spLocks/>
            </p:cNvSpPr>
            <p:nvPr/>
          </p:nvSpPr>
          <p:spPr bwMode="auto">
            <a:xfrm>
              <a:off x="677" y="2885"/>
              <a:ext cx="1505" cy="230"/>
            </a:xfrm>
            <a:custGeom>
              <a:avLst/>
              <a:gdLst>
                <a:gd name="T0" fmla="*/ 90363 w 602"/>
                <a:gd name="T1" fmla="*/ 4801 h 86"/>
                <a:gd name="T2" fmla="*/ 99613 w 602"/>
                <a:gd name="T3" fmla="*/ 0 h 86"/>
                <a:gd name="T4" fmla="*/ 799613 w 602"/>
                <a:gd name="T5" fmla="*/ 0 h 86"/>
                <a:gd name="T6" fmla="*/ 816720 w 602"/>
                <a:gd name="T7" fmla="*/ 2867 h 86"/>
                <a:gd name="T8" fmla="*/ 918750 w 602"/>
                <a:gd name="T9" fmla="*/ 31465 h 86"/>
                <a:gd name="T10" fmla="*/ 865550 w 602"/>
                <a:gd name="T11" fmla="*/ 188819 h 86"/>
                <a:gd name="T12" fmla="*/ 865550 w 602"/>
                <a:gd name="T13" fmla="*/ 188819 h 86"/>
                <a:gd name="T14" fmla="*/ 734375 w 602"/>
                <a:gd name="T15" fmla="*/ 212194 h 86"/>
                <a:gd name="T16" fmla="*/ 699033 w 602"/>
                <a:gd name="T17" fmla="*/ 214397 h 86"/>
                <a:gd name="T18" fmla="*/ 11063 w 602"/>
                <a:gd name="T19" fmla="*/ 214397 h 86"/>
                <a:gd name="T20" fmla="*/ 0 w 602"/>
                <a:gd name="T21" fmla="*/ 225055 h 86"/>
                <a:gd name="T22" fmla="*/ 0 w 602"/>
                <a:gd name="T23" fmla="*/ 222086 h 86"/>
                <a:gd name="T24" fmla="*/ 90363 w 602"/>
                <a:gd name="T25" fmla="*/ 4801 h 8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02" h="86">
                  <a:moveTo>
                    <a:pt x="59" y="2"/>
                  </a:moveTo>
                  <a:cubicBezTo>
                    <a:pt x="60" y="1"/>
                    <a:pt x="62" y="0"/>
                    <a:pt x="65" y="0"/>
                  </a:cubicBezTo>
                  <a:cubicBezTo>
                    <a:pt x="80" y="0"/>
                    <a:pt x="511" y="0"/>
                    <a:pt x="524" y="0"/>
                  </a:cubicBezTo>
                  <a:cubicBezTo>
                    <a:pt x="526" y="0"/>
                    <a:pt x="532" y="0"/>
                    <a:pt x="535" y="1"/>
                  </a:cubicBezTo>
                  <a:cubicBezTo>
                    <a:pt x="538" y="1"/>
                    <a:pt x="595" y="9"/>
                    <a:pt x="602" y="12"/>
                  </a:cubicBezTo>
                  <a:cubicBezTo>
                    <a:pt x="589" y="31"/>
                    <a:pt x="573" y="63"/>
                    <a:pt x="567" y="72"/>
                  </a:cubicBezTo>
                  <a:cubicBezTo>
                    <a:pt x="567" y="72"/>
                    <a:pt x="567" y="72"/>
                    <a:pt x="567" y="72"/>
                  </a:cubicBezTo>
                  <a:cubicBezTo>
                    <a:pt x="545" y="76"/>
                    <a:pt x="486" y="81"/>
                    <a:pt x="481" y="81"/>
                  </a:cubicBezTo>
                  <a:cubicBezTo>
                    <a:pt x="473" y="82"/>
                    <a:pt x="471" y="82"/>
                    <a:pt x="458" y="82"/>
                  </a:cubicBezTo>
                  <a:cubicBezTo>
                    <a:pt x="446" y="82"/>
                    <a:pt x="22" y="82"/>
                    <a:pt x="7" y="82"/>
                  </a:cubicBezTo>
                  <a:cubicBezTo>
                    <a:pt x="3" y="82"/>
                    <a:pt x="1" y="83"/>
                    <a:pt x="0" y="86"/>
                  </a:cubicBezTo>
                  <a:cubicBezTo>
                    <a:pt x="0" y="85"/>
                    <a:pt x="0" y="85"/>
                    <a:pt x="0" y="85"/>
                  </a:cubicBezTo>
                  <a:cubicBezTo>
                    <a:pt x="4" y="78"/>
                    <a:pt x="54" y="6"/>
                    <a:pt x="59" y="2"/>
                  </a:cubicBezTo>
                  <a:close/>
                </a:path>
              </a:pathLst>
            </a:custGeom>
            <a:solidFill>
              <a:srgbClr val="E8F6F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l-PL"/>
            </a:p>
          </p:txBody>
        </p:sp>
        <p:sp>
          <p:nvSpPr>
            <p:cNvPr id="15586" name="Freeform 130"/>
            <p:cNvSpPr>
              <a:spLocks/>
            </p:cNvSpPr>
            <p:nvPr/>
          </p:nvSpPr>
          <p:spPr bwMode="auto">
            <a:xfrm>
              <a:off x="820" y="2885"/>
              <a:ext cx="1362" cy="323"/>
            </a:xfrm>
            <a:custGeom>
              <a:avLst/>
              <a:gdLst>
                <a:gd name="T0" fmla="*/ 827961 w 545"/>
                <a:gd name="T1" fmla="*/ 265509 h 121"/>
                <a:gd name="T2" fmla="*/ 829241 w 545"/>
                <a:gd name="T3" fmla="*/ 262671 h 121"/>
                <a:gd name="T4" fmla="*/ 829241 w 545"/>
                <a:gd name="T5" fmla="*/ 30776 h 121"/>
                <a:gd name="T6" fmla="*/ 727373 w 545"/>
                <a:gd name="T7" fmla="*/ 2835 h 121"/>
                <a:gd name="T8" fmla="*/ 710329 w 545"/>
                <a:gd name="T9" fmla="*/ 0 h 121"/>
                <a:gd name="T10" fmla="*/ 12173 w 545"/>
                <a:gd name="T11" fmla="*/ 0 h 121"/>
                <a:gd name="T12" fmla="*/ 2916 w 545"/>
                <a:gd name="T13" fmla="*/ 4717 h 121"/>
                <a:gd name="T14" fmla="*/ 2916 w 545"/>
                <a:gd name="T15" fmla="*/ 4717 h 121"/>
                <a:gd name="T16" fmla="*/ 0 w 545"/>
                <a:gd name="T17" fmla="*/ 33613 h 121"/>
                <a:gd name="T18" fmla="*/ 0 w 545"/>
                <a:gd name="T19" fmla="*/ 285882 h 121"/>
                <a:gd name="T20" fmla="*/ 15094 w 545"/>
                <a:gd name="T21" fmla="*/ 311882 h 121"/>
                <a:gd name="T22" fmla="*/ 16264 w 545"/>
                <a:gd name="T23" fmla="*/ 311882 h 121"/>
                <a:gd name="T24" fmla="*/ 22427 w 545"/>
                <a:gd name="T25" fmla="*/ 311882 h 121"/>
                <a:gd name="T26" fmla="*/ 710329 w 545"/>
                <a:gd name="T27" fmla="*/ 311882 h 121"/>
                <a:gd name="T28" fmla="*/ 827961 w 545"/>
                <a:gd name="T29" fmla="*/ 265509 h 12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545" h="121">
                  <a:moveTo>
                    <a:pt x="544" y="103"/>
                  </a:moveTo>
                  <a:cubicBezTo>
                    <a:pt x="545" y="102"/>
                    <a:pt x="545" y="102"/>
                    <a:pt x="545" y="102"/>
                  </a:cubicBezTo>
                  <a:cubicBezTo>
                    <a:pt x="545" y="12"/>
                    <a:pt x="545" y="12"/>
                    <a:pt x="545" y="12"/>
                  </a:cubicBezTo>
                  <a:cubicBezTo>
                    <a:pt x="538" y="9"/>
                    <a:pt x="481" y="1"/>
                    <a:pt x="478" y="1"/>
                  </a:cubicBezTo>
                  <a:cubicBezTo>
                    <a:pt x="475" y="0"/>
                    <a:pt x="469" y="0"/>
                    <a:pt x="467" y="0"/>
                  </a:cubicBezTo>
                  <a:cubicBezTo>
                    <a:pt x="8" y="0"/>
                    <a:pt x="8" y="0"/>
                    <a:pt x="8" y="0"/>
                  </a:cubicBezTo>
                  <a:cubicBezTo>
                    <a:pt x="5" y="0"/>
                    <a:pt x="3" y="1"/>
                    <a:pt x="2" y="2"/>
                  </a:cubicBezTo>
                  <a:cubicBezTo>
                    <a:pt x="2" y="2"/>
                    <a:pt x="2" y="2"/>
                    <a:pt x="2" y="2"/>
                  </a:cubicBezTo>
                  <a:cubicBezTo>
                    <a:pt x="0" y="4"/>
                    <a:pt x="0" y="8"/>
                    <a:pt x="0" y="13"/>
                  </a:cubicBezTo>
                  <a:cubicBezTo>
                    <a:pt x="0" y="111"/>
                    <a:pt x="0" y="111"/>
                    <a:pt x="0" y="111"/>
                  </a:cubicBezTo>
                  <a:cubicBezTo>
                    <a:pt x="0" y="120"/>
                    <a:pt x="3" y="121"/>
                    <a:pt x="10" y="121"/>
                  </a:cubicBezTo>
                  <a:cubicBezTo>
                    <a:pt x="11" y="121"/>
                    <a:pt x="11" y="121"/>
                    <a:pt x="11" y="121"/>
                  </a:cubicBezTo>
                  <a:cubicBezTo>
                    <a:pt x="15" y="121"/>
                    <a:pt x="15" y="121"/>
                    <a:pt x="15" y="121"/>
                  </a:cubicBezTo>
                  <a:cubicBezTo>
                    <a:pt x="467" y="121"/>
                    <a:pt x="467" y="121"/>
                    <a:pt x="467" y="121"/>
                  </a:cubicBezTo>
                  <a:cubicBezTo>
                    <a:pt x="485" y="121"/>
                    <a:pt x="544" y="103"/>
                    <a:pt x="544" y="103"/>
                  </a:cubicBezTo>
                  <a:close/>
                </a:path>
              </a:pathLst>
            </a:custGeom>
            <a:solidFill>
              <a:srgbClr val="CDECF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l-PL"/>
            </a:p>
          </p:txBody>
        </p:sp>
        <p:sp>
          <p:nvSpPr>
            <p:cNvPr id="15587" name="Freeform 131"/>
            <p:cNvSpPr>
              <a:spLocks/>
            </p:cNvSpPr>
            <p:nvPr/>
          </p:nvSpPr>
          <p:spPr bwMode="auto">
            <a:xfrm>
              <a:off x="2007" y="2888"/>
              <a:ext cx="175" cy="317"/>
            </a:xfrm>
            <a:custGeom>
              <a:avLst/>
              <a:gdLst>
                <a:gd name="T0" fmla="*/ 0 w 70"/>
                <a:gd name="T1" fmla="*/ 0 h 119"/>
                <a:gd name="T2" fmla="*/ 0 w 70"/>
                <a:gd name="T3" fmla="*/ 0 h 119"/>
                <a:gd name="T4" fmla="*/ 0 w 70"/>
                <a:gd name="T5" fmla="*/ 301523 h 119"/>
                <a:gd name="T6" fmla="*/ 105783 w 70"/>
                <a:gd name="T7" fmla="*/ 259032 h 119"/>
                <a:gd name="T8" fmla="*/ 106958 w 70"/>
                <a:gd name="T9" fmla="*/ 256216 h 119"/>
                <a:gd name="T10" fmla="*/ 106958 w 70"/>
                <a:gd name="T11" fmla="*/ 27483 h 119"/>
                <a:gd name="T12" fmla="*/ 4895 w 70"/>
                <a:gd name="T13" fmla="*/ 0 h 119"/>
                <a:gd name="T14" fmla="*/ 0 w 70"/>
                <a:gd name="T15" fmla="*/ 0 h 11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0" h="119">
                  <a:moveTo>
                    <a:pt x="0" y="0"/>
                  </a:moveTo>
                  <a:cubicBezTo>
                    <a:pt x="0" y="0"/>
                    <a:pt x="0" y="0"/>
                    <a:pt x="0" y="0"/>
                  </a:cubicBezTo>
                  <a:cubicBezTo>
                    <a:pt x="0" y="119"/>
                    <a:pt x="0" y="119"/>
                    <a:pt x="0" y="119"/>
                  </a:cubicBezTo>
                  <a:cubicBezTo>
                    <a:pt x="24" y="116"/>
                    <a:pt x="69" y="102"/>
                    <a:pt x="69" y="102"/>
                  </a:cubicBezTo>
                  <a:cubicBezTo>
                    <a:pt x="70" y="101"/>
                    <a:pt x="70" y="101"/>
                    <a:pt x="70" y="101"/>
                  </a:cubicBezTo>
                  <a:cubicBezTo>
                    <a:pt x="70" y="11"/>
                    <a:pt x="70" y="11"/>
                    <a:pt x="70" y="11"/>
                  </a:cubicBezTo>
                  <a:cubicBezTo>
                    <a:pt x="63" y="8"/>
                    <a:pt x="6" y="0"/>
                    <a:pt x="3" y="0"/>
                  </a:cubicBezTo>
                  <a:cubicBezTo>
                    <a:pt x="2" y="0"/>
                    <a:pt x="1" y="0"/>
                    <a:pt x="0" y="0"/>
                  </a:cubicBezTo>
                  <a:close/>
                </a:path>
              </a:pathLst>
            </a:custGeom>
            <a:solidFill>
              <a:srgbClr val="E8F6F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l-PL"/>
            </a:p>
          </p:txBody>
        </p:sp>
        <p:sp>
          <p:nvSpPr>
            <p:cNvPr id="15588" name="Freeform 132"/>
            <p:cNvSpPr>
              <a:spLocks/>
            </p:cNvSpPr>
            <p:nvPr/>
          </p:nvSpPr>
          <p:spPr bwMode="auto">
            <a:xfrm>
              <a:off x="675" y="3077"/>
              <a:ext cx="1420" cy="350"/>
            </a:xfrm>
            <a:custGeom>
              <a:avLst/>
              <a:gdLst>
                <a:gd name="T0" fmla="*/ 12238 w 568"/>
                <a:gd name="T1" fmla="*/ 26148 h 131"/>
                <a:gd name="T2" fmla="*/ 700708 w 568"/>
                <a:gd name="T3" fmla="*/ 26148 h 131"/>
                <a:gd name="T4" fmla="*/ 735675 w 568"/>
                <a:gd name="T5" fmla="*/ 23284 h 131"/>
                <a:gd name="T6" fmla="*/ 866720 w 568"/>
                <a:gd name="T7" fmla="*/ 0 h 131"/>
                <a:gd name="T8" fmla="*/ 866720 w 568"/>
                <a:gd name="T9" fmla="*/ 244078 h 131"/>
                <a:gd name="T10" fmla="*/ 735675 w 568"/>
                <a:gd name="T11" fmla="*/ 337226 h 131"/>
                <a:gd name="T12" fmla="*/ 700708 w 568"/>
                <a:gd name="T13" fmla="*/ 340066 h 131"/>
                <a:gd name="T14" fmla="*/ 17113 w 568"/>
                <a:gd name="T15" fmla="*/ 340066 h 131"/>
                <a:gd name="T16" fmla="*/ 15438 w 568"/>
                <a:gd name="T17" fmla="*/ 340066 h 131"/>
                <a:gd name="T18" fmla="*/ 0 w 568"/>
                <a:gd name="T19" fmla="*/ 313942 h 131"/>
                <a:gd name="T20" fmla="*/ 0 w 568"/>
                <a:gd name="T21" fmla="*/ 59219 h 131"/>
                <a:gd name="T22" fmla="*/ 12238 w 568"/>
                <a:gd name="T23" fmla="*/ 26148 h 13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68" h="131">
                  <a:moveTo>
                    <a:pt x="8" y="10"/>
                  </a:moveTo>
                  <a:cubicBezTo>
                    <a:pt x="459" y="10"/>
                    <a:pt x="459" y="10"/>
                    <a:pt x="459" y="10"/>
                  </a:cubicBezTo>
                  <a:cubicBezTo>
                    <a:pt x="472" y="10"/>
                    <a:pt x="474" y="10"/>
                    <a:pt x="482" y="9"/>
                  </a:cubicBezTo>
                  <a:cubicBezTo>
                    <a:pt x="487" y="9"/>
                    <a:pt x="546" y="4"/>
                    <a:pt x="568" y="0"/>
                  </a:cubicBezTo>
                  <a:cubicBezTo>
                    <a:pt x="568" y="94"/>
                    <a:pt x="568" y="94"/>
                    <a:pt x="568" y="94"/>
                  </a:cubicBezTo>
                  <a:cubicBezTo>
                    <a:pt x="546" y="103"/>
                    <a:pt x="487" y="129"/>
                    <a:pt x="482" y="130"/>
                  </a:cubicBezTo>
                  <a:cubicBezTo>
                    <a:pt x="474" y="131"/>
                    <a:pt x="472" y="131"/>
                    <a:pt x="459" y="131"/>
                  </a:cubicBezTo>
                  <a:cubicBezTo>
                    <a:pt x="11" y="131"/>
                    <a:pt x="11" y="131"/>
                    <a:pt x="11" y="131"/>
                  </a:cubicBezTo>
                  <a:cubicBezTo>
                    <a:pt x="10" y="131"/>
                    <a:pt x="10" y="131"/>
                    <a:pt x="10" y="131"/>
                  </a:cubicBezTo>
                  <a:cubicBezTo>
                    <a:pt x="3" y="131"/>
                    <a:pt x="0" y="130"/>
                    <a:pt x="0" y="121"/>
                  </a:cubicBezTo>
                  <a:cubicBezTo>
                    <a:pt x="0" y="23"/>
                    <a:pt x="0" y="23"/>
                    <a:pt x="0" y="23"/>
                  </a:cubicBezTo>
                  <a:cubicBezTo>
                    <a:pt x="0" y="15"/>
                    <a:pt x="0" y="10"/>
                    <a:pt x="8" y="10"/>
                  </a:cubicBezTo>
                  <a:close/>
                </a:path>
              </a:pathLst>
            </a:custGeom>
            <a:solidFill>
              <a:srgbClr val="B0E2E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l-PL"/>
            </a:p>
          </p:txBody>
        </p:sp>
        <p:sp>
          <p:nvSpPr>
            <p:cNvPr id="15589" name="Freeform 133"/>
            <p:cNvSpPr>
              <a:spLocks/>
            </p:cNvSpPr>
            <p:nvPr/>
          </p:nvSpPr>
          <p:spPr bwMode="auto">
            <a:xfrm>
              <a:off x="1857" y="3077"/>
              <a:ext cx="238" cy="350"/>
            </a:xfrm>
            <a:custGeom>
              <a:avLst/>
              <a:gdLst>
                <a:gd name="T0" fmla="*/ 0 w 95"/>
                <a:gd name="T1" fmla="*/ 26148 h 131"/>
                <a:gd name="T2" fmla="*/ 0 w 95"/>
                <a:gd name="T3" fmla="*/ 340066 h 131"/>
                <a:gd name="T4" fmla="*/ 14290 w 95"/>
                <a:gd name="T5" fmla="*/ 337226 h 131"/>
                <a:gd name="T6" fmla="*/ 147332 w 95"/>
                <a:gd name="T7" fmla="*/ 244078 h 131"/>
                <a:gd name="T8" fmla="*/ 147332 w 95"/>
                <a:gd name="T9" fmla="*/ 0 h 131"/>
                <a:gd name="T10" fmla="*/ 14290 w 95"/>
                <a:gd name="T11" fmla="*/ 23284 h 131"/>
                <a:gd name="T12" fmla="*/ 0 w 95"/>
                <a:gd name="T13" fmla="*/ 26148 h 13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5" h="131">
                  <a:moveTo>
                    <a:pt x="0" y="10"/>
                  </a:moveTo>
                  <a:cubicBezTo>
                    <a:pt x="0" y="131"/>
                    <a:pt x="0" y="131"/>
                    <a:pt x="0" y="131"/>
                  </a:cubicBezTo>
                  <a:cubicBezTo>
                    <a:pt x="3" y="130"/>
                    <a:pt x="5" y="130"/>
                    <a:pt x="9" y="130"/>
                  </a:cubicBezTo>
                  <a:cubicBezTo>
                    <a:pt x="14" y="129"/>
                    <a:pt x="73" y="103"/>
                    <a:pt x="95" y="94"/>
                  </a:cubicBezTo>
                  <a:cubicBezTo>
                    <a:pt x="95" y="0"/>
                    <a:pt x="95" y="0"/>
                    <a:pt x="95" y="0"/>
                  </a:cubicBezTo>
                  <a:cubicBezTo>
                    <a:pt x="73" y="4"/>
                    <a:pt x="14" y="9"/>
                    <a:pt x="9" y="9"/>
                  </a:cubicBezTo>
                  <a:cubicBezTo>
                    <a:pt x="5" y="10"/>
                    <a:pt x="3" y="10"/>
                    <a:pt x="0" y="10"/>
                  </a:cubicBezTo>
                  <a:close/>
                </a:path>
              </a:pathLst>
            </a:custGeom>
            <a:solidFill>
              <a:srgbClr val="98D9E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l-PL"/>
            </a:p>
          </p:txBody>
        </p:sp>
        <p:sp>
          <p:nvSpPr>
            <p:cNvPr id="15590" name="Freeform 134"/>
            <p:cNvSpPr>
              <a:spLocks/>
            </p:cNvSpPr>
            <p:nvPr/>
          </p:nvSpPr>
          <p:spPr bwMode="auto">
            <a:xfrm>
              <a:off x="1860" y="3104"/>
              <a:ext cx="1" cy="320"/>
            </a:xfrm>
            <a:custGeom>
              <a:avLst/>
              <a:gdLst>
                <a:gd name="T0" fmla="*/ 0 w 1"/>
                <a:gd name="T1" fmla="*/ 0 h 320"/>
                <a:gd name="T2" fmla="*/ 0 w 1"/>
                <a:gd name="T3" fmla="*/ 320 h 320"/>
                <a:gd name="T4" fmla="*/ 0 w 1"/>
                <a:gd name="T5" fmla="*/ 0 h 320"/>
                <a:gd name="T6" fmla="*/ 0 60000 65536"/>
                <a:gd name="T7" fmla="*/ 0 60000 65536"/>
                <a:gd name="T8" fmla="*/ 0 60000 65536"/>
              </a:gdLst>
              <a:ahLst/>
              <a:cxnLst>
                <a:cxn ang="T6">
                  <a:pos x="T0" y="T1"/>
                </a:cxn>
                <a:cxn ang="T7">
                  <a:pos x="T2" y="T3"/>
                </a:cxn>
                <a:cxn ang="T8">
                  <a:pos x="T4" y="T5"/>
                </a:cxn>
              </a:cxnLst>
              <a:rect l="0" t="0" r="r" b="b"/>
              <a:pathLst>
                <a:path w="1" h="320">
                  <a:moveTo>
                    <a:pt x="0" y="0"/>
                  </a:moveTo>
                  <a:lnTo>
                    <a:pt x="0" y="320"/>
                  </a:lnTo>
                  <a:lnTo>
                    <a:pt x="0" y="0"/>
                  </a:lnTo>
                  <a:close/>
                </a:path>
              </a:pathLst>
            </a:custGeom>
            <a:solidFill>
              <a:srgbClr val="BAE5F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l-PL"/>
            </a:p>
          </p:txBody>
        </p:sp>
        <p:sp>
          <p:nvSpPr>
            <p:cNvPr id="15591" name="Line 135"/>
            <p:cNvSpPr>
              <a:spLocks noChangeShapeType="1"/>
            </p:cNvSpPr>
            <p:nvPr/>
          </p:nvSpPr>
          <p:spPr bwMode="auto">
            <a:xfrm>
              <a:off x="1860" y="3104"/>
              <a:ext cx="1" cy="32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pl-PL"/>
            </a:p>
          </p:txBody>
        </p:sp>
        <p:sp>
          <p:nvSpPr>
            <p:cNvPr id="15592" name="Freeform 136"/>
            <p:cNvSpPr>
              <a:spLocks/>
            </p:cNvSpPr>
            <p:nvPr/>
          </p:nvSpPr>
          <p:spPr bwMode="auto">
            <a:xfrm>
              <a:off x="680" y="3205"/>
              <a:ext cx="142" cy="214"/>
            </a:xfrm>
            <a:custGeom>
              <a:avLst/>
              <a:gdLst>
                <a:gd name="T0" fmla="*/ 0 w 57"/>
                <a:gd name="T1" fmla="*/ 209581 h 80"/>
                <a:gd name="T2" fmla="*/ 84615 w 57"/>
                <a:gd name="T3" fmla="*/ 0 h 80"/>
                <a:gd name="T4" fmla="*/ 0 60000 65536"/>
                <a:gd name="T5" fmla="*/ 0 60000 65536"/>
              </a:gdLst>
              <a:ahLst/>
              <a:cxnLst>
                <a:cxn ang="T4">
                  <a:pos x="T0" y="T1"/>
                </a:cxn>
                <a:cxn ang="T5">
                  <a:pos x="T2" y="T3"/>
                </a:cxn>
              </a:cxnLst>
              <a:rect l="0" t="0" r="r" b="b"/>
              <a:pathLst>
                <a:path w="57" h="80">
                  <a:moveTo>
                    <a:pt x="0" y="80"/>
                  </a:moveTo>
                  <a:cubicBezTo>
                    <a:pt x="10" y="65"/>
                    <a:pt x="52" y="4"/>
                    <a:pt x="57" y="0"/>
                  </a:cubicBezTo>
                </a:path>
              </a:pathLst>
            </a:custGeom>
            <a:solidFill>
              <a:srgbClr val="BAE5F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l-PL"/>
            </a:p>
          </p:txBody>
        </p:sp>
        <p:sp>
          <p:nvSpPr>
            <p:cNvPr id="15593" name="Freeform 137"/>
            <p:cNvSpPr>
              <a:spLocks/>
            </p:cNvSpPr>
            <p:nvPr/>
          </p:nvSpPr>
          <p:spPr bwMode="auto">
            <a:xfrm>
              <a:off x="1862" y="3205"/>
              <a:ext cx="145" cy="219"/>
            </a:xfrm>
            <a:custGeom>
              <a:avLst/>
              <a:gdLst>
                <a:gd name="T0" fmla="*/ 0 w 58"/>
                <a:gd name="T1" fmla="*/ 212251 h 82"/>
                <a:gd name="T2" fmla="*/ 88675 w 58"/>
                <a:gd name="T3" fmla="*/ 0 h 82"/>
                <a:gd name="T4" fmla="*/ 0 60000 65536"/>
                <a:gd name="T5" fmla="*/ 0 60000 65536"/>
              </a:gdLst>
              <a:ahLst/>
              <a:cxnLst>
                <a:cxn ang="T4">
                  <a:pos x="T0" y="T1"/>
                </a:cxn>
                <a:cxn ang="T5">
                  <a:pos x="T2" y="T3"/>
                </a:cxn>
              </a:cxnLst>
              <a:rect l="0" t="0" r="r" b="b"/>
              <a:pathLst>
                <a:path w="58" h="82">
                  <a:moveTo>
                    <a:pt x="0" y="82"/>
                  </a:moveTo>
                  <a:cubicBezTo>
                    <a:pt x="10" y="66"/>
                    <a:pt x="53" y="4"/>
                    <a:pt x="58" y="0"/>
                  </a:cubicBezTo>
                </a:path>
              </a:pathLst>
            </a:custGeom>
            <a:solidFill>
              <a:srgbClr val="BAE5F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l-PL"/>
            </a:p>
          </p:txBody>
        </p:sp>
        <p:sp>
          <p:nvSpPr>
            <p:cNvPr id="15594" name="Freeform 138"/>
            <p:cNvSpPr>
              <a:spLocks/>
            </p:cNvSpPr>
            <p:nvPr/>
          </p:nvSpPr>
          <p:spPr bwMode="auto">
            <a:xfrm>
              <a:off x="2095" y="2917"/>
              <a:ext cx="87" cy="411"/>
            </a:xfrm>
            <a:custGeom>
              <a:avLst/>
              <a:gdLst>
                <a:gd name="T0" fmla="*/ 50962 w 35"/>
                <a:gd name="T1" fmla="*/ 239250 h 154"/>
                <a:gd name="T2" fmla="*/ 0 w 35"/>
                <a:gd name="T3" fmla="*/ 396418 h 154"/>
                <a:gd name="T4" fmla="*/ 0 w 35"/>
                <a:gd name="T5" fmla="*/ 396418 h 154"/>
                <a:gd name="T6" fmla="*/ 0 w 35"/>
                <a:gd name="T7" fmla="*/ 154333 h 154"/>
                <a:gd name="T8" fmla="*/ 0 w 35"/>
                <a:gd name="T9" fmla="*/ 154333 h 154"/>
                <a:gd name="T10" fmla="*/ 50962 w 35"/>
                <a:gd name="T11" fmla="*/ 0 h 154"/>
                <a:gd name="T12" fmla="*/ 50962 w 35"/>
                <a:gd name="T13" fmla="*/ 239250 h 1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5" h="154">
                  <a:moveTo>
                    <a:pt x="35" y="93"/>
                  </a:moveTo>
                  <a:cubicBezTo>
                    <a:pt x="22" y="113"/>
                    <a:pt x="6" y="145"/>
                    <a:pt x="0" y="154"/>
                  </a:cubicBezTo>
                  <a:cubicBezTo>
                    <a:pt x="0" y="154"/>
                    <a:pt x="0" y="154"/>
                    <a:pt x="0" y="154"/>
                  </a:cubicBezTo>
                  <a:cubicBezTo>
                    <a:pt x="0" y="60"/>
                    <a:pt x="0" y="60"/>
                    <a:pt x="0" y="60"/>
                  </a:cubicBezTo>
                  <a:cubicBezTo>
                    <a:pt x="0" y="60"/>
                    <a:pt x="0" y="60"/>
                    <a:pt x="0" y="60"/>
                  </a:cubicBezTo>
                  <a:cubicBezTo>
                    <a:pt x="6" y="51"/>
                    <a:pt x="22" y="19"/>
                    <a:pt x="35" y="0"/>
                  </a:cubicBezTo>
                  <a:lnTo>
                    <a:pt x="35" y="93"/>
                  </a:lnTo>
                  <a:close/>
                </a:path>
              </a:pathLst>
            </a:custGeom>
            <a:solidFill>
              <a:srgbClr val="A1DCE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l-PL"/>
            </a:p>
          </p:txBody>
        </p:sp>
        <p:sp>
          <p:nvSpPr>
            <p:cNvPr id="15595" name="Freeform 139"/>
            <p:cNvSpPr>
              <a:spLocks/>
            </p:cNvSpPr>
            <p:nvPr/>
          </p:nvSpPr>
          <p:spPr bwMode="auto">
            <a:xfrm>
              <a:off x="2130" y="3013"/>
              <a:ext cx="65" cy="216"/>
            </a:xfrm>
            <a:custGeom>
              <a:avLst/>
              <a:gdLst>
                <a:gd name="T0" fmla="*/ 32550 w 26"/>
                <a:gd name="T1" fmla="*/ 102493 h 81"/>
                <a:gd name="T2" fmla="*/ 30595 w 26"/>
                <a:gd name="T3" fmla="*/ 0 h 81"/>
                <a:gd name="T4" fmla="*/ 4895 w 26"/>
                <a:gd name="T5" fmla="*/ 2824 h 81"/>
                <a:gd name="T6" fmla="*/ 1958 w 26"/>
                <a:gd name="T7" fmla="*/ 104619 h 81"/>
                <a:gd name="T8" fmla="*/ 14188 w 26"/>
                <a:gd name="T9" fmla="*/ 207133 h 81"/>
                <a:gd name="T10" fmla="*/ 39845 w 26"/>
                <a:gd name="T11" fmla="*/ 204288 h 81"/>
                <a:gd name="T12" fmla="*/ 32550 w 26"/>
                <a:gd name="T13" fmla="*/ 102493 h 8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6" h="81">
                  <a:moveTo>
                    <a:pt x="21" y="40"/>
                  </a:moveTo>
                  <a:cubicBezTo>
                    <a:pt x="20" y="24"/>
                    <a:pt x="20" y="10"/>
                    <a:pt x="20" y="0"/>
                  </a:cubicBezTo>
                  <a:cubicBezTo>
                    <a:pt x="3" y="1"/>
                    <a:pt x="3" y="1"/>
                    <a:pt x="3" y="1"/>
                  </a:cubicBezTo>
                  <a:cubicBezTo>
                    <a:pt x="1" y="1"/>
                    <a:pt x="0" y="19"/>
                    <a:pt x="1" y="41"/>
                  </a:cubicBezTo>
                  <a:cubicBezTo>
                    <a:pt x="3" y="63"/>
                    <a:pt x="6" y="81"/>
                    <a:pt x="9" y="81"/>
                  </a:cubicBezTo>
                  <a:cubicBezTo>
                    <a:pt x="26" y="80"/>
                    <a:pt x="26" y="80"/>
                    <a:pt x="26" y="80"/>
                  </a:cubicBezTo>
                  <a:cubicBezTo>
                    <a:pt x="24" y="69"/>
                    <a:pt x="22" y="55"/>
                    <a:pt x="21" y="40"/>
                  </a:cubicBezTo>
                  <a:close/>
                </a:path>
              </a:pathLst>
            </a:custGeom>
            <a:solidFill>
              <a:srgbClr val="BFE7F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l-PL"/>
            </a:p>
          </p:txBody>
        </p:sp>
        <p:sp>
          <p:nvSpPr>
            <p:cNvPr id="15596" name="Freeform 140"/>
            <p:cNvSpPr>
              <a:spLocks/>
            </p:cNvSpPr>
            <p:nvPr/>
          </p:nvSpPr>
          <p:spPr bwMode="auto">
            <a:xfrm>
              <a:off x="675" y="3053"/>
              <a:ext cx="1507" cy="374"/>
            </a:xfrm>
            <a:custGeom>
              <a:avLst/>
              <a:gdLst>
                <a:gd name="T0" fmla="*/ 100414 w 603"/>
                <a:gd name="T1" fmla="*/ 0 h 140"/>
                <a:gd name="T2" fmla="*/ 91365 w 603"/>
                <a:gd name="T3" fmla="*/ 4790 h 140"/>
                <a:gd name="T4" fmla="*/ 1167 w 603"/>
                <a:gd name="T5" fmla="*/ 220275 h 140"/>
                <a:gd name="T6" fmla="*/ 0 w 603"/>
                <a:gd name="T7" fmla="*/ 228319 h 140"/>
                <a:gd name="T8" fmla="*/ 0 w 603"/>
                <a:gd name="T9" fmla="*/ 336851 h 140"/>
                <a:gd name="T10" fmla="*/ 15095 w 603"/>
                <a:gd name="T11" fmla="*/ 363127 h 140"/>
                <a:gd name="T12" fmla="*/ 16265 w 603"/>
                <a:gd name="T13" fmla="*/ 363127 h 140"/>
                <a:gd name="T14" fmla="*/ 435393 w 603"/>
                <a:gd name="T15" fmla="*/ 363127 h 140"/>
                <a:gd name="T16" fmla="*/ 761132 w 603"/>
                <a:gd name="T17" fmla="*/ 342710 h 140"/>
                <a:gd name="T18" fmla="*/ 864796 w 603"/>
                <a:gd name="T19" fmla="*/ 267079 h 140"/>
                <a:gd name="T20" fmla="*/ 864796 w 603"/>
                <a:gd name="T21" fmla="*/ 267079 h 140"/>
                <a:gd name="T22" fmla="*/ 917603 w 603"/>
                <a:gd name="T23" fmla="*/ 108690 h 140"/>
                <a:gd name="T24" fmla="*/ 917603 w 603"/>
                <a:gd name="T25" fmla="*/ 0 h 140"/>
                <a:gd name="T26" fmla="*/ 100414 w 603"/>
                <a:gd name="T27" fmla="*/ 0 h 14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603" h="140">
                  <a:moveTo>
                    <a:pt x="66" y="0"/>
                  </a:moveTo>
                  <a:cubicBezTo>
                    <a:pt x="63" y="0"/>
                    <a:pt x="61" y="1"/>
                    <a:pt x="60" y="2"/>
                  </a:cubicBezTo>
                  <a:cubicBezTo>
                    <a:pt x="55" y="6"/>
                    <a:pt x="5" y="78"/>
                    <a:pt x="1" y="85"/>
                  </a:cubicBezTo>
                  <a:cubicBezTo>
                    <a:pt x="0" y="88"/>
                    <a:pt x="0" y="88"/>
                    <a:pt x="0" y="88"/>
                  </a:cubicBezTo>
                  <a:cubicBezTo>
                    <a:pt x="0" y="130"/>
                    <a:pt x="0" y="130"/>
                    <a:pt x="0" y="130"/>
                  </a:cubicBezTo>
                  <a:cubicBezTo>
                    <a:pt x="0" y="139"/>
                    <a:pt x="3" y="140"/>
                    <a:pt x="10" y="140"/>
                  </a:cubicBezTo>
                  <a:cubicBezTo>
                    <a:pt x="11" y="140"/>
                    <a:pt x="11" y="140"/>
                    <a:pt x="11" y="140"/>
                  </a:cubicBezTo>
                  <a:cubicBezTo>
                    <a:pt x="286" y="140"/>
                    <a:pt x="286" y="140"/>
                    <a:pt x="286" y="140"/>
                  </a:cubicBezTo>
                  <a:cubicBezTo>
                    <a:pt x="500" y="132"/>
                    <a:pt x="500" y="132"/>
                    <a:pt x="500" y="132"/>
                  </a:cubicBezTo>
                  <a:cubicBezTo>
                    <a:pt x="521" y="123"/>
                    <a:pt x="553" y="109"/>
                    <a:pt x="568" y="103"/>
                  </a:cubicBezTo>
                  <a:cubicBezTo>
                    <a:pt x="568" y="103"/>
                    <a:pt x="568" y="103"/>
                    <a:pt x="568" y="103"/>
                  </a:cubicBezTo>
                  <a:cubicBezTo>
                    <a:pt x="574" y="94"/>
                    <a:pt x="590" y="62"/>
                    <a:pt x="603" y="42"/>
                  </a:cubicBezTo>
                  <a:cubicBezTo>
                    <a:pt x="603" y="0"/>
                    <a:pt x="603" y="0"/>
                    <a:pt x="603" y="0"/>
                  </a:cubicBezTo>
                  <a:lnTo>
                    <a:pt x="66" y="0"/>
                  </a:lnTo>
                  <a:close/>
                </a:path>
              </a:pathLst>
            </a:custGeom>
            <a:solidFill>
              <a:srgbClr val="CF96C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l-PL"/>
            </a:p>
          </p:txBody>
        </p:sp>
        <p:sp>
          <p:nvSpPr>
            <p:cNvPr id="15597" name="Freeform 141"/>
            <p:cNvSpPr>
              <a:spLocks/>
            </p:cNvSpPr>
            <p:nvPr/>
          </p:nvSpPr>
          <p:spPr bwMode="auto">
            <a:xfrm>
              <a:off x="1862" y="3056"/>
              <a:ext cx="230" cy="253"/>
            </a:xfrm>
            <a:custGeom>
              <a:avLst/>
              <a:gdLst>
                <a:gd name="T0" fmla="*/ 0 w 230"/>
                <a:gd name="T1" fmla="*/ 253 h 253"/>
                <a:gd name="T2" fmla="*/ 230 w 230"/>
                <a:gd name="T3" fmla="*/ 219 h 253"/>
                <a:gd name="T4" fmla="*/ 230 w 230"/>
                <a:gd name="T5" fmla="*/ 0 h 253"/>
                <a:gd name="T6" fmla="*/ 0 w 230"/>
                <a:gd name="T7" fmla="*/ 3 h 253"/>
                <a:gd name="T8" fmla="*/ 0 w 230"/>
                <a:gd name="T9" fmla="*/ 253 h 25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0" h="253">
                  <a:moveTo>
                    <a:pt x="0" y="253"/>
                  </a:moveTo>
                  <a:lnTo>
                    <a:pt x="230" y="219"/>
                  </a:lnTo>
                  <a:lnTo>
                    <a:pt x="230" y="0"/>
                  </a:lnTo>
                  <a:lnTo>
                    <a:pt x="0" y="3"/>
                  </a:lnTo>
                  <a:lnTo>
                    <a:pt x="0" y="253"/>
                  </a:lnTo>
                  <a:close/>
                </a:path>
              </a:pathLst>
            </a:custGeom>
            <a:solidFill>
              <a:srgbClr val="E2BD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l-PL"/>
            </a:p>
          </p:txBody>
        </p:sp>
        <p:sp>
          <p:nvSpPr>
            <p:cNvPr id="15598" name="Freeform 142"/>
            <p:cNvSpPr>
              <a:spLocks/>
            </p:cNvSpPr>
            <p:nvPr/>
          </p:nvSpPr>
          <p:spPr bwMode="auto">
            <a:xfrm>
              <a:off x="2095" y="3053"/>
              <a:ext cx="87" cy="275"/>
            </a:xfrm>
            <a:custGeom>
              <a:avLst/>
              <a:gdLst>
                <a:gd name="T0" fmla="*/ 0 w 35"/>
                <a:gd name="T1" fmla="*/ 23217 h 103"/>
                <a:gd name="T2" fmla="*/ 0 w 35"/>
                <a:gd name="T3" fmla="*/ 265917 h 103"/>
                <a:gd name="T4" fmla="*/ 50962 w 35"/>
                <a:gd name="T5" fmla="*/ 108294 h 103"/>
                <a:gd name="T6" fmla="*/ 50962 w 35"/>
                <a:gd name="T7" fmla="*/ 0 h 103"/>
                <a:gd name="T8" fmla="*/ 7094 w 35"/>
                <a:gd name="T9" fmla="*/ 0 h 103"/>
                <a:gd name="T10" fmla="*/ 0 w 35"/>
                <a:gd name="T11" fmla="*/ 23217 h 10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5" h="103">
                  <a:moveTo>
                    <a:pt x="0" y="9"/>
                  </a:moveTo>
                  <a:cubicBezTo>
                    <a:pt x="0" y="103"/>
                    <a:pt x="0" y="103"/>
                    <a:pt x="0" y="103"/>
                  </a:cubicBezTo>
                  <a:cubicBezTo>
                    <a:pt x="6" y="94"/>
                    <a:pt x="22" y="62"/>
                    <a:pt x="35" y="42"/>
                  </a:cubicBezTo>
                  <a:cubicBezTo>
                    <a:pt x="35" y="0"/>
                    <a:pt x="35" y="0"/>
                    <a:pt x="35" y="0"/>
                  </a:cubicBezTo>
                  <a:cubicBezTo>
                    <a:pt x="5" y="0"/>
                    <a:pt x="5" y="0"/>
                    <a:pt x="5" y="0"/>
                  </a:cubicBezTo>
                  <a:cubicBezTo>
                    <a:pt x="3" y="4"/>
                    <a:pt x="2" y="7"/>
                    <a:pt x="0" y="9"/>
                  </a:cubicBezTo>
                  <a:close/>
                </a:path>
              </a:pathLst>
            </a:custGeom>
            <a:solidFill>
              <a:srgbClr val="A6549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l-PL"/>
            </a:p>
          </p:txBody>
        </p:sp>
        <p:sp>
          <p:nvSpPr>
            <p:cNvPr id="15599" name="Freeform 143"/>
            <p:cNvSpPr>
              <a:spLocks/>
            </p:cNvSpPr>
            <p:nvPr/>
          </p:nvSpPr>
          <p:spPr bwMode="auto">
            <a:xfrm>
              <a:off x="790" y="3053"/>
              <a:ext cx="1317" cy="51"/>
            </a:xfrm>
            <a:custGeom>
              <a:avLst/>
              <a:gdLst>
                <a:gd name="T0" fmla="*/ 30421 w 527"/>
                <a:gd name="T1" fmla="*/ 0 h 19"/>
                <a:gd name="T2" fmla="*/ 21134 w 527"/>
                <a:gd name="T3" fmla="*/ 4872 h 19"/>
                <a:gd name="T4" fmla="*/ 0 w 527"/>
                <a:gd name="T5" fmla="*/ 51293 h 19"/>
                <a:gd name="T6" fmla="*/ 628192 w 527"/>
                <a:gd name="T7" fmla="*/ 51293 h 19"/>
                <a:gd name="T8" fmla="*/ 663478 w 527"/>
                <a:gd name="T9" fmla="*/ 48230 h 19"/>
                <a:gd name="T10" fmla="*/ 794296 w 527"/>
                <a:gd name="T11" fmla="*/ 23978 h 19"/>
                <a:gd name="T12" fmla="*/ 794296 w 527"/>
                <a:gd name="T13" fmla="*/ 23978 h 19"/>
                <a:gd name="T14" fmla="*/ 801603 w 527"/>
                <a:gd name="T15" fmla="*/ 0 h 19"/>
                <a:gd name="T16" fmla="*/ 30421 w 527"/>
                <a:gd name="T17" fmla="*/ 0 h 1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27" h="19">
                  <a:moveTo>
                    <a:pt x="20" y="0"/>
                  </a:moveTo>
                  <a:cubicBezTo>
                    <a:pt x="17" y="0"/>
                    <a:pt x="15" y="1"/>
                    <a:pt x="14" y="2"/>
                  </a:cubicBezTo>
                  <a:cubicBezTo>
                    <a:pt x="12" y="3"/>
                    <a:pt x="7" y="10"/>
                    <a:pt x="0" y="19"/>
                  </a:cubicBezTo>
                  <a:cubicBezTo>
                    <a:pt x="413" y="19"/>
                    <a:pt x="413" y="19"/>
                    <a:pt x="413" y="19"/>
                  </a:cubicBezTo>
                  <a:cubicBezTo>
                    <a:pt x="426" y="19"/>
                    <a:pt x="428" y="19"/>
                    <a:pt x="436" y="18"/>
                  </a:cubicBezTo>
                  <a:cubicBezTo>
                    <a:pt x="441" y="18"/>
                    <a:pt x="500" y="13"/>
                    <a:pt x="522" y="9"/>
                  </a:cubicBezTo>
                  <a:cubicBezTo>
                    <a:pt x="522" y="9"/>
                    <a:pt x="522" y="9"/>
                    <a:pt x="522" y="9"/>
                  </a:cubicBezTo>
                  <a:cubicBezTo>
                    <a:pt x="524" y="7"/>
                    <a:pt x="525" y="4"/>
                    <a:pt x="527" y="0"/>
                  </a:cubicBezTo>
                  <a:lnTo>
                    <a:pt x="20" y="0"/>
                  </a:lnTo>
                  <a:close/>
                </a:path>
              </a:pathLst>
            </a:custGeom>
            <a:solidFill>
              <a:srgbClr val="E5C6E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l-PL"/>
            </a:p>
          </p:txBody>
        </p:sp>
        <p:sp>
          <p:nvSpPr>
            <p:cNvPr id="15600" name="Freeform 144"/>
            <p:cNvSpPr>
              <a:spLocks/>
            </p:cNvSpPr>
            <p:nvPr/>
          </p:nvSpPr>
          <p:spPr bwMode="auto">
            <a:xfrm>
              <a:off x="677" y="3053"/>
              <a:ext cx="1505" cy="227"/>
            </a:xfrm>
            <a:custGeom>
              <a:avLst/>
              <a:gdLst>
                <a:gd name="T0" fmla="*/ 918750 w 602"/>
                <a:gd name="T1" fmla="*/ 0 h 85"/>
                <a:gd name="T2" fmla="*/ 99613 w 602"/>
                <a:gd name="T3" fmla="*/ 0 h 85"/>
                <a:gd name="T4" fmla="*/ 90363 w 602"/>
                <a:gd name="T5" fmla="*/ 4722 h 85"/>
                <a:gd name="T6" fmla="*/ 0 w 602"/>
                <a:gd name="T7" fmla="*/ 219803 h 8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02" h="85">
                  <a:moveTo>
                    <a:pt x="602" y="0"/>
                  </a:moveTo>
                  <a:cubicBezTo>
                    <a:pt x="65" y="0"/>
                    <a:pt x="65" y="0"/>
                    <a:pt x="65" y="0"/>
                  </a:cubicBezTo>
                  <a:cubicBezTo>
                    <a:pt x="62" y="0"/>
                    <a:pt x="60" y="1"/>
                    <a:pt x="59" y="2"/>
                  </a:cubicBezTo>
                  <a:cubicBezTo>
                    <a:pt x="54" y="6"/>
                    <a:pt x="4" y="78"/>
                    <a:pt x="0" y="85"/>
                  </a:cubicBezTo>
                </a:path>
              </a:pathLst>
            </a:custGeom>
            <a:noFill/>
            <a:ln w="7938"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pl-PL"/>
            </a:p>
          </p:txBody>
        </p:sp>
        <p:sp>
          <p:nvSpPr>
            <p:cNvPr id="15601" name="Freeform 145"/>
            <p:cNvSpPr>
              <a:spLocks/>
            </p:cNvSpPr>
            <p:nvPr/>
          </p:nvSpPr>
          <p:spPr bwMode="auto">
            <a:xfrm>
              <a:off x="1042" y="2928"/>
              <a:ext cx="1113" cy="163"/>
            </a:xfrm>
            <a:custGeom>
              <a:avLst/>
              <a:gdLst>
                <a:gd name="T0" fmla="*/ 0 w 445"/>
                <a:gd name="T1" fmla="*/ 158706 h 61"/>
                <a:gd name="T2" fmla="*/ 492806 w 445"/>
                <a:gd name="T3" fmla="*/ 158706 h 61"/>
                <a:gd name="T4" fmla="*/ 636684 w 445"/>
                <a:gd name="T5" fmla="*/ 132145 h 61"/>
                <a:gd name="T6" fmla="*/ 681494 w 445"/>
                <a:gd name="T7" fmla="*/ 0 h 61"/>
                <a:gd name="T8" fmla="*/ 627689 w 445"/>
                <a:gd name="T9" fmla="*/ 111708 h 61"/>
                <a:gd name="T10" fmla="*/ 486656 w 445"/>
                <a:gd name="T11" fmla="*/ 140199 h 61"/>
                <a:gd name="T12" fmla="*/ 0 w 445"/>
                <a:gd name="T13" fmla="*/ 158706 h 6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45" h="61">
                  <a:moveTo>
                    <a:pt x="0" y="61"/>
                  </a:moveTo>
                  <a:cubicBezTo>
                    <a:pt x="27" y="61"/>
                    <a:pt x="307" y="61"/>
                    <a:pt x="322" y="61"/>
                  </a:cubicBezTo>
                  <a:cubicBezTo>
                    <a:pt x="338" y="61"/>
                    <a:pt x="411" y="51"/>
                    <a:pt x="416" y="51"/>
                  </a:cubicBezTo>
                  <a:cubicBezTo>
                    <a:pt x="420" y="51"/>
                    <a:pt x="445" y="0"/>
                    <a:pt x="445" y="0"/>
                  </a:cubicBezTo>
                  <a:cubicBezTo>
                    <a:pt x="431" y="15"/>
                    <a:pt x="422" y="40"/>
                    <a:pt x="410" y="43"/>
                  </a:cubicBezTo>
                  <a:cubicBezTo>
                    <a:pt x="399" y="46"/>
                    <a:pt x="330" y="54"/>
                    <a:pt x="318" y="54"/>
                  </a:cubicBezTo>
                  <a:cubicBezTo>
                    <a:pt x="307" y="55"/>
                    <a:pt x="0" y="61"/>
                    <a:pt x="0" y="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l-PL"/>
            </a:p>
          </p:txBody>
        </p:sp>
        <p:sp>
          <p:nvSpPr>
            <p:cNvPr id="15602" name="Freeform 146"/>
            <p:cNvSpPr>
              <a:spLocks/>
            </p:cNvSpPr>
            <p:nvPr/>
          </p:nvSpPr>
          <p:spPr bwMode="auto">
            <a:xfrm>
              <a:off x="1042" y="3053"/>
              <a:ext cx="1050" cy="38"/>
            </a:xfrm>
            <a:custGeom>
              <a:avLst/>
              <a:gdLst>
                <a:gd name="T0" fmla="*/ 584770 w 420"/>
                <a:gd name="T1" fmla="*/ 0 h 14"/>
                <a:gd name="T2" fmla="*/ 485363 w 420"/>
                <a:gd name="T3" fmla="*/ 20797 h 14"/>
                <a:gd name="T4" fmla="*/ 0 w 420"/>
                <a:gd name="T5" fmla="*/ 41257 h 14"/>
                <a:gd name="T6" fmla="*/ 491533 w 420"/>
                <a:gd name="T7" fmla="*/ 41257 h 14"/>
                <a:gd name="T8" fmla="*/ 634770 w 420"/>
                <a:gd name="T9" fmla="*/ 11935 h 14"/>
                <a:gd name="T10" fmla="*/ 640938 w 420"/>
                <a:gd name="T11" fmla="*/ 0 h 14"/>
                <a:gd name="T12" fmla="*/ 584770 w 420"/>
                <a:gd name="T13" fmla="*/ 0 h 1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20" h="14">
                  <a:moveTo>
                    <a:pt x="383" y="0"/>
                  </a:moveTo>
                  <a:cubicBezTo>
                    <a:pt x="359" y="3"/>
                    <a:pt x="326" y="7"/>
                    <a:pt x="318" y="7"/>
                  </a:cubicBezTo>
                  <a:cubicBezTo>
                    <a:pt x="307" y="8"/>
                    <a:pt x="0" y="14"/>
                    <a:pt x="0" y="14"/>
                  </a:cubicBezTo>
                  <a:cubicBezTo>
                    <a:pt x="322" y="14"/>
                    <a:pt x="322" y="14"/>
                    <a:pt x="322" y="14"/>
                  </a:cubicBezTo>
                  <a:cubicBezTo>
                    <a:pt x="338" y="14"/>
                    <a:pt x="411" y="4"/>
                    <a:pt x="416" y="4"/>
                  </a:cubicBezTo>
                  <a:cubicBezTo>
                    <a:pt x="416" y="4"/>
                    <a:pt x="418" y="2"/>
                    <a:pt x="420" y="0"/>
                  </a:cubicBezTo>
                  <a:lnTo>
                    <a:pt x="383"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l-PL"/>
            </a:p>
          </p:txBody>
        </p:sp>
        <p:sp>
          <p:nvSpPr>
            <p:cNvPr id="15603" name="Freeform 147"/>
            <p:cNvSpPr>
              <a:spLocks/>
            </p:cNvSpPr>
            <p:nvPr/>
          </p:nvSpPr>
          <p:spPr bwMode="auto">
            <a:xfrm>
              <a:off x="675" y="3171"/>
              <a:ext cx="1482" cy="256"/>
            </a:xfrm>
            <a:custGeom>
              <a:avLst/>
              <a:gdLst>
                <a:gd name="T0" fmla="*/ 902491 w 593"/>
                <a:gd name="T1" fmla="*/ 35592 h 96"/>
                <a:gd name="T2" fmla="*/ 891954 w 593"/>
                <a:gd name="T3" fmla="*/ 0 h 96"/>
                <a:gd name="T4" fmla="*/ 862811 w 593"/>
                <a:gd name="T5" fmla="*/ 56491 h 96"/>
                <a:gd name="T6" fmla="*/ 724561 w 593"/>
                <a:gd name="T7" fmla="*/ 104619 h 96"/>
                <a:gd name="T8" fmla="*/ 0 w 593"/>
                <a:gd name="T9" fmla="*/ 104619 h 96"/>
                <a:gd name="T10" fmla="*/ 0 w 593"/>
                <a:gd name="T11" fmla="*/ 219669 h 96"/>
                <a:gd name="T12" fmla="*/ 15095 w 593"/>
                <a:gd name="T13" fmla="*/ 245555 h 96"/>
                <a:gd name="T14" fmla="*/ 16265 w 593"/>
                <a:gd name="T15" fmla="*/ 245555 h 96"/>
                <a:gd name="T16" fmla="*/ 698509 w 593"/>
                <a:gd name="T17" fmla="*/ 245555 h 96"/>
                <a:gd name="T18" fmla="*/ 733617 w 593"/>
                <a:gd name="T19" fmla="*/ 242723 h 96"/>
                <a:gd name="T20" fmla="*/ 822058 w 593"/>
                <a:gd name="T21" fmla="*/ 181227 h 96"/>
                <a:gd name="T22" fmla="*/ 823307 w 593"/>
                <a:gd name="T23" fmla="*/ 179464 h 96"/>
                <a:gd name="T24" fmla="*/ 826224 w 593"/>
                <a:gd name="T25" fmla="*/ 179464 h 96"/>
                <a:gd name="T26" fmla="*/ 856646 w 593"/>
                <a:gd name="T27" fmla="*/ 156408 h 96"/>
                <a:gd name="T28" fmla="*/ 856646 w 593"/>
                <a:gd name="T29" fmla="*/ 156408 h 96"/>
                <a:gd name="T30" fmla="*/ 859895 w 593"/>
                <a:gd name="T31" fmla="*/ 153579 h 96"/>
                <a:gd name="T32" fmla="*/ 861532 w 593"/>
                <a:gd name="T33" fmla="*/ 153579 h 96"/>
                <a:gd name="T34" fmla="*/ 864766 w 593"/>
                <a:gd name="T35" fmla="*/ 150643 h 96"/>
                <a:gd name="T36" fmla="*/ 864766 w 593"/>
                <a:gd name="T37" fmla="*/ 150643 h 96"/>
                <a:gd name="T38" fmla="*/ 865935 w 593"/>
                <a:gd name="T39" fmla="*/ 145635 h 96"/>
                <a:gd name="T40" fmla="*/ 902491 w 593"/>
                <a:gd name="T41" fmla="*/ 35592 h 9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593" h="96">
                  <a:moveTo>
                    <a:pt x="593" y="14"/>
                  </a:moveTo>
                  <a:cubicBezTo>
                    <a:pt x="586" y="0"/>
                    <a:pt x="586" y="0"/>
                    <a:pt x="586" y="0"/>
                  </a:cubicBezTo>
                  <a:cubicBezTo>
                    <a:pt x="567" y="22"/>
                    <a:pt x="567" y="22"/>
                    <a:pt x="567" y="22"/>
                  </a:cubicBezTo>
                  <a:cubicBezTo>
                    <a:pt x="476" y="41"/>
                    <a:pt x="476" y="41"/>
                    <a:pt x="476" y="41"/>
                  </a:cubicBezTo>
                  <a:cubicBezTo>
                    <a:pt x="0" y="41"/>
                    <a:pt x="0" y="41"/>
                    <a:pt x="0" y="41"/>
                  </a:cubicBezTo>
                  <a:cubicBezTo>
                    <a:pt x="0" y="86"/>
                    <a:pt x="0" y="86"/>
                    <a:pt x="0" y="86"/>
                  </a:cubicBezTo>
                  <a:cubicBezTo>
                    <a:pt x="0" y="95"/>
                    <a:pt x="3" y="96"/>
                    <a:pt x="10" y="96"/>
                  </a:cubicBezTo>
                  <a:cubicBezTo>
                    <a:pt x="11" y="96"/>
                    <a:pt x="11" y="96"/>
                    <a:pt x="11" y="96"/>
                  </a:cubicBezTo>
                  <a:cubicBezTo>
                    <a:pt x="459" y="96"/>
                    <a:pt x="459" y="96"/>
                    <a:pt x="459" y="96"/>
                  </a:cubicBezTo>
                  <a:cubicBezTo>
                    <a:pt x="472" y="96"/>
                    <a:pt x="474" y="96"/>
                    <a:pt x="482" y="95"/>
                  </a:cubicBezTo>
                  <a:cubicBezTo>
                    <a:pt x="485" y="95"/>
                    <a:pt x="515" y="82"/>
                    <a:pt x="540" y="71"/>
                  </a:cubicBezTo>
                  <a:cubicBezTo>
                    <a:pt x="540" y="71"/>
                    <a:pt x="541" y="71"/>
                    <a:pt x="541" y="70"/>
                  </a:cubicBezTo>
                  <a:cubicBezTo>
                    <a:pt x="542" y="70"/>
                    <a:pt x="543" y="70"/>
                    <a:pt x="543" y="70"/>
                  </a:cubicBezTo>
                  <a:cubicBezTo>
                    <a:pt x="550" y="66"/>
                    <a:pt x="557" y="64"/>
                    <a:pt x="563" y="61"/>
                  </a:cubicBezTo>
                  <a:cubicBezTo>
                    <a:pt x="563" y="61"/>
                    <a:pt x="563" y="61"/>
                    <a:pt x="563" y="61"/>
                  </a:cubicBezTo>
                  <a:cubicBezTo>
                    <a:pt x="564" y="61"/>
                    <a:pt x="564" y="60"/>
                    <a:pt x="565" y="60"/>
                  </a:cubicBezTo>
                  <a:cubicBezTo>
                    <a:pt x="565" y="60"/>
                    <a:pt x="566" y="60"/>
                    <a:pt x="566" y="60"/>
                  </a:cubicBezTo>
                  <a:cubicBezTo>
                    <a:pt x="567" y="59"/>
                    <a:pt x="568" y="59"/>
                    <a:pt x="568" y="59"/>
                  </a:cubicBezTo>
                  <a:cubicBezTo>
                    <a:pt x="568" y="59"/>
                    <a:pt x="568" y="59"/>
                    <a:pt x="568" y="59"/>
                  </a:cubicBezTo>
                  <a:cubicBezTo>
                    <a:pt x="569" y="58"/>
                    <a:pt x="569" y="58"/>
                    <a:pt x="569" y="57"/>
                  </a:cubicBezTo>
                  <a:cubicBezTo>
                    <a:pt x="574" y="50"/>
                    <a:pt x="583" y="31"/>
                    <a:pt x="593" y="14"/>
                  </a:cubicBezTo>
                  <a:close/>
                </a:path>
              </a:pathLst>
            </a:custGeom>
            <a:solidFill>
              <a:srgbClr val="AD4FA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l-PL"/>
            </a:p>
          </p:txBody>
        </p:sp>
        <p:sp>
          <p:nvSpPr>
            <p:cNvPr id="15604" name="Freeform 148"/>
            <p:cNvSpPr>
              <a:spLocks/>
            </p:cNvSpPr>
            <p:nvPr/>
          </p:nvSpPr>
          <p:spPr bwMode="auto">
            <a:xfrm>
              <a:off x="1860" y="3224"/>
              <a:ext cx="237" cy="200"/>
            </a:xfrm>
            <a:custGeom>
              <a:avLst/>
              <a:gdLst>
                <a:gd name="T0" fmla="*/ 142425 w 95"/>
                <a:gd name="T1" fmla="*/ 0 h 75"/>
                <a:gd name="T2" fmla="*/ 139523 w 95"/>
                <a:gd name="T3" fmla="*/ 4701 h 75"/>
                <a:gd name="T4" fmla="*/ 2906 w 95"/>
                <a:gd name="T5" fmla="*/ 53555 h 75"/>
                <a:gd name="T6" fmla="*/ 0 w 95"/>
                <a:gd name="T7" fmla="*/ 53555 h 75"/>
                <a:gd name="T8" fmla="*/ 0 w 95"/>
                <a:gd name="T9" fmla="*/ 191603 h 75"/>
                <a:gd name="T10" fmla="*/ 12080 w 95"/>
                <a:gd name="T11" fmla="*/ 191603 h 75"/>
                <a:gd name="T12" fmla="*/ 99355 w 95"/>
                <a:gd name="T13" fmla="*/ 130525 h 75"/>
                <a:gd name="T14" fmla="*/ 100518 w 95"/>
                <a:gd name="T15" fmla="*/ 127680 h 75"/>
                <a:gd name="T16" fmla="*/ 103377 w 95"/>
                <a:gd name="T17" fmla="*/ 127680 h 75"/>
                <a:gd name="T18" fmla="*/ 133561 w 95"/>
                <a:gd name="T19" fmla="*/ 104619 h 75"/>
                <a:gd name="T20" fmla="*/ 133561 w 95"/>
                <a:gd name="T21" fmla="*/ 104619 h 75"/>
                <a:gd name="T22" fmla="*/ 136462 w 95"/>
                <a:gd name="T23" fmla="*/ 102493 h 75"/>
                <a:gd name="T24" fmla="*/ 138358 w 95"/>
                <a:gd name="T25" fmla="*/ 102493 h 75"/>
                <a:gd name="T26" fmla="*/ 141259 w 95"/>
                <a:gd name="T27" fmla="*/ 99669 h 75"/>
                <a:gd name="T28" fmla="*/ 141259 w 95"/>
                <a:gd name="T29" fmla="*/ 99669 h 75"/>
                <a:gd name="T30" fmla="*/ 142425 w 95"/>
                <a:gd name="T31" fmla="*/ 96691 h 75"/>
                <a:gd name="T32" fmla="*/ 142425 w 95"/>
                <a:gd name="T33" fmla="*/ 0 h 7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95" h="75">
                  <a:moveTo>
                    <a:pt x="95" y="0"/>
                  </a:moveTo>
                  <a:cubicBezTo>
                    <a:pt x="93" y="2"/>
                    <a:pt x="93" y="2"/>
                    <a:pt x="93" y="2"/>
                  </a:cubicBezTo>
                  <a:cubicBezTo>
                    <a:pt x="2" y="21"/>
                    <a:pt x="2" y="21"/>
                    <a:pt x="2" y="21"/>
                  </a:cubicBezTo>
                  <a:cubicBezTo>
                    <a:pt x="0" y="21"/>
                    <a:pt x="0" y="21"/>
                    <a:pt x="0" y="21"/>
                  </a:cubicBezTo>
                  <a:cubicBezTo>
                    <a:pt x="0" y="75"/>
                    <a:pt x="0" y="75"/>
                    <a:pt x="0" y="75"/>
                  </a:cubicBezTo>
                  <a:cubicBezTo>
                    <a:pt x="3" y="75"/>
                    <a:pt x="5" y="75"/>
                    <a:pt x="8" y="75"/>
                  </a:cubicBezTo>
                  <a:cubicBezTo>
                    <a:pt x="11" y="75"/>
                    <a:pt x="41" y="62"/>
                    <a:pt x="66" y="51"/>
                  </a:cubicBezTo>
                  <a:cubicBezTo>
                    <a:pt x="66" y="51"/>
                    <a:pt x="67" y="51"/>
                    <a:pt x="67" y="50"/>
                  </a:cubicBezTo>
                  <a:cubicBezTo>
                    <a:pt x="68" y="50"/>
                    <a:pt x="69" y="50"/>
                    <a:pt x="69" y="50"/>
                  </a:cubicBezTo>
                  <a:cubicBezTo>
                    <a:pt x="76" y="46"/>
                    <a:pt x="83" y="44"/>
                    <a:pt x="89" y="41"/>
                  </a:cubicBezTo>
                  <a:cubicBezTo>
                    <a:pt x="89" y="41"/>
                    <a:pt x="89" y="41"/>
                    <a:pt x="89" y="41"/>
                  </a:cubicBezTo>
                  <a:cubicBezTo>
                    <a:pt x="90" y="41"/>
                    <a:pt x="90" y="40"/>
                    <a:pt x="91" y="40"/>
                  </a:cubicBezTo>
                  <a:cubicBezTo>
                    <a:pt x="91" y="40"/>
                    <a:pt x="92" y="40"/>
                    <a:pt x="92" y="40"/>
                  </a:cubicBezTo>
                  <a:cubicBezTo>
                    <a:pt x="93" y="39"/>
                    <a:pt x="94" y="39"/>
                    <a:pt x="94" y="39"/>
                  </a:cubicBezTo>
                  <a:cubicBezTo>
                    <a:pt x="94" y="39"/>
                    <a:pt x="94" y="39"/>
                    <a:pt x="94" y="39"/>
                  </a:cubicBezTo>
                  <a:cubicBezTo>
                    <a:pt x="94" y="38"/>
                    <a:pt x="95" y="38"/>
                    <a:pt x="95" y="38"/>
                  </a:cubicBezTo>
                  <a:lnTo>
                    <a:pt x="95" y="0"/>
                  </a:lnTo>
                  <a:close/>
                </a:path>
              </a:pathLst>
            </a:custGeom>
            <a:solidFill>
              <a:srgbClr val="BB6BB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l-PL"/>
            </a:p>
          </p:txBody>
        </p:sp>
        <p:sp>
          <p:nvSpPr>
            <p:cNvPr id="15605" name="Freeform 149"/>
            <p:cNvSpPr>
              <a:spLocks/>
            </p:cNvSpPr>
            <p:nvPr/>
          </p:nvSpPr>
          <p:spPr bwMode="auto">
            <a:xfrm>
              <a:off x="2095" y="3171"/>
              <a:ext cx="62" cy="157"/>
            </a:xfrm>
            <a:custGeom>
              <a:avLst/>
              <a:gdLst>
                <a:gd name="T0" fmla="*/ 2805 w 25"/>
                <a:gd name="T1" fmla="*/ 143447 h 59"/>
                <a:gd name="T2" fmla="*/ 32838 w 25"/>
                <a:gd name="T3" fmla="*/ 42563 h 59"/>
                <a:gd name="T4" fmla="*/ 34732 w 25"/>
                <a:gd name="T5" fmla="*/ 42563 h 59"/>
                <a:gd name="T6" fmla="*/ 35831 w 25"/>
                <a:gd name="T7" fmla="*/ 34838 h 59"/>
                <a:gd name="T8" fmla="*/ 26065 w 25"/>
                <a:gd name="T9" fmla="*/ 0 h 59"/>
                <a:gd name="T10" fmla="*/ 0 w 25"/>
                <a:gd name="T11" fmla="*/ 52853 h 59"/>
                <a:gd name="T12" fmla="*/ 0 w 25"/>
                <a:gd name="T13" fmla="*/ 148368 h 59"/>
                <a:gd name="T14" fmla="*/ 1131 w 25"/>
                <a:gd name="T15" fmla="*/ 143447 h 59"/>
                <a:gd name="T16" fmla="*/ 2805 w 25"/>
                <a:gd name="T17" fmla="*/ 143447 h 5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 h="59">
                  <a:moveTo>
                    <a:pt x="2" y="57"/>
                  </a:moveTo>
                  <a:cubicBezTo>
                    <a:pt x="6" y="49"/>
                    <a:pt x="14" y="33"/>
                    <a:pt x="23" y="17"/>
                  </a:cubicBezTo>
                  <a:cubicBezTo>
                    <a:pt x="23" y="17"/>
                    <a:pt x="23" y="17"/>
                    <a:pt x="24" y="17"/>
                  </a:cubicBezTo>
                  <a:cubicBezTo>
                    <a:pt x="24" y="16"/>
                    <a:pt x="25" y="15"/>
                    <a:pt x="25" y="14"/>
                  </a:cubicBezTo>
                  <a:cubicBezTo>
                    <a:pt x="18" y="0"/>
                    <a:pt x="18" y="0"/>
                    <a:pt x="18" y="0"/>
                  </a:cubicBezTo>
                  <a:cubicBezTo>
                    <a:pt x="0" y="21"/>
                    <a:pt x="0" y="21"/>
                    <a:pt x="0" y="21"/>
                  </a:cubicBezTo>
                  <a:cubicBezTo>
                    <a:pt x="0" y="59"/>
                    <a:pt x="0" y="59"/>
                    <a:pt x="0" y="59"/>
                  </a:cubicBezTo>
                  <a:cubicBezTo>
                    <a:pt x="1" y="58"/>
                    <a:pt x="1" y="57"/>
                    <a:pt x="1" y="57"/>
                  </a:cubicBezTo>
                  <a:cubicBezTo>
                    <a:pt x="2" y="57"/>
                    <a:pt x="2" y="57"/>
                    <a:pt x="2" y="57"/>
                  </a:cubicBezTo>
                  <a:close/>
                </a:path>
              </a:pathLst>
            </a:custGeom>
            <a:solidFill>
              <a:srgbClr val="87297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l-PL"/>
            </a:p>
          </p:txBody>
        </p:sp>
        <p:sp>
          <p:nvSpPr>
            <p:cNvPr id="15606" name="Freeform 150"/>
            <p:cNvSpPr>
              <a:spLocks/>
            </p:cNvSpPr>
            <p:nvPr/>
          </p:nvSpPr>
          <p:spPr bwMode="auto">
            <a:xfrm>
              <a:off x="690" y="3117"/>
              <a:ext cx="725" cy="232"/>
            </a:xfrm>
            <a:custGeom>
              <a:avLst/>
              <a:gdLst>
                <a:gd name="T0" fmla="*/ 0 w 290"/>
                <a:gd name="T1" fmla="*/ 222643 h 87"/>
                <a:gd name="T2" fmla="*/ 0 w 290"/>
                <a:gd name="T3" fmla="*/ 25885 h 87"/>
                <a:gd name="T4" fmla="*/ 17113 w 290"/>
                <a:gd name="T5" fmla="*/ 0 h 87"/>
                <a:gd name="T6" fmla="*/ 442708 w 290"/>
                <a:gd name="T7" fmla="*/ 0 h 87"/>
                <a:gd name="T8" fmla="*/ 29300 w 290"/>
                <a:gd name="T9" fmla="*/ 23061 h 87"/>
                <a:gd name="T10" fmla="*/ 9300 w 290"/>
                <a:gd name="T11" fmla="*/ 66197 h 87"/>
                <a:gd name="T12" fmla="*/ 0 w 290"/>
                <a:gd name="T13" fmla="*/ 222643 h 8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90" h="87">
                  <a:moveTo>
                    <a:pt x="0" y="87"/>
                  </a:moveTo>
                  <a:cubicBezTo>
                    <a:pt x="0" y="53"/>
                    <a:pt x="0" y="18"/>
                    <a:pt x="0" y="10"/>
                  </a:cubicBezTo>
                  <a:cubicBezTo>
                    <a:pt x="0" y="2"/>
                    <a:pt x="2" y="0"/>
                    <a:pt x="11" y="0"/>
                  </a:cubicBezTo>
                  <a:cubicBezTo>
                    <a:pt x="20" y="0"/>
                    <a:pt x="290" y="0"/>
                    <a:pt x="290" y="0"/>
                  </a:cubicBezTo>
                  <a:cubicBezTo>
                    <a:pt x="222" y="3"/>
                    <a:pt x="29" y="7"/>
                    <a:pt x="19" y="9"/>
                  </a:cubicBezTo>
                  <a:cubicBezTo>
                    <a:pt x="9" y="11"/>
                    <a:pt x="7" y="16"/>
                    <a:pt x="6" y="26"/>
                  </a:cubicBezTo>
                  <a:cubicBezTo>
                    <a:pt x="5" y="38"/>
                    <a:pt x="0" y="87"/>
                    <a:pt x="0" y="87"/>
                  </a:cubicBezTo>
                  <a:close/>
                </a:path>
              </a:pathLst>
            </a:custGeom>
            <a:solidFill>
              <a:srgbClr val="79CDE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l-PL"/>
            </a:p>
          </p:txBody>
        </p:sp>
        <p:sp>
          <p:nvSpPr>
            <p:cNvPr id="15607" name="Freeform 151"/>
            <p:cNvSpPr>
              <a:spLocks/>
            </p:cNvSpPr>
            <p:nvPr/>
          </p:nvSpPr>
          <p:spPr bwMode="auto">
            <a:xfrm>
              <a:off x="690" y="3243"/>
              <a:ext cx="10" cy="106"/>
            </a:xfrm>
            <a:custGeom>
              <a:avLst/>
              <a:gdLst>
                <a:gd name="T0" fmla="*/ 0 w 4"/>
                <a:gd name="T1" fmla="*/ 97345 h 40"/>
                <a:gd name="T2" fmla="*/ 6175 w 4"/>
                <a:gd name="T3" fmla="*/ 0 h 40"/>
                <a:gd name="T4" fmla="*/ 0 w 4"/>
                <a:gd name="T5" fmla="*/ 14496 h 40"/>
                <a:gd name="T6" fmla="*/ 0 w 4"/>
                <a:gd name="T7" fmla="*/ 97345 h 4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 h="40">
                  <a:moveTo>
                    <a:pt x="0" y="40"/>
                  </a:moveTo>
                  <a:cubicBezTo>
                    <a:pt x="0" y="40"/>
                    <a:pt x="2" y="18"/>
                    <a:pt x="4" y="0"/>
                  </a:cubicBezTo>
                  <a:cubicBezTo>
                    <a:pt x="3" y="2"/>
                    <a:pt x="1" y="4"/>
                    <a:pt x="0" y="6"/>
                  </a:cubicBezTo>
                  <a:lnTo>
                    <a:pt x="0" y="40"/>
                  </a:lnTo>
                  <a:close/>
                </a:path>
              </a:pathLst>
            </a:custGeom>
            <a:solidFill>
              <a:srgbClr val="AD4FA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l-PL"/>
            </a:p>
          </p:txBody>
        </p:sp>
        <p:sp>
          <p:nvSpPr>
            <p:cNvPr id="15608" name="Freeform 152"/>
            <p:cNvSpPr>
              <a:spLocks/>
            </p:cNvSpPr>
            <p:nvPr/>
          </p:nvSpPr>
          <p:spPr bwMode="auto">
            <a:xfrm>
              <a:off x="690" y="3280"/>
              <a:ext cx="7" cy="69"/>
            </a:xfrm>
            <a:custGeom>
              <a:avLst/>
              <a:gdLst>
                <a:gd name="T0" fmla="*/ 0 w 3"/>
                <a:gd name="T1" fmla="*/ 0 h 26"/>
                <a:gd name="T2" fmla="*/ 0 w 3"/>
                <a:gd name="T3" fmla="*/ 63979 h 26"/>
                <a:gd name="T4" fmla="*/ 2553 w 3"/>
                <a:gd name="T5" fmla="*/ 0 h 26"/>
                <a:gd name="T6" fmla="*/ 0 w 3"/>
                <a:gd name="T7" fmla="*/ 0 h 2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26">
                  <a:moveTo>
                    <a:pt x="0" y="0"/>
                  </a:moveTo>
                  <a:cubicBezTo>
                    <a:pt x="0" y="26"/>
                    <a:pt x="0" y="26"/>
                    <a:pt x="0" y="26"/>
                  </a:cubicBezTo>
                  <a:cubicBezTo>
                    <a:pt x="0" y="26"/>
                    <a:pt x="1" y="14"/>
                    <a:pt x="3" y="0"/>
                  </a:cubicBezTo>
                  <a:lnTo>
                    <a:pt x="0" y="0"/>
                  </a:lnTo>
                  <a:close/>
                </a:path>
              </a:pathLst>
            </a:custGeom>
            <a:solidFill>
              <a:srgbClr val="69106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l-PL"/>
            </a:p>
          </p:txBody>
        </p:sp>
        <p:sp>
          <p:nvSpPr>
            <p:cNvPr id="15609" name="Freeform 153"/>
            <p:cNvSpPr>
              <a:spLocks/>
            </p:cNvSpPr>
            <p:nvPr/>
          </p:nvSpPr>
          <p:spPr bwMode="auto">
            <a:xfrm>
              <a:off x="770" y="3117"/>
              <a:ext cx="645" cy="22"/>
            </a:xfrm>
            <a:custGeom>
              <a:avLst/>
              <a:gdLst>
                <a:gd name="T0" fmla="*/ 8125 w 258"/>
                <a:gd name="T1" fmla="*/ 0 h 8"/>
                <a:gd name="T2" fmla="*/ 0 w 258"/>
                <a:gd name="T3" fmla="*/ 26430 h 8"/>
                <a:gd name="T4" fmla="*/ 393875 w 258"/>
                <a:gd name="T5" fmla="*/ 0 h 8"/>
                <a:gd name="T6" fmla="*/ 8125 w 258"/>
                <a:gd name="T7" fmla="*/ 0 h 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58" h="8">
                  <a:moveTo>
                    <a:pt x="5" y="0"/>
                  </a:moveTo>
                  <a:cubicBezTo>
                    <a:pt x="3" y="2"/>
                    <a:pt x="2" y="5"/>
                    <a:pt x="0" y="8"/>
                  </a:cubicBezTo>
                  <a:cubicBezTo>
                    <a:pt x="45" y="6"/>
                    <a:pt x="199" y="2"/>
                    <a:pt x="258" y="0"/>
                  </a:cubicBezTo>
                  <a:cubicBezTo>
                    <a:pt x="258" y="0"/>
                    <a:pt x="76" y="0"/>
                    <a:pt x="5" y="0"/>
                  </a:cubicBezTo>
                  <a:close/>
                </a:path>
              </a:pathLst>
            </a:custGeom>
            <a:solidFill>
              <a:srgbClr val="AD4FA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l-PL"/>
            </a:p>
          </p:txBody>
        </p:sp>
        <p:sp>
          <p:nvSpPr>
            <p:cNvPr id="15610" name="Freeform 154"/>
            <p:cNvSpPr>
              <a:spLocks/>
            </p:cNvSpPr>
            <p:nvPr/>
          </p:nvSpPr>
          <p:spPr bwMode="auto">
            <a:xfrm>
              <a:off x="1872" y="3091"/>
              <a:ext cx="215" cy="325"/>
            </a:xfrm>
            <a:custGeom>
              <a:avLst/>
              <a:gdLst>
                <a:gd name="T0" fmla="*/ 3250 w 86"/>
                <a:gd name="T1" fmla="*/ 22817 h 122"/>
                <a:gd name="T2" fmla="*/ 131375 w 86"/>
                <a:gd name="T3" fmla="*/ 0 h 122"/>
                <a:gd name="T4" fmla="*/ 12238 w 86"/>
                <a:gd name="T5" fmla="*/ 53273 h 122"/>
                <a:gd name="T6" fmla="*/ 4895 w 86"/>
                <a:gd name="T7" fmla="*/ 152300 h 122"/>
                <a:gd name="T8" fmla="*/ 0 w 86"/>
                <a:gd name="T9" fmla="*/ 309531 h 122"/>
                <a:gd name="T10" fmla="*/ 0 w 86"/>
                <a:gd name="T11" fmla="*/ 30324 h 122"/>
                <a:gd name="T12" fmla="*/ 3250 w 86"/>
                <a:gd name="T13" fmla="*/ 22817 h 12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6" h="122">
                  <a:moveTo>
                    <a:pt x="2" y="9"/>
                  </a:moveTo>
                  <a:cubicBezTo>
                    <a:pt x="16" y="7"/>
                    <a:pt x="86" y="1"/>
                    <a:pt x="86" y="0"/>
                  </a:cubicBezTo>
                  <a:cubicBezTo>
                    <a:pt x="86" y="0"/>
                    <a:pt x="16" y="6"/>
                    <a:pt x="8" y="21"/>
                  </a:cubicBezTo>
                  <a:cubicBezTo>
                    <a:pt x="6" y="24"/>
                    <a:pt x="5" y="42"/>
                    <a:pt x="3" y="60"/>
                  </a:cubicBezTo>
                  <a:cubicBezTo>
                    <a:pt x="2" y="81"/>
                    <a:pt x="0" y="105"/>
                    <a:pt x="0" y="122"/>
                  </a:cubicBezTo>
                  <a:cubicBezTo>
                    <a:pt x="0" y="122"/>
                    <a:pt x="0" y="15"/>
                    <a:pt x="0" y="12"/>
                  </a:cubicBezTo>
                  <a:cubicBezTo>
                    <a:pt x="0" y="10"/>
                    <a:pt x="0" y="9"/>
                    <a:pt x="2" y="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l-PL"/>
            </a:p>
          </p:txBody>
        </p:sp>
        <p:sp>
          <p:nvSpPr>
            <p:cNvPr id="15611" name="Freeform 155"/>
            <p:cNvSpPr>
              <a:spLocks/>
            </p:cNvSpPr>
            <p:nvPr/>
          </p:nvSpPr>
          <p:spPr bwMode="auto">
            <a:xfrm>
              <a:off x="1872" y="3277"/>
              <a:ext cx="8" cy="139"/>
            </a:xfrm>
            <a:custGeom>
              <a:avLst/>
              <a:gdLst>
                <a:gd name="T0" fmla="*/ 0 w 3"/>
                <a:gd name="T1" fmla="*/ 2866 h 52"/>
                <a:gd name="T2" fmla="*/ 0 w 3"/>
                <a:gd name="T3" fmla="*/ 135648 h 52"/>
                <a:gd name="T4" fmla="*/ 7531 w 3"/>
                <a:gd name="T5" fmla="*/ 0 h 52"/>
                <a:gd name="T6" fmla="*/ 0 w 3"/>
                <a:gd name="T7" fmla="*/ 2866 h 5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52">
                  <a:moveTo>
                    <a:pt x="0" y="1"/>
                  </a:moveTo>
                  <a:cubicBezTo>
                    <a:pt x="0" y="52"/>
                    <a:pt x="0" y="52"/>
                    <a:pt x="0" y="52"/>
                  </a:cubicBezTo>
                  <a:cubicBezTo>
                    <a:pt x="0" y="38"/>
                    <a:pt x="1" y="18"/>
                    <a:pt x="3" y="0"/>
                  </a:cubicBezTo>
                  <a:lnTo>
                    <a:pt x="0"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l-PL"/>
            </a:p>
          </p:txBody>
        </p:sp>
        <p:sp>
          <p:nvSpPr>
            <p:cNvPr id="15612" name="Freeform 156"/>
            <p:cNvSpPr>
              <a:spLocks/>
            </p:cNvSpPr>
            <p:nvPr/>
          </p:nvSpPr>
          <p:spPr bwMode="auto">
            <a:xfrm>
              <a:off x="1575" y="3115"/>
              <a:ext cx="280" cy="301"/>
            </a:xfrm>
            <a:custGeom>
              <a:avLst/>
              <a:gdLst>
                <a:gd name="T0" fmla="*/ 169738 w 112"/>
                <a:gd name="T1" fmla="*/ 286469 h 113"/>
                <a:gd name="T2" fmla="*/ 169738 w 112"/>
                <a:gd name="T3" fmla="*/ 35398 h 113"/>
                <a:gd name="T4" fmla="*/ 164845 w 112"/>
                <a:gd name="T5" fmla="*/ 0 h 113"/>
                <a:gd name="T6" fmla="*/ 0 w 112"/>
                <a:gd name="T7" fmla="*/ 0 h 113"/>
                <a:gd name="T8" fmla="*/ 157550 w 112"/>
                <a:gd name="T9" fmla="*/ 25721 h 113"/>
                <a:gd name="T10" fmla="*/ 169738 w 112"/>
                <a:gd name="T11" fmla="*/ 286469 h 11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2" h="113">
                  <a:moveTo>
                    <a:pt x="111" y="113"/>
                  </a:moveTo>
                  <a:cubicBezTo>
                    <a:pt x="111" y="113"/>
                    <a:pt x="111" y="24"/>
                    <a:pt x="111" y="14"/>
                  </a:cubicBezTo>
                  <a:cubicBezTo>
                    <a:pt x="111" y="4"/>
                    <a:pt x="112" y="0"/>
                    <a:pt x="108" y="0"/>
                  </a:cubicBezTo>
                  <a:cubicBezTo>
                    <a:pt x="104" y="0"/>
                    <a:pt x="17" y="0"/>
                    <a:pt x="0" y="0"/>
                  </a:cubicBezTo>
                  <a:cubicBezTo>
                    <a:pt x="17" y="2"/>
                    <a:pt x="99" y="2"/>
                    <a:pt x="103" y="10"/>
                  </a:cubicBezTo>
                  <a:cubicBezTo>
                    <a:pt x="107" y="18"/>
                    <a:pt x="111" y="113"/>
                    <a:pt x="111" y="113"/>
                  </a:cubicBezTo>
                  <a:close/>
                </a:path>
              </a:pathLst>
            </a:custGeom>
            <a:solidFill>
              <a:srgbClr val="AD4FA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l-PL"/>
            </a:p>
          </p:txBody>
        </p:sp>
        <p:sp>
          <p:nvSpPr>
            <p:cNvPr id="15613" name="Freeform 157"/>
            <p:cNvSpPr>
              <a:spLocks/>
            </p:cNvSpPr>
            <p:nvPr/>
          </p:nvSpPr>
          <p:spPr bwMode="auto">
            <a:xfrm>
              <a:off x="1847" y="3280"/>
              <a:ext cx="5" cy="120"/>
            </a:xfrm>
            <a:custGeom>
              <a:avLst/>
              <a:gdLst>
                <a:gd name="T0" fmla="*/ 3250 w 2"/>
                <a:gd name="T1" fmla="*/ 115051 h 45"/>
                <a:gd name="T2" fmla="*/ 3250 w 2"/>
                <a:gd name="T3" fmla="*/ 0 h 45"/>
                <a:gd name="T4" fmla="*/ 0 w 2"/>
                <a:gd name="T5" fmla="*/ 0 h 45"/>
                <a:gd name="T6" fmla="*/ 3250 w 2"/>
                <a:gd name="T7" fmla="*/ 115051 h 4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45">
                  <a:moveTo>
                    <a:pt x="2" y="45"/>
                  </a:moveTo>
                  <a:cubicBezTo>
                    <a:pt x="2" y="45"/>
                    <a:pt x="2" y="25"/>
                    <a:pt x="2" y="0"/>
                  </a:cubicBezTo>
                  <a:cubicBezTo>
                    <a:pt x="0" y="0"/>
                    <a:pt x="0" y="0"/>
                    <a:pt x="0" y="0"/>
                  </a:cubicBezTo>
                  <a:cubicBezTo>
                    <a:pt x="1" y="26"/>
                    <a:pt x="2" y="45"/>
                    <a:pt x="2" y="45"/>
                  </a:cubicBezTo>
                  <a:close/>
                </a:path>
              </a:pathLst>
            </a:custGeom>
            <a:solidFill>
              <a:srgbClr val="69106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l-PL"/>
            </a:p>
          </p:txBody>
        </p:sp>
        <p:sp>
          <p:nvSpPr>
            <p:cNvPr id="15614" name="Freeform 158"/>
            <p:cNvSpPr>
              <a:spLocks/>
            </p:cNvSpPr>
            <p:nvPr/>
          </p:nvSpPr>
          <p:spPr bwMode="auto">
            <a:xfrm>
              <a:off x="742" y="3307"/>
              <a:ext cx="1110" cy="106"/>
            </a:xfrm>
            <a:custGeom>
              <a:avLst/>
              <a:gdLst>
                <a:gd name="T0" fmla="*/ 0 w 444"/>
                <a:gd name="T1" fmla="*/ 97345 h 40"/>
                <a:gd name="T2" fmla="*/ 671408 w 444"/>
                <a:gd name="T3" fmla="*/ 97345 h 40"/>
                <a:gd name="T4" fmla="*/ 677550 w 444"/>
                <a:gd name="T5" fmla="*/ 75162 h 40"/>
                <a:gd name="T6" fmla="*/ 677550 w 444"/>
                <a:gd name="T7" fmla="*/ 0 h 40"/>
                <a:gd name="T8" fmla="*/ 674613 w 444"/>
                <a:gd name="T9" fmla="*/ 0 h 40"/>
                <a:gd name="T10" fmla="*/ 665363 w 444"/>
                <a:gd name="T11" fmla="*/ 87296 h 4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44" h="40">
                  <a:moveTo>
                    <a:pt x="0" y="40"/>
                  </a:moveTo>
                  <a:cubicBezTo>
                    <a:pt x="0" y="40"/>
                    <a:pt x="433" y="40"/>
                    <a:pt x="440" y="40"/>
                  </a:cubicBezTo>
                  <a:cubicBezTo>
                    <a:pt x="444" y="40"/>
                    <a:pt x="444" y="38"/>
                    <a:pt x="444" y="31"/>
                  </a:cubicBezTo>
                  <a:cubicBezTo>
                    <a:pt x="444" y="25"/>
                    <a:pt x="444" y="0"/>
                    <a:pt x="444" y="0"/>
                  </a:cubicBezTo>
                  <a:cubicBezTo>
                    <a:pt x="442" y="0"/>
                    <a:pt x="442" y="0"/>
                    <a:pt x="442" y="0"/>
                  </a:cubicBezTo>
                  <a:cubicBezTo>
                    <a:pt x="442" y="8"/>
                    <a:pt x="442" y="36"/>
                    <a:pt x="436" y="36"/>
                  </a:cubicBezTo>
                </a:path>
              </a:pathLst>
            </a:custGeom>
            <a:solidFill>
              <a:srgbClr val="69106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l-PL"/>
            </a:p>
          </p:txBody>
        </p:sp>
        <p:sp>
          <p:nvSpPr>
            <p:cNvPr id="15615" name="Freeform 159"/>
            <p:cNvSpPr>
              <a:spLocks/>
            </p:cNvSpPr>
            <p:nvPr/>
          </p:nvSpPr>
          <p:spPr bwMode="auto">
            <a:xfrm>
              <a:off x="1882" y="3128"/>
              <a:ext cx="208" cy="283"/>
            </a:xfrm>
            <a:custGeom>
              <a:avLst/>
              <a:gdLst>
                <a:gd name="T0" fmla="*/ 110513 w 83"/>
                <a:gd name="T1" fmla="*/ 188705 h 106"/>
                <a:gd name="T2" fmla="*/ 0 w 83"/>
                <a:gd name="T3" fmla="*/ 273746 h 106"/>
                <a:gd name="T4" fmla="*/ 124158 w 83"/>
                <a:gd name="T5" fmla="*/ 188705 h 106"/>
                <a:gd name="T6" fmla="*/ 127306 w 83"/>
                <a:gd name="T7" fmla="*/ 170265 h 106"/>
                <a:gd name="T8" fmla="*/ 127306 w 83"/>
                <a:gd name="T9" fmla="*/ 0 h 106"/>
                <a:gd name="T10" fmla="*/ 122853 w 83"/>
                <a:gd name="T11" fmla="*/ 154662 h 106"/>
                <a:gd name="T12" fmla="*/ 110513 w 83"/>
                <a:gd name="T13" fmla="*/ 188705 h 10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3" h="106">
                  <a:moveTo>
                    <a:pt x="71" y="73"/>
                  </a:moveTo>
                  <a:cubicBezTo>
                    <a:pt x="54" y="82"/>
                    <a:pt x="9" y="101"/>
                    <a:pt x="0" y="106"/>
                  </a:cubicBezTo>
                  <a:cubicBezTo>
                    <a:pt x="0" y="106"/>
                    <a:pt x="78" y="73"/>
                    <a:pt x="80" y="73"/>
                  </a:cubicBezTo>
                  <a:cubicBezTo>
                    <a:pt x="83" y="72"/>
                    <a:pt x="82" y="71"/>
                    <a:pt x="82" y="66"/>
                  </a:cubicBezTo>
                  <a:cubicBezTo>
                    <a:pt x="82" y="61"/>
                    <a:pt x="82" y="0"/>
                    <a:pt x="82" y="0"/>
                  </a:cubicBezTo>
                  <a:cubicBezTo>
                    <a:pt x="82" y="10"/>
                    <a:pt x="80" y="42"/>
                    <a:pt x="79" y="60"/>
                  </a:cubicBezTo>
                  <a:cubicBezTo>
                    <a:pt x="78" y="65"/>
                    <a:pt x="74" y="71"/>
                    <a:pt x="71" y="73"/>
                  </a:cubicBezTo>
                  <a:close/>
                </a:path>
              </a:pathLst>
            </a:custGeom>
            <a:solidFill>
              <a:srgbClr val="BF74B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l-PL"/>
            </a:p>
          </p:txBody>
        </p:sp>
        <p:sp>
          <p:nvSpPr>
            <p:cNvPr id="15616" name="Freeform 160"/>
            <p:cNvSpPr>
              <a:spLocks/>
            </p:cNvSpPr>
            <p:nvPr/>
          </p:nvSpPr>
          <p:spPr bwMode="auto">
            <a:xfrm>
              <a:off x="1882" y="3229"/>
              <a:ext cx="208" cy="182"/>
            </a:xfrm>
            <a:custGeom>
              <a:avLst/>
              <a:gdLst>
                <a:gd name="T0" fmla="*/ 124158 w 83"/>
                <a:gd name="T1" fmla="*/ 2872 h 68"/>
                <a:gd name="T2" fmla="*/ 122853 w 83"/>
                <a:gd name="T3" fmla="*/ 58095 h 68"/>
                <a:gd name="T4" fmla="*/ 110513 w 83"/>
                <a:gd name="T5" fmla="*/ 92566 h 68"/>
                <a:gd name="T6" fmla="*/ 0 w 83"/>
                <a:gd name="T7" fmla="*/ 178943 h 68"/>
                <a:gd name="T8" fmla="*/ 124158 w 83"/>
                <a:gd name="T9" fmla="*/ 92566 h 68"/>
                <a:gd name="T10" fmla="*/ 127306 w 83"/>
                <a:gd name="T11" fmla="*/ 73892 h 68"/>
                <a:gd name="T12" fmla="*/ 127306 w 83"/>
                <a:gd name="T13" fmla="*/ 0 h 68"/>
                <a:gd name="T14" fmla="*/ 124158 w 83"/>
                <a:gd name="T15" fmla="*/ 2872 h 6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83" h="68">
                  <a:moveTo>
                    <a:pt x="80" y="1"/>
                  </a:moveTo>
                  <a:cubicBezTo>
                    <a:pt x="80" y="8"/>
                    <a:pt x="79" y="16"/>
                    <a:pt x="79" y="22"/>
                  </a:cubicBezTo>
                  <a:cubicBezTo>
                    <a:pt x="78" y="27"/>
                    <a:pt x="74" y="33"/>
                    <a:pt x="71" y="35"/>
                  </a:cubicBezTo>
                  <a:cubicBezTo>
                    <a:pt x="54" y="44"/>
                    <a:pt x="9" y="63"/>
                    <a:pt x="0" y="68"/>
                  </a:cubicBezTo>
                  <a:cubicBezTo>
                    <a:pt x="0" y="68"/>
                    <a:pt x="78" y="35"/>
                    <a:pt x="80" y="35"/>
                  </a:cubicBezTo>
                  <a:cubicBezTo>
                    <a:pt x="83" y="34"/>
                    <a:pt x="82" y="33"/>
                    <a:pt x="82" y="28"/>
                  </a:cubicBezTo>
                  <a:cubicBezTo>
                    <a:pt x="82" y="0"/>
                    <a:pt x="82" y="0"/>
                    <a:pt x="82" y="0"/>
                  </a:cubicBezTo>
                  <a:lnTo>
                    <a:pt x="80" y="1"/>
                  </a:lnTo>
                  <a:close/>
                </a:path>
              </a:pathLst>
            </a:custGeom>
            <a:solidFill>
              <a:srgbClr val="7D2C7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l-PL"/>
            </a:p>
          </p:txBody>
        </p:sp>
        <p:sp>
          <p:nvSpPr>
            <p:cNvPr id="15617" name="Freeform 161"/>
            <p:cNvSpPr>
              <a:spLocks/>
            </p:cNvSpPr>
            <p:nvPr/>
          </p:nvSpPr>
          <p:spPr bwMode="auto">
            <a:xfrm>
              <a:off x="2105" y="3195"/>
              <a:ext cx="37" cy="101"/>
            </a:xfrm>
            <a:custGeom>
              <a:avLst/>
              <a:gdLst>
                <a:gd name="T0" fmla="*/ 12143 w 15"/>
                <a:gd name="T1" fmla="*/ 40182 h 38"/>
                <a:gd name="T2" fmla="*/ 0 w 15"/>
                <a:gd name="T3" fmla="*/ 42322 h 38"/>
                <a:gd name="T4" fmla="*/ 0 w 15"/>
                <a:gd name="T5" fmla="*/ 94430 h 38"/>
                <a:gd name="T6" fmla="*/ 20473 w 15"/>
                <a:gd name="T7" fmla="*/ 27206 h 38"/>
                <a:gd name="T8" fmla="*/ 16689 w 15"/>
                <a:gd name="T9" fmla="*/ 0 h 38"/>
                <a:gd name="T10" fmla="*/ 12143 w 15"/>
                <a:gd name="T11" fmla="*/ 40182 h 3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 h="38">
                  <a:moveTo>
                    <a:pt x="9" y="16"/>
                  </a:moveTo>
                  <a:cubicBezTo>
                    <a:pt x="6" y="21"/>
                    <a:pt x="0" y="23"/>
                    <a:pt x="0" y="17"/>
                  </a:cubicBezTo>
                  <a:cubicBezTo>
                    <a:pt x="0" y="38"/>
                    <a:pt x="0" y="38"/>
                    <a:pt x="0" y="38"/>
                  </a:cubicBezTo>
                  <a:cubicBezTo>
                    <a:pt x="15" y="11"/>
                    <a:pt x="15" y="11"/>
                    <a:pt x="15" y="11"/>
                  </a:cubicBezTo>
                  <a:cubicBezTo>
                    <a:pt x="15" y="11"/>
                    <a:pt x="12" y="6"/>
                    <a:pt x="12" y="0"/>
                  </a:cubicBezTo>
                  <a:cubicBezTo>
                    <a:pt x="12" y="4"/>
                    <a:pt x="12" y="12"/>
                    <a:pt x="9" y="16"/>
                  </a:cubicBezTo>
                  <a:close/>
                </a:path>
              </a:pathLst>
            </a:custGeom>
            <a:solidFill>
              <a:srgbClr val="69106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l-PL"/>
            </a:p>
          </p:txBody>
        </p:sp>
        <p:sp>
          <p:nvSpPr>
            <p:cNvPr id="15618" name="Freeform 162"/>
            <p:cNvSpPr>
              <a:spLocks/>
            </p:cNvSpPr>
            <p:nvPr/>
          </p:nvSpPr>
          <p:spPr bwMode="auto">
            <a:xfrm>
              <a:off x="702" y="3171"/>
              <a:ext cx="1438" cy="109"/>
            </a:xfrm>
            <a:custGeom>
              <a:avLst/>
              <a:gdLst>
                <a:gd name="T0" fmla="*/ 1438 w 1438"/>
                <a:gd name="T1" fmla="*/ 0 h 109"/>
                <a:gd name="T2" fmla="*/ 1390 w 1438"/>
                <a:gd name="T3" fmla="*/ 58 h 109"/>
                <a:gd name="T4" fmla="*/ 1190 w 1438"/>
                <a:gd name="T5" fmla="*/ 109 h 109"/>
                <a:gd name="T6" fmla="*/ 0 w 1438"/>
                <a:gd name="T7" fmla="*/ 109 h 10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38" h="109">
                  <a:moveTo>
                    <a:pt x="1438" y="0"/>
                  </a:moveTo>
                  <a:lnTo>
                    <a:pt x="1390" y="58"/>
                  </a:lnTo>
                  <a:lnTo>
                    <a:pt x="1190" y="109"/>
                  </a:lnTo>
                  <a:lnTo>
                    <a:pt x="0" y="109"/>
                  </a:lnTo>
                </a:path>
              </a:pathLst>
            </a:custGeom>
            <a:noFill/>
            <a:ln w="7938"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pl-PL"/>
            </a:p>
          </p:txBody>
        </p:sp>
        <p:sp>
          <p:nvSpPr>
            <p:cNvPr id="15619" name="Freeform 163"/>
            <p:cNvSpPr>
              <a:spLocks/>
            </p:cNvSpPr>
            <p:nvPr/>
          </p:nvSpPr>
          <p:spPr bwMode="auto">
            <a:xfrm>
              <a:off x="2140" y="3168"/>
              <a:ext cx="55" cy="61"/>
            </a:xfrm>
            <a:custGeom>
              <a:avLst/>
              <a:gdLst>
                <a:gd name="T0" fmla="*/ 0 w 22"/>
                <a:gd name="T1" fmla="*/ 14552 h 23"/>
                <a:gd name="T2" fmla="*/ 8125 w 22"/>
                <a:gd name="T3" fmla="*/ 56398 h 23"/>
                <a:gd name="T4" fmla="*/ 33720 w 22"/>
                <a:gd name="T5" fmla="*/ 53542 h 23"/>
                <a:gd name="T6" fmla="*/ 29300 w 22"/>
                <a:gd name="T7" fmla="*/ 0 h 23"/>
                <a:gd name="T8" fmla="*/ 0 w 22"/>
                <a:gd name="T9" fmla="*/ 0 h 23"/>
                <a:gd name="T10" fmla="*/ 0 w 22"/>
                <a:gd name="T11" fmla="*/ 14552 h 2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2" h="23">
                  <a:moveTo>
                    <a:pt x="0" y="6"/>
                  </a:moveTo>
                  <a:cubicBezTo>
                    <a:pt x="1" y="16"/>
                    <a:pt x="3" y="23"/>
                    <a:pt x="5" y="23"/>
                  </a:cubicBezTo>
                  <a:cubicBezTo>
                    <a:pt x="22" y="22"/>
                    <a:pt x="22" y="22"/>
                    <a:pt x="22" y="22"/>
                  </a:cubicBezTo>
                  <a:cubicBezTo>
                    <a:pt x="21" y="16"/>
                    <a:pt x="20" y="7"/>
                    <a:pt x="19" y="0"/>
                  </a:cubicBezTo>
                  <a:cubicBezTo>
                    <a:pt x="0" y="0"/>
                    <a:pt x="0" y="0"/>
                    <a:pt x="0" y="0"/>
                  </a:cubicBezTo>
                  <a:lnTo>
                    <a:pt x="0" y="6"/>
                  </a:lnTo>
                  <a:close/>
                </a:path>
              </a:pathLst>
            </a:custGeom>
            <a:solidFill>
              <a:srgbClr val="87297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l-PL"/>
            </a:p>
          </p:txBody>
        </p:sp>
        <p:sp>
          <p:nvSpPr>
            <p:cNvPr id="15620" name="Freeform 164"/>
            <p:cNvSpPr>
              <a:spLocks/>
            </p:cNvSpPr>
            <p:nvPr/>
          </p:nvSpPr>
          <p:spPr bwMode="auto">
            <a:xfrm>
              <a:off x="2145" y="3179"/>
              <a:ext cx="42" cy="42"/>
            </a:xfrm>
            <a:custGeom>
              <a:avLst/>
              <a:gdLst>
                <a:gd name="T0" fmla="*/ 0 w 17"/>
                <a:gd name="T1" fmla="*/ 2604 h 16"/>
                <a:gd name="T2" fmla="*/ 5702 w 17"/>
                <a:gd name="T3" fmla="*/ 36031 h 16"/>
                <a:gd name="T4" fmla="*/ 23658 w 17"/>
                <a:gd name="T5" fmla="*/ 33427 h 16"/>
                <a:gd name="T6" fmla="*/ 20723 w 17"/>
                <a:gd name="T7" fmla="*/ 0 h 16"/>
                <a:gd name="T8" fmla="*/ 12262 w 17"/>
                <a:gd name="T9" fmla="*/ 24924 h 16"/>
                <a:gd name="T10" fmla="*/ 0 w 17"/>
                <a:gd name="T11" fmla="*/ 2604 h 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 h="16">
                  <a:moveTo>
                    <a:pt x="0" y="1"/>
                  </a:moveTo>
                  <a:cubicBezTo>
                    <a:pt x="1" y="6"/>
                    <a:pt x="2" y="13"/>
                    <a:pt x="4" y="16"/>
                  </a:cubicBezTo>
                  <a:cubicBezTo>
                    <a:pt x="17" y="15"/>
                    <a:pt x="17" y="15"/>
                    <a:pt x="17" y="15"/>
                  </a:cubicBezTo>
                  <a:cubicBezTo>
                    <a:pt x="15" y="0"/>
                    <a:pt x="15" y="0"/>
                    <a:pt x="15" y="0"/>
                  </a:cubicBezTo>
                  <a:cubicBezTo>
                    <a:pt x="15" y="4"/>
                    <a:pt x="12" y="10"/>
                    <a:pt x="9" y="11"/>
                  </a:cubicBezTo>
                  <a:cubicBezTo>
                    <a:pt x="5" y="12"/>
                    <a:pt x="1" y="4"/>
                    <a:pt x="0" y="1"/>
                  </a:cubicBezTo>
                  <a:close/>
                </a:path>
              </a:pathLst>
            </a:custGeom>
            <a:solidFill>
              <a:srgbClr val="69106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l-PL"/>
            </a:p>
          </p:txBody>
        </p:sp>
        <p:sp>
          <p:nvSpPr>
            <p:cNvPr id="15621" name="Line 165"/>
            <p:cNvSpPr>
              <a:spLocks noChangeShapeType="1"/>
            </p:cNvSpPr>
            <p:nvPr/>
          </p:nvSpPr>
          <p:spPr bwMode="auto">
            <a:xfrm flipH="1">
              <a:off x="2140" y="3168"/>
              <a:ext cx="47" cy="1"/>
            </a:xfrm>
            <a:prstGeom prst="line">
              <a:avLst/>
            </a:prstGeom>
            <a:noFill/>
            <a:ln w="7938">
              <a:solidFill>
                <a:srgbClr val="FFFFFF"/>
              </a:solidFill>
              <a:miter lim="800000"/>
              <a:headEnd/>
              <a:tailEnd/>
            </a:ln>
            <a:extLst>
              <a:ext uri="{909E8E84-426E-40DD-AFC4-6F175D3DCCD1}">
                <a14:hiddenFill xmlns:a14="http://schemas.microsoft.com/office/drawing/2010/main">
                  <a:noFill/>
                </a14:hiddenFill>
              </a:ext>
            </a:extLst>
          </p:spPr>
          <p:txBody>
            <a:bodyPr/>
            <a:lstStyle/>
            <a:p>
              <a:endParaRPr lang="pl-PL"/>
            </a:p>
          </p:txBody>
        </p:sp>
        <p:sp>
          <p:nvSpPr>
            <p:cNvPr id="15622" name="Freeform 166"/>
            <p:cNvSpPr>
              <a:spLocks/>
            </p:cNvSpPr>
            <p:nvPr/>
          </p:nvSpPr>
          <p:spPr bwMode="auto">
            <a:xfrm>
              <a:off x="830" y="2885"/>
              <a:ext cx="2" cy="160"/>
            </a:xfrm>
            <a:custGeom>
              <a:avLst/>
              <a:gdLst>
                <a:gd name="T0" fmla="*/ 0 w 1"/>
                <a:gd name="T1" fmla="*/ 153579 h 60"/>
                <a:gd name="T2" fmla="*/ 0 w 1"/>
                <a:gd name="T3" fmla="*/ 27669 h 60"/>
                <a:gd name="T4" fmla="*/ 256 w 1"/>
                <a:gd name="T5" fmla="*/ 0 h 60"/>
                <a:gd name="T6" fmla="*/ 0 60000 65536"/>
                <a:gd name="T7" fmla="*/ 0 60000 65536"/>
                <a:gd name="T8" fmla="*/ 0 60000 65536"/>
              </a:gdLst>
              <a:ahLst/>
              <a:cxnLst>
                <a:cxn ang="T6">
                  <a:pos x="T0" y="T1"/>
                </a:cxn>
                <a:cxn ang="T7">
                  <a:pos x="T2" y="T3"/>
                </a:cxn>
                <a:cxn ang="T8">
                  <a:pos x="T4" y="T5"/>
                </a:cxn>
              </a:cxnLst>
              <a:rect l="0" t="0" r="r" b="b"/>
              <a:pathLst>
                <a:path w="1" h="60">
                  <a:moveTo>
                    <a:pt x="0" y="60"/>
                  </a:moveTo>
                  <a:cubicBezTo>
                    <a:pt x="0" y="37"/>
                    <a:pt x="0" y="15"/>
                    <a:pt x="0" y="11"/>
                  </a:cubicBezTo>
                  <a:cubicBezTo>
                    <a:pt x="0" y="6"/>
                    <a:pt x="0" y="2"/>
                    <a:pt x="1" y="0"/>
                  </a:cubicBezTo>
                </a:path>
              </a:pathLst>
            </a:custGeom>
            <a:noFill/>
            <a:ln w="7938" cap="rnd">
              <a:solidFill>
                <a:srgbClr val="9E9E9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pl-PL"/>
            </a:p>
          </p:txBody>
        </p:sp>
        <p:sp>
          <p:nvSpPr>
            <p:cNvPr id="15623" name="Freeform 167"/>
            <p:cNvSpPr>
              <a:spLocks/>
            </p:cNvSpPr>
            <p:nvPr/>
          </p:nvSpPr>
          <p:spPr bwMode="auto">
            <a:xfrm>
              <a:off x="2007" y="2904"/>
              <a:ext cx="1" cy="139"/>
            </a:xfrm>
            <a:custGeom>
              <a:avLst/>
              <a:gdLst>
                <a:gd name="T0" fmla="*/ 0 w 1"/>
                <a:gd name="T1" fmla="*/ 135648 h 52"/>
                <a:gd name="T2" fmla="*/ 0 w 1"/>
                <a:gd name="T3" fmla="*/ 0 h 52"/>
                <a:gd name="T4" fmla="*/ 0 60000 65536"/>
                <a:gd name="T5" fmla="*/ 0 60000 65536"/>
              </a:gdLst>
              <a:ahLst/>
              <a:cxnLst>
                <a:cxn ang="T4">
                  <a:pos x="T0" y="T1"/>
                </a:cxn>
                <a:cxn ang="T5">
                  <a:pos x="T2" y="T3"/>
                </a:cxn>
              </a:cxnLst>
              <a:rect l="0" t="0" r="r" b="b"/>
              <a:pathLst>
                <a:path w="1" h="52">
                  <a:moveTo>
                    <a:pt x="0" y="52"/>
                  </a:moveTo>
                  <a:cubicBezTo>
                    <a:pt x="0" y="25"/>
                    <a:pt x="0" y="4"/>
                    <a:pt x="0" y="0"/>
                  </a:cubicBezTo>
                </a:path>
              </a:pathLst>
            </a:custGeom>
            <a:noFill/>
            <a:ln w="7938" cap="rnd">
              <a:solidFill>
                <a:srgbClr val="9E9E9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pl-PL"/>
            </a:p>
          </p:txBody>
        </p:sp>
        <p:sp>
          <p:nvSpPr>
            <p:cNvPr id="15624" name="Line 168"/>
            <p:cNvSpPr>
              <a:spLocks noChangeShapeType="1"/>
            </p:cNvSpPr>
            <p:nvPr/>
          </p:nvSpPr>
          <p:spPr bwMode="auto">
            <a:xfrm>
              <a:off x="1860" y="3104"/>
              <a:ext cx="1" cy="320"/>
            </a:xfrm>
            <a:prstGeom prst="line">
              <a:avLst/>
            </a:prstGeom>
            <a:noFill/>
            <a:ln w="7938" cap="rnd">
              <a:solidFill>
                <a:srgbClr val="333333"/>
              </a:solidFill>
              <a:round/>
              <a:headEnd/>
              <a:tailEnd/>
            </a:ln>
            <a:extLst>
              <a:ext uri="{909E8E84-426E-40DD-AFC4-6F175D3DCCD1}">
                <a14:hiddenFill xmlns:a14="http://schemas.microsoft.com/office/drawing/2010/main">
                  <a:noFill/>
                </a14:hiddenFill>
              </a:ext>
            </a:extLst>
          </p:spPr>
          <p:txBody>
            <a:bodyPr/>
            <a:lstStyle/>
            <a:p>
              <a:endParaRPr lang="pl-PL"/>
            </a:p>
          </p:txBody>
        </p:sp>
        <p:sp>
          <p:nvSpPr>
            <p:cNvPr id="15625" name="Freeform 169"/>
            <p:cNvSpPr>
              <a:spLocks/>
            </p:cNvSpPr>
            <p:nvPr/>
          </p:nvSpPr>
          <p:spPr bwMode="auto">
            <a:xfrm>
              <a:off x="675" y="3077"/>
              <a:ext cx="1420" cy="350"/>
            </a:xfrm>
            <a:custGeom>
              <a:avLst/>
              <a:gdLst>
                <a:gd name="T0" fmla="*/ 12238 w 568"/>
                <a:gd name="T1" fmla="*/ 26148 h 131"/>
                <a:gd name="T2" fmla="*/ 700708 w 568"/>
                <a:gd name="T3" fmla="*/ 26148 h 131"/>
                <a:gd name="T4" fmla="*/ 735675 w 568"/>
                <a:gd name="T5" fmla="*/ 23284 h 131"/>
                <a:gd name="T6" fmla="*/ 866720 w 568"/>
                <a:gd name="T7" fmla="*/ 0 h 131"/>
                <a:gd name="T8" fmla="*/ 866720 w 568"/>
                <a:gd name="T9" fmla="*/ 244078 h 131"/>
                <a:gd name="T10" fmla="*/ 735675 w 568"/>
                <a:gd name="T11" fmla="*/ 337226 h 131"/>
                <a:gd name="T12" fmla="*/ 700708 w 568"/>
                <a:gd name="T13" fmla="*/ 340066 h 131"/>
                <a:gd name="T14" fmla="*/ 17113 w 568"/>
                <a:gd name="T15" fmla="*/ 340066 h 131"/>
                <a:gd name="T16" fmla="*/ 15438 w 568"/>
                <a:gd name="T17" fmla="*/ 340066 h 131"/>
                <a:gd name="T18" fmla="*/ 0 w 568"/>
                <a:gd name="T19" fmla="*/ 313942 h 131"/>
                <a:gd name="T20" fmla="*/ 0 w 568"/>
                <a:gd name="T21" fmla="*/ 59219 h 131"/>
                <a:gd name="T22" fmla="*/ 12238 w 568"/>
                <a:gd name="T23" fmla="*/ 26148 h 13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68" h="131">
                  <a:moveTo>
                    <a:pt x="8" y="10"/>
                  </a:moveTo>
                  <a:cubicBezTo>
                    <a:pt x="459" y="10"/>
                    <a:pt x="459" y="10"/>
                    <a:pt x="459" y="10"/>
                  </a:cubicBezTo>
                  <a:cubicBezTo>
                    <a:pt x="472" y="10"/>
                    <a:pt x="474" y="10"/>
                    <a:pt x="482" y="9"/>
                  </a:cubicBezTo>
                  <a:cubicBezTo>
                    <a:pt x="487" y="9"/>
                    <a:pt x="546" y="4"/>
                    <a:pt x="568" y="0"/>
                  </a:cubicBezTo>
                  <a:cubicBezTo>
                    <a:pt x="568" y="94"/>
                    <a:pt x="568" y="94"/>
                    <a:pt x="568" y="94"/>
                  </a:cubicBezTo>
                  <a:cubicBezTo>
                    <a:pt x="546" y="103"/>
                    <a:pt x="487" y="129"/>
                    <a:pt x="482" y="130"/>
                  </a:cubicBezTo>
                  <a:cubicBezTo>
                    <a:pt x="474" y="131"/>
                    <a:pt x="472" y="131"/>
                    <a:pt x="459" y="131"/>
                  </a:cubicBezTo>
                  <a:cubicBezTo>
                    <a:pt x="11" y="131"/>
                    <a:pt x="11" y="131"/>
                    <a:pt x="11" y="131"/>
                  </a:cubicBezTo>
                  <a:cubicBezTo>
                    <a:pt x="10" y="131"/>
                    <a:pt x="10" y="131"/>
                    <a:pt x="10" y="131"/>
                  </a:cubicBezTo>
                  <a:cubicBezTo>
                    <a:pt x="3" y="131"/>
                    <a:pt x="0" y="130"/>
                    <a:pt x="0" y="121"/>
                  </a:cubicBezTo>
                  <a:cubicBezTo>
                    <a:pt x="0" y="23"/>
                    <a:pt x="0" y="23"/>
                    <a:pt x="0" y="23"/>
                  </a:cubicBezTo>
                  <a:cubicBezTo>
                    <a:pt x="0" y="15"/>
                    <a:pt x="0" y="10"/>
                    <a:pt x="8" y="10"/>
                  </a:cubicBezTo>
                  <a:close/>
                </a:path>
              </a:pathLst>
            </a:custGeom>
            <a:noFill/>
            <a:ln w="7938" cap="rnd">
              <a:solidFill>
                <a:srgbClr val="333333"/>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pl-PL"/>
            </a:p>
          </p:txBody>
        </p:sp>
        <p:sp>
          <p:nvSpPr>
            <p:cNvPr id="15626" name="Freeform 170"/>
            <p:cNvSpPr>
              <a:spLocks/>
            </p:cNvSpPr>
            <p:nvPr/>
          </p:nvSpPr>
          <p:spPr bwMode="auto">
            <a:xfrm>
              <a:off x="677" y="2885"/>
              <a:ext cx="1505" cy="230"/>
            </a:xfrm>
            <a:custGeom>
              <a:avLst/>
              <a:gdLst>
                <a:gd name="T0" fmla="*/ 90363 w 602"/>
                <a:gd name="T1" fmla="*/ 4801 h 86"/>
                <a:gd name="T2" fmla="*/ 99613 w 602"/>
                <a:gd name="T3" fmla="*/ 0 h 86"/>
                <a:gd name="T4" fmla="*/ 799613 w 602"/>
                <a:gd name="T5" fmla="*/ 0 h 86"/>
                <a:gd name="T6" fmla="*/ 816720 w 602"/>
                <a:gd name="T7" fmla="*/ 2867 h 86"/>
                <a:gd name="T8" fmla="*/ 918750 w 602"/>
                <a:gd name="T9" fmla="*/ 31465 h 86"/>
                <a:gd name="T10" fmla="*/ 865550 w 602"/>
                <a:gd name="T11" fmla="*/ 188819 h 86"/>
                <a:gd name="T12" fmla="*/ 865550 w 602"/>
                <a:gd name="T13" fmla="*/ 188819 h 86"/>
                <a:gd name="T14" fmla="*/ 734375 w 602"/>
                <a:gd name="T15" fmla="*/ 212194 h 86"/>
                <a:gd name="T16" fmla="*/ 699033 w 602"/>
                <a:gd name="T17" fmla="*/ 214397 h 86"/>
                <a:gd name="T18" fmla="*/ 11063 w 602"/>
                <a:gd name="T19" fmla="*/ 214397 h 86"/>
                <a:gd name="T20" fmla="*/ 0 w 602"/>
                <a:gd name="T21" fmla="*/ 225055 h 86"/>
                <a:gd name="T22" fmla="*/ 0 w 602"/>
                <a:gd name="T23" fmla="*/ 222086 h 86"/>
                <a:gd name="T24" fmla="*/ 90363 w 602"/>
                <a:gd name="T25" fmla="*/ 4801 h 8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02" h="86">
                  <a:moveTo>
                    <a:pt x="59" y="2"/>
                  </a:moveTo>
                  <a:cubicBezTo>
                    <a:pt x="60" y="1"/>
                    <a:pt x="62" y="0"/>
                    <a:pt x="65" y="0"/>
                  </a:cubicBezTo>
                  <a:cubicBezTo>
                    <a:pt x="80" y="0"/>
                    <a:pt x="511" y="0"/>
                    <a:pt x="524" y="0"/>
                  </a:cubicBezTo>
                  <a:cubicBezTo>
                    <a:pt x="526" y="0"/>
                    <a:pt x="532" y="0"/>
                    <a:pt x="535" y="1"/>
                  </a:cubicBezTo>
                  <a:cubicBezTo>
                    <a:pt x="538" y="1"/>
                    <a:pt x="595" y="9"/>
                    <a:pt x="602" y="12"/>
                  </a:cubicBezTo>
                  <a:cubicBezTo>
                    <a:pt x="589" y="31"/>
                    <a:pt x="573" y="63"/>
                    <a:pt x="567" y="72"/>
                  </a:cubicBezTo>
                  <a:cubicBezTo>
                    <a:pt x="567" y="72"/>
                    <a:pt x="567" y="72"/>
                    <a:pt x="567" y="72"/>
                  </a:cubicBezTo>
                  <a:cubicBezTo>
                    <a:pt x="545" y="76"/>
                    <a:pt x="486" y="81"/>
                    <a:pt x="481" y="81"/>
                  </a:cubicBezTo>
                  <a:cubicBezTo>
                    <a:pt x="473" y="82"/>
                    <a:pt x="471" y="82"/>
                    <a:pt x="458" y="82"/>
                  </a:cubicBezTo>
                  <a:cubicBezTo>
                    <a:pt x="446" y="82"/>
                    <a:pt x="22" y="82"/>
                    <a:pt x="7" y="82"/>
                  </a:cubicBezTo>
                  <a:cubicBezTo>
                    <a:pt x="3" y="82"/>
                    <a:pt x="1" y="83"/>
                    <a:pt x="0" y="86"/>
                  </a:cubicBezTo>
                  <a:cubicBezTo>
                    <a:pt x="0" y="85"/>
                    <a:pt x="0" y="85"/>
                    <a:pt x="0" y="85"/>
                  </a:cubicBezTo>
                  <a:cubicBezTo>
                    <a:pt x="4" y="78"/>
                    <a:pt x="54" y="6"/>
                    <a:pt x="59" y="2"/>
                  </a:cubicBezTo>
                  <a:close/>
                </a:path>
              </a:pathLst>
            </a:custGeom>
            <a:noFill/>
            <a:ln w="7938" cap="rnd">
              <a:solidFill>
                <a:srgbClr val="333333"/>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pl-PL"/>
            </a:p>
          </p:txBody>
        </p:sp>
        <p:sp>
          <p:nvSpPr>
            <p:cNvPr id="15627" name="Freeform 171"/>
            <p:cNvSpPr>
              <a:spLocks/>
            </p:cNvSpPr>
            <p:nvPr/>
          </p:nvSpPr>
          <p:spPr bwMode="auto">
            <a:xfrm>
              <a:off x="2095" y="2917"/>
              <a:ext cx="87" cy="411"/>
            </a:xfrm>
            <a:custGeom>
              <a:avLst/>
              <a:gdLst>
                <a:gd name="T0" fmla="*/ 30475 w 35"/>
                <a:gd name="T1" fmla="*/ 298802 h 154"/>
                <a:gd name="T2" fmla="*/ 0 w 35"/>
                <a:gd name="T3" fmla="*/ 396418 h 154"/>
                <a:gd name="T4" fmla="*/ 0 w 35"/>
                <a:gd name="T5" fmla="*/ 396418 h 154"/>
                <a:gd name="T6" fmla="*/ 0 w 35"/>
                <a:gd name="T7" fmla="*/ 154333 h 154"/>
                <a:gd name="T8" fmla="*/ 0 w 35"/>
                <a:gd name="T9" fmla="*/ 154333 h 154"/>
                <a:gd name="T10" fmla="*/ 50962 w 35"/>
                <a:gd name="T11" fmla="*/ 0 h 154"/>
                <a:gd name="T12" fmla="*/ 50962 w 35"/>
                <a:gd name="T13" fmla="*/ 53868 h 1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5" h="154">
                  <a:moveTo>
                    <a:pt x="21" y="116"/>
                  </a:moveTo>
                  <a:cubicBezTo>
                    <a:pt x="12" y="132"/>
                    <a:pt x="4" y="148"/>
                    <a:pt x="0" y="154"/>
                  </a:cubicBezTo>
                  <a:cubicBezTo>
                    <a:pt x="0" y="154"/>
                    <a:pt x="0" y="154"/>
                    <a:pt x="0" y="154"/>
                  </a:cubicBezTo>
                  <a:cubicBezTo>
                    <a:pt x="0" y="60"/>
                    <a:pt x="0" y="60"/>
                    <a:pt x="0" y="60"/>
                  </a:cubicBezTo>
                  <a:cubicBezTo>
                    <a:pt x="0" y="60"/>
                    <a:pt x="0" y="60"/>
                    <a:pt x="0" y="60"/>
                  </a:cubicBezTo>
                  <a:cubicBezTo>
                    <a:pt x="6" y="51"/>
                    <a:pt x="22" y="19"/>
                    <a:pt x="35" y="0"/>
                  </a:cubicBezTo>
                  <a:cubicBezTo>
                    <a:pt x="35" y="21"/>
                    <a:pt x="35" y="21"/>
                    <a:pt x="35" y="21"/>
                  </a:cubicBezTo>
                </a:path>
              </a:pathLst>
            </a:custGeom>
            <a:noFill/>
            <a:ln w="7938" cap="rnd">
              <a:solidFill>
                <a:srgbClr val="333333"/>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pl-PL"/>
            </a:p>
          </p:txBody>
        </p:sp>
        <p:sp>
          <p:nvSpPr>
            <p:cNvPr id="15628" name="Freeform 172"/>
            <p:cNvSpPr>
              <a:spLocks/>
            </p:cNvSpPr>
            <p:nvPr/>
          </p:nvSpPr>
          <p:spPr bwMode="auto">
            <a:xfrm>
              <a:off x="752" y="2899"/>
              <a:ext cx="868" cy="128"/>
            </a:xfrm>
            <a:custGeom>
              <a:avLst/>
              <a:gdLst>
                <a:gd name="T0" fmla="*/ 0 w 347"/>
                <a:gd name="T1" fmla="*/ 122573 h 48"/>
                <a:gd name="T2" fmla="*/ 44876 w 347"/>
                <a:gd name="T3" fmla="*/ 12536 h 48"/>
                <a:gd name="T4" fmla="*/ 64437 w 347"/>
                <a:gd name="T5" fmla="*/ 0 h 48"/>
                <a:gd name="T6" fmla="*/ 531886 w 347"/>
                <a:gd name="T7" fmla="*/ 0 h 48"/>
                <a:gd name="T8" fmla="*/ 70513 w 347"/>
                <a:gd name="T9" fmla="*/ 18355 h 48"/>
                <a:gd name="T10" fmla="*/ 0 w 347"/>
                <a:gd name="T11" fmla="*/ 122573 h 4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47" h="48">
                  <a:moveTo>
                    <a:pt x="0" y="48"/>
                  </a:moveTo>
                  <a:cubicBezTo>
                    <a:pt x="0" y="48"/>
                    <a:pt x="26" y="9"/>
                    <a:pt x="29" y="5"/>
                  </a:cubicBezTo>
                  <a:cubicBezTo>
                    <a:pt x="32" y="1"/>
                    <a:pt x="35" y="0"/>
                    <a:pt x="42" y="0"/>
                  </a:cubicBezTo>
                  <a:cubicBezTo>
                    <a:pt x="50" y="0"/>
                    <a:pt x="347" y="0"/>
                    <a:pt x="347" y="0"/>
                  </a:cubicBezTo>
                  <a:cubicBezTo>
                    <a:pt x="261" y="3"/>
                    <a:pt x="59" y="5"/>
                    <a:pt x="46" y="7"/>
                  </a:cubicBezTo>
                  <a:cubicBezTo>
                    <a:pt x="34" y="9"/>
                    <a:pt x="22" y="20"/>
                    <a:pt x="0" y="4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l-PL"/>
            </a:p>
          </p:txBody>
        </p:sp>
        <p:sp>
          <p:nvSpPr>
            <p:cNvPr id="15629" name="Freeform 173"/>
            <p:cNvSpPr>
              <a:spLocks/>
            </p:cNvSpPr>
            <p:nvPr/>
          </p:nvSpPr>
          <p:spPr bwMode="auto">
            <a:xfrm>
              <a:off x="2370" y="2949"/>
              <a:ext cx="45" cy="310"/>
            </a:xfrm>
            <a:custGeom>
              <a:avLst/>
              <a:gdLst>
                <a:gd name="T0" fmla="*/ 3250 w 18"/>
                <a:gd name="T1" fmla="*/ 150778 h 116"/>
                <a:gd name="T2" fmla="*/ 20313 w 18"/>
                <a:gd name="T3" fmla="*/ 301654 h 116"/>
                <a:gd name="T4" fmla="*/ 23250 w 18"/>
                <a:gd name="T5" fmla="*/ 147913 h 116"/>
                <a:gd name="T6" fmla="*/ 8125 w 18"/>
                <a:gd name="T7" fmla="*/ 0 h 116"/>
                <a:gd name="T8" fmla="*/ 3250 w 18"/>
                <a:gd name="T9" fmla="*/ 150778 h 11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 h="116">
                  <a:moveTo>
                    <a:pt x="2" y="58"/>
                  </a:moveTo>
                  <a:cubicBezTo>
                    <a:pt x="4" y="90"/>
                    <a:pt x="9" y="116"/>
                    <a:pt x="13" y="116"/>
                  </a:cubicBezTo>
                  <a:cubicBezTo>
                    <a:pt x="16" y="115"/>
                    <a:pt x="18" y="89"/>
                    <a:pt x="15" y="57"/>
                  </a:cubicBezTo>
                  <a:cubicBezTo>
                    <a:pt x="13" y="25"/>
                    <a:pt x="8" y="0"/>
                    <a:pt x="5" y="0"/>
                  </a:cubicBezTo>
                  <a:cubicBezTo>
                    <a:pt x="1" y="0"/>
                    <a:pt x="0" y="26"/>
                    <a:pt x="2" y="58"/>
                  </a:cubicBezTo>
                  <a:close/>
                </a:path>
              </a:pathLst>
            </a:custGeom>
            <a:solidFill>
              <a:srgbClr val="FEAB3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l-PL"/>
            </a:p>
          </p:txBody>
        </p:sp>
        <p:sp>
          <p:nvSpPr>
            <p:cNvPr id="15630" name="Freeform 174"/>
            <p:cNvSpPr>
              <a:spLocks/>
            </p:cNvSpPr>
            <p:nvPr/>
          </p:nvSpPr>
          <p:spPr bwMode="auto">
            <a:xfrm>
              <a:off x="2370" y="2965"/>
              <a:ext cx="27" cy="278"/>
            </a:xfrm>
            <a:custGeom>
              <a:avLst/>
              <a:gdLst>
                <a:gd name="T0" fmla="*/ 2572 w 11"/>
                <a:gd name="T1" fmla="*/ 0 h 104"/>
                <a:gd name="T2" fmla="*/ 2572 w 11"/>
                <a:gd name="T3" fmla="*/ 135648 h 104"/>
                <a:gd name="T4" fmla="*/ 11833 w 11"/>
                <a:gd name="T5" fmla="*/ 271053 h 104"/>
                <a:gd name="T6" fmla="*/ 11833 w 11"/>
                <a:gd name="T7" fmla="*/ 132804 h 104"/>
                <a:gd name="T8" fmla="*/ 2572 w 11"/>
                <a:gd name="T9" fmla="*/ 0 h 10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 h="104">
                  <a:moveTo>
                    <a:pt x="2" y="0"/>
                  </a:moveTo>
                  <a:cubicBezTo>
                    <a:pt x="1" y="9"/>
                    <a:pt x="0" y="29"/>
                    <a:pt x="2" y="52"/>
                  </a:cubicBezTo>
                  <a:cubicBezTo>
                    <a:pt x="4" y="75"/>
                    <a:pt x="6" y="94"/>
                    <a:pt x="9" y="104"/>
                  </a:cubicBezTo>
                  <a:cubicBezTo>
                    <a:pt x="11" y="94"/>
                    <a:pt x="11" y="74"/>
                    <a:pt x="9" y="51"/>
                  </a:cubicBezTo>
                  <a:cubicBezTo>
                    <a:pt x="8" y="29"/>
                    <a:pt x="5" y="9"/>
                    <a:pt x="2" y="0"/>
                  </a:cubicBezTo>
                  <a:close/>
                </a:path>
              </a:pathLst>
            </a:custGeom>
            <a:solidFill>
              <a:srgbClr val="FF9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l-PL"/>
            </a:p>
          </p:txBody>
        </p:sp>
        <p:sp>
          <p:nvSpPr>
            <p:cNvPr id="15631" name="Freeform 175"/>
            <p:cNvSpPr>
              <a:spLocks/>
            </p:cNvSpPr>
            <p:nvPr/>
          </p:nvSpPr>
          <p:spPr bwMode="auto">
            <a:xfrm>
              <a:off x="2177" y="2949"/>
              <a:ext cx="225" cy="323"/>
            </a:xfrm>
            <a:custGeom>
              <a:avLst/>
              <a:gdLst>
                <a:gd name="T0" fmla="*/ 20313 w 90"/>
                <a:gd name="T1" fmla="*/ 311882 h 121"/>
                <a:gd name="T2" fmla="*/ 3250 w 90"/>
                <a:gd name="T3" fmla="*/ 164976 h 121"/>
                <a:gd name="T4" fmla="*/ 8125 w 90"/>
                <a:gd name="T5" fmla="*/ 12592 h 121"/>
                <a:gd name="T6" fmla="*/ 125313 w 90"/>
                <a:gd name="T7" fmla="*/ 0 h 121"/>
                <a:gd name="T8" fmla="*/ 120908 w 90"/>
                <a:gd name="T9" fmla="*/ 149800 h 121"/>
                <a:gd name="T10" fmla="*/ 137500 w 90"/>
                <a:gd name="T11" fmla="*/ 299533 h 121"/>
                <a:gd name="T12" fmla="*/ 20313 w 90"/>
                <a:gd name="T13" fmla="*/ 311882 h 12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0" h="121">
                  <a:moveTo>
                    <a:pt x="13" y="121"/>
                  </a:moveTo>
                  <a:cubicBezTo>
                    <a:pt x="9" y="121"/>
                    <a:pt x="4" y="96"/>
                    <a:pt x="2" y="64"/>
                  </a:cubicBezTo>
                  <a:cubicBezTo>
                    <a:pt x="0" y="32"/>
                    <a:pt x="1" y="6"/>
                    <a:pt x="5" y="5"/>
                  </a:cubicBezTo>
                  <a:cubicBezTo>
                    <a:pt x="82" y="0"/>
                    <a:pt x="82" y="0"/>
                    <a:pt x="82" y="0"/>
                  </a:cubicBezTo>
                  <a:cubicBezTo>
                    <a:pt x="78" y="0"/>
                    <a:pt x="77" y="26"/>
                    <a:pt x="79" y="58"/>
                  </a:cubicBezTo>
                  <a:cubicBezTo>
                    <a:pt x="81" y="90"/>
                    <a:pt x="86" y="116"/>
                    <a:pt x="90" y="116"/>
                  </a:cubicBezTo>
                  <a:lnTo>
                    <a:pt x="13" y="121"/>
                  </a:lnTo>
                  <a:close/>
                </a:path>
              </a:pathLst>
            </a:custGeom>
            <a:solidFill>
              <a:srgbClr val="FECD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l-PL"/>
            </a:p>
          </p:txBody>
        </p:sp>
        <p:sp>
          <p:nvSpPr>
            <p:cNvPr id="15632" name="Freeform 176"/>
            <p:cNvSpPr>
              <a:spLocks/>
            </p:cNvSpPr>
            <p:nvPr/>
          </p:nvSpPr>
          <p:spPr bwMode="auto">
            <a:xfrm>
              <a:off x="2227" y="3248"/>
              <a:ext cx="175" cy="21"/>
            </a:xfrm>
            <a:custGeom>
              <a:avLst/>
              <a:gdLst>
                <a:gd name="T0" fmla="*/ 0 w 70"/>
                <a:gd name="T1" fmla="*/ 17945 h 8"/>
                <a:gd name="T2" fmla="*/ 106958 w 70"/>
                <a:gd name="T3" fmla="*/ 9495 h 8"/>
                <a:gd name="T4" fmla="*/ 93563 w 70"/>
                <a:gd name="T5" fmla="*/ 0 h 8"/>
                <a:gd name="T6" fmla="*/ 0 w 70"/>
                <a:gd name="T7" fmla="*/ 17945 h 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0" h="8">
                  <a:moveTo>
                    <a:pt x="0" y="8"/>
                  </a:moveTo>
                  <a:cubicBezTo>
                    <a:pt x="70" y="4"/>
                    <a:pt x="70" y="4"/>
                    <a:pt x="70" y="4"/>
                  </a:cubicBezTo>
                  <a:cubicBezTo>
                    <a:pt x="70" y="4"/>
                    <a:pt x="66" y="0"/>
                    <a:pt x="61" y="0"/>
                  </a:cubicBezTo>
                  <a:cubicBezTo>
                    <a:pt x="44" y="2"/>
                    <a:pt x="0" y="8"/>
                    <a:pt x="0" y="8"/>
                  </a:cubicBezTo>
                  <a:close/>
                </a:path>
              </a:pathLst>
            </a:custGeom>
            <a:solidFill>
              <a:srgbClr val="FEAB3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l-PL"/>
            </a:p>
          </p:txBody>
        </p:sp>
        <p:sp>
          <p:nvSpPr>
            <p:cNvPr id="15633" name="Line 177"/>
            <p:cNvSpPr>
              <a:spLocks noChangeShapeType="1"/>
            </p:cNvSpPr>
            <p:nvPr/>
          </p:nvSpPr>
          <p:spPr bwMode="auto">
            <a:xfrm flipV="1">
              <a:off x="2200" y="2984"/>
              <a:ext cx="155" cy="11"/>
            </a:xfrm>
            <a:prstGeom prst="line">
              <a:avLst/>
            </a:prstGeom>
            <a:noFill/>
            <a:ln w="7938">
              <a:solidFill>
                <a:srgbClr val="333333"/>
              </a:solidFill>
              <a:miter lim="800000"/>
              <a:headEnd/>
              <a:tailEnd/>
            </a:ln>
            <a:extLst>
              <a:ext uri="{909E8E84-426E-40DD-AFC4-6F175D3DCCD1}">
                <a14:hiddenFill xmlns:a14="http://schemas.microsoft.com/office/drawing/2010/main">
                  <a:noFill/>
                </a14:hiddenFill>
              </a:ext>
            </a:extLst>
          </p:spPr>
          <p:txBody>
            <a:bodyPr/>
            <a:lstStyle/>
            <a:p>
              <a:endParaRPr lang="pl-PL"/>
            </a:p>
          </p:txBody>
        </p:sp>
        <p:sp>
          <p:nvSpPr>
            <p:cNvPr id="15634" name="Line 178"/>
            <p:cNvSpPr>
              <a:spLocks noChangeShapeType="1"/>
            </p:cNvSpPr>
            <p:nvPr/>
          </p:nvSpPr>
          <p:spPr bwMode="auto">
            <a:xfrm flipV="1">
              <a:off x="2195" y="3024"/>
              <a:ext cx="155" cy="11"/>
            </a:xfrm>
            <a:prstGeom prst="line">
              <a:avLst/>
            </a:prstGeom>
            <a:noFill/>
            <a:ln w="7938">
              <a:solidFill>
                <a:srgbClr val="333333"/>
              </a:solidFill>
              <a:miter lim="800000"/>
              <a:headEnd/>
              <a:tailEnd/>
            </a:ln>
            <a:extLst>
              <a:ext uri="{909E8E84-426E-40DD-AFC4-6F175D3DCCD1}">
                <a14:hiddenFill xmlns:a14="http://schemas.microsoft.com/office/drawing/2010/main">
                  <a:noFill/>
                </a14:hiddenFill>
              </a:ext>
            </a:extLst>
          </p:spPr>
          <p:txBody>
            <a:bodyPr/>
            <a:lstStyle/>
            <a:p>
              <a:endParaRPr lang="pl-PL"/>
            </a:p>
          </p:txBody>
        </p:sp>
        <p:sp>
          <p:nvSpPr>
            <p:cNvPr id="15635" name="Line 179"/>
            <p:cNvSpPr>
              <a:spLocks noChangeShapeType="1"/>
            </p:cNvSpPr>
            <p:nvPr/>
          </p:nvSpPr>
          <p:spPr bwMode="auto">
            <a:xfrm flipV="1">
              <a:off x="2197" y="3061"/>
              <a:ext cx="155" cy="14"/>
            </a:xfrm>
            <a:prstGeom prst="line">
              <a:avLst/>
            </a:prstGeom>
            <a:noFill/>
            <a:ln w="7938">
              <a:solidFill>
                <a:srgbClr val="333333"/>
              </a:solidFill>
              <a:miter lim="800000"/>
              <a:headEnd/>
              <a:tailEnd/>
            </a:ln>
            <a:extLst>
              <a:ext uri="{909E8E84-426E-40DD-AFC4-6F175D3DCCD1}">
                <a14:hiddenFill xmlns:a14="http://schemas.microsoft.com/office/drawing/2010/main">
                  <a:noFill/>
                </a14:hiddenFill>
              </a:ext>
            </a:extLst>
          </p:spPr>
          <p:txBody>
            <a:bodyPr/>
            <a:lstStyle/>
            <a:p>
              <a:endParaRPr lang="pl-PL"/>
            </a:p>
          </p:txBody>
        </p:sp>
        <p:sp>
          <p:nvSpPr>
            <p:cNvPr id="15636" name="Line 180"/>
            <p:cNvSpPr>
              <a:spLocks noChangeShapeType="1"/>
            </p:cNvSpPr>
            <p:nvPr/>
          </p:nvSpPr>
          <p:spPr bwMode="auto">
            <a:xfrm flipV="1">
              <a:off x="2215" y="3213"/>
              <a:ext cx="155" cy="14"/>
            </a:xfrm>
            <a:prstGeom prst="line">
              <a:avLst/>
            </a:prstGeom>
            <a:noFill/>
            <a:ln w="7938">
              <a:solidFill>
                <a:srgbClr val="333333"/>
              </a:solidFill>
              <a:miter lim="800000"/>
              <a:headEnd/>
              <a:tailEnd/>
            </a:ln>
            <a:extLst>
              <a:ext uri="{909E8E84-426E-40DD-AFC4-6F175D3DCCD1}">
                <a14:hiddenFill xmlns:a14="http://schemas.microsoft.com/office/drawing/2010/main">
                  <a:noFill/>
                </a14:hiddenFill>
              </a:ext>
            </a:extLst>
          </p:spPr>
          <p:txBody>
            <a:bodyPr/>
            <a:lstStyle/>
            <a:p>
              <a:endParaRPr lang="pl-PL"/>
            </a:p>
          </p:txBody>
        </p:sp>
        <p:sp>
          <p:nvSpPr>
            <p:cNvPr id="15637" name="Line 181"/>
            <p:cNvSpPr>
              <a:spLocks noChangeShapeType="1"/>
            </p:cNvSpPr>
            <p:nvPr/>
          </p:nvSpPr>
          <p:spPr bwMode="auto">
            <a:xfrm flipV="1">
              <a:off x="2207" y="3176"/>
              <a:ext cx="155" cy="13"/>
            </a:xfrm>
            <a:prstGeom prst="line">
              <a:avLst/>
            </a:prstGeom>
            <a:noFill/>
            <a:ln w="7938">
              <a:solidFill>
                <a:srgbClr val="333333"/>
              </a:solidFill>
              <a:miter lim="800000"/>
              <a:headEnd/>
              <a:tailEnd/>
            </a:ln>
            <a:extLst>
              <a:ext uri="{909E8E84-426E-40DD-AFC4-6F175D3DCCD1}">
                <a14:hiddenFill xmlns:a14="http://schemas.microsoft.com/office/drawing/2010/main">
                  <a:noFill/>
                </a14:hiddenFill>
              </a:ext>
            </a:extLst>
          </p:spPr>
          <p:txBody>
            <a:bodyPr/>
            <a:lstStyle/>
            <a:p>
              <a:endParaRPr lang="pl-PL"/>
            </a:p>
          </p:txBody>
        </p:sp>
        <p:sp>
          <p:nvSpPr>
            <p:cNvPr id="15638" name="Line 182"/>
            <p:cNvSpPr>
              <a:spLocks noChangeShapeType="1"/>
            </p:cNvSpPr>
            <p:nvPr/>
          </p:nvSpPr>
          <p:spPr bwMode="auto">
            <a:xfrm flipV="1">
              <a:off x="2202" y="3139"/>
              <a:ext cx="155" cy="13"/>
            </a:xfrm>
            <a:prstGeom prst="line">
              <a:avLst/>
            </a:prstGeom>
            <a:noFill/>
            <a:ln w="7938">
              <a:solidFill>
                <a:srgbClr val="333333"/>
              </a:solidFill>
              <a:miter lim="800000"/>
              <a:headEnd/>
              <a:tailEnd/>
            </a:ln>
            <a:extLst>
              <a:ext uri="{909E8E84-426E-40DD-AFC4-6F175D3DCCD1}">
                <a14:hiddenFill xmlns:a14="http://schemas.microsoft.com/office/drawing/2010/main">
                  <a:noFill/>
                </a14:hiddenFill>
              </a:ext>
            </a:extLst>
          </p:spPr>
          <p:txBody>
            <a:bodyPr/>
            <a:lstStyle/>
            <a:p>
              <a:endParaRPr lang="pl-PL"/>
            </a:p>
          </p:txBody>
        </p:sp>
        <p:sp>
          <p:nvSpPr>
            <p:cNvPr id="15639" name="Line 183"/>
            <p:cNvSpPr>
              <a:spLocks noChangeShapeType="1"/>
            </p:cNvSpPr>
            <p:nvPr/>
          </p:nvSpPr>
          <p:spPr bwMode="auto">
            <a:xfrm flipV="1">
              <a:off x="2197" y="3101"/>
              <a:ext cx="155" cy="14"/>
            </a:xfrm>
            <a:prstGeom prst="line">
              <a:avLst/>
            </a:prstGeom>
            <a:noFill/>
            <a:ln w="7938">
              <a:solidFill>
                <a:srgbClr val="333333"/>
              </a:solidFill>
              <a:miter lim="800000"/>
              <a:headEnd/>
              <a:tailEnd/>
            </a:ln>
            <a:extLst>
              <a:ext uri="{909E8E84-426E-40DD-AFC4-6F175D3DCCD1}">
                <a14:hiddenFill xmlns:a14="http://schemas.microsoft.com/office/drawing/2010/main">
                  <a:noFill/>
                </a14:hiddenFill>
              </a:ext>
            </a:extLst>
          </p:spPr>
          <p:txBody>
            <a:bodyPr/>
            <a:lstStyle/>
            <a:p>
              <a:endParaRPr lang="pl-PL"/>
            </a:p>
          </p:txBody>
        </p:sp>
        <p:sp>
          <p:nvSpPr>
            <p:cNvPr id="15640" name="Line 184"/>
            <p:cNvSpPr>
              <a:spLocks noChangeShapeType="1"/>
            </p:cNvSpPr>
            <p:nvPr/>
          </p:nvSpPr>
          <p:spPr bwMode="auto">
            <a:xfrm flipV="1">
              <a:off x="2200" y="2984"/>
              <a:ext cx="155" cy="11"/>
            </a:xfrm>
            <a:prstGeom prst="line">
              <a:avLst/>
            </a:prstGeom>
            <a:noFill/>
            <a:ln w="15875" cap="rnd">
              <a:solidFill>
                <a:srgbClr val="FF9700"/>
              </a:solidFill>
              <a:round/>
              <a:headEnd/>
              <a:tailEnd/>
            </a:ln>
            <a:extLst>
              <a:ext uri="{909E8E84-426E-40DD-AFC4-6F175D3DCCD1}">
                <a14:hiddenFill xmlns:a14="http://schemas.microsoft.com/office/drawing/2010/main">
                  <a:noFill/>
                </a14:hiddenFill>
              </a:ext>
            </a:extLst>
          </p:spPr>
          <p:txBody>
            <a:bodyPr/>
            <a:lstStyle/>
            <a:p>
              <a:endParaRPr lang="pl-PL"/>
            </a:p>
          </p:txBody>
        </p:sp>
        <p:sp>
          <p:nvSpPr>
            <p:cNvPr id="15641" name="Line 185"/>
            <p:cNvSpPr>
              <a:spLocks noChangeShapeType="1"/>
            </p:cNvSpPr>
            <p:nvPr/>
          </p:nvSpPr>
          <p:spPr bwMode="auto">
            <a:xfrm flipV="1">
              <a:off x="2195" y="3024"/>
              <a:ext cx="155" cy="11"/>
            </a:xfrm>
            <a:prstGeom prst="line">
              <a:avLst/>
            </a:prstGeom>
            <a:noFill/>
            <a:ln w="15875" cap="rnd">
              <a:solidFill>
                <a:srgbClr val="FF9700"/>
              </a:solidFill>
              <a:round/>
              <a:headEnd/>
              <a:tailEnd/>
            </a:ln>
            <a:extLst>
              <a:ext uri="{909E8E84-426E-40DD-AFC4-6F175D3DCCD1}">
                <a14:hiddenFill xmlns:a14="http://schemas.microsoft.com/office/drawing/2010/main">
                  <a:noFill/>
                </a14:hiddenFill>
              </a:ext>
            </a:extLst>
          </p:spPr>
          <p:txBody>
            <a:bodyPr/>
            <a:lstStyle/>
            <a:p>
              <a:endParaRPr lang="pl-PL"/>
            </a:p>
          </p:txBody>
        </p:sp>
        <p:sp>
          <p:nvSpPr>
            <p:cNvPr id="15642" name="Line 186"/>
            <p:cNvSpPr>
              <a:spLocks noChangeShapeType="1"/>
            </p:cNvSpPr>
            <p:nvPr/>
          </p:nvSpPr>
          <p:spPr bwMode="auto">
            <a:xfrm flipV="1">
              <a:off x="2197" y="3061"/>
              <a:ext cx="155" cy="14"/>
            </a:xfrm>
            <a:prstGeom prst="line">
              <a:avLst/>
            </a:prstGeom>
            <a:noFill/>
            <a:ln w="15875" cap="rnd">
              <a:solidFill>
                <a:srgbClr val="FF9700"/>
              </a:solidFill>
              <a:round/>
              <a:headEnd/>
              <a:tailEnd/>
            </a:ln>
            <a:extLst>
              <a:ext uri="{909E8E84-426E-40DD-AFC4-6F175D3DCCD1}">
                <a14:hiddenFill xmlns:a14="http://schemas.microsoft.com/office/drawing/2010/main">
                  <a:noFill/>
                </a14:hiddenFill>
              </a:ext>
            </a:extLst>
          </p:spPr>
          <p:txBody>
            <a:bodyPr/>
            <a:lstStyle/>
            <a:p>
              <a:endParaRPr lang="pl-PL"/>
            </a:p>
          </p:txBody>
        </p:sp>
        <p:sp>
          <p:nvSpPr>
            <p:cNvPr id="15643" name="Line 187"/>
            <p:cNvSpPr>
              <a:spLocks noChangeShapeType="1"/>
            </p:cNvSpPr>
            <p:nvPr/>
          </p:nvSpPr>
          <p:spPr bwMode="auto">
            <a:xfrm flipV="1">
              <a:off x="2215" y="3213"/>
              <a:ext cx="155" cy="14"/>
            </a:xfrm>
            <a:prstGeom prst="line">
              <a:avLst/>
            </a:prstGeom>
            <a:noFill/>
            <a:ln w="15875" cap="rnd">
              <a:solidFill>
                <a:srgbClr val="FF9700"/>
              </a:solidFill>
              <a:round/>
              <a:headEnd/>
              <a:tailEnd/>
            </a:ln>
            <a:extLst>
              <a:ext uri="{909E8E84-426E-40DD-AFC4-6F175D3DCCD1}">
                <a14:hiddenFill xmlns:a14="http://schemas.microsoft.com/office/drawing/2010/main">
                  <a:noFill/>
                </a14:hiddenFill>
              </a:ext>
            </a:extLst>
          </p:spPr>
          <p:txBody>
            <a:bodyPr/>
            <a:lstStyle/>
            <a:p>
              <a:endParaRPr lang="pl-PL"/>
            </a:p>
          </p:txBody>
        </p:sp>
        <p:sp>
          <p:nvSpPr>
            <p:cNvPr id="15644" name="Line 188"/>
            <p:cNvSpPr>
              <a:spLocks noChangeShapeType="1"/>
            </p:cNvSpPr>
            <p:nvPr/>
          </p:nvSpPr>
          <p:spPr bwMode="auto">
            <a:xfrm flipV="1">
              <a:off x="2207" y="3176"/>
              <a:ext cx="155" cy="13"/>
            </a:xfrm>
            <a:prstGeom prst="line">
              <a:avLst/>
            </a:prstGeom>
            <a:noFill/>
            <a:ln w="15875" cap="rnd">
              <a:solidFill>
                <a:srgbClr val="FF9700"/>
              </a:solidFill>
              <a:round/>
              <a:headEnd/>
              <a:tailEnd/>
            </a:ln>
            <a:extLst>
              <a:ext uri="{909E8E84-426E-40DD-AFC4-6F175D3DCCD1}">
                <a14:hiddenFill xmlns:a14="http://schemas.microsoft.com/office/drawing/2010/main">
                  <a:noFill/>
                </a14:hiddenFill>
              </a:ext>
            </a:extLst>
          </p:spPr>
          <p:txBody>
            <a:bodyPr/>
            <a:lstStyle/>
            <a:p>
              <a:endParaRPr lang="pl-PL"/>
            </a:p>
          </p:txBody>
        </p:sp>
        <p:sp>
          <p:nvSpPr>
            <p:cNvPr id="15645" name="Line 189"/>
            <p:cNvSpPr>
              <a:spLocks noChangeShapeType="1"/>
            </p:cNvSpPr>
            <p:nvPr/>
          </p:nvSpPr>
          <p:spPr bwMode="auto">
            <a:xfrm flipV="1">
              <a:off x="2202" y="3139"/>
              <a:ext cx="155" cy="13"/>
            </a:xfrm>
            <a:prstGeom prst="line">
              <a:avLst/>
            </a:prstGeom>
            <a:noFill/>
            <a:ln w="15875" cap="rnd">
              <a:solidFill>
                <a:srgbClr val="FF9700"/>
              </a:solidFill>
              <a:round/>
              <a:headEnd/>
              <a:tailEnd/>
            </a:ln>
            <a:extLst>
              <a:ext uri="{909E8E84-426E-40DD-AFC4-6F175D3DCCD1}">
                <a14:hiddenFill xmlns:a14="http://schemas.microsoft.com/office/drawing/2010/main">
                  <a:noFill/>
                </a14:hiddenFill>
              </a:ext>
            </a:extLst>
          </p:spPr>
          <p:txBody>
            <a:bodyPr/>
            <a:lstStyle/>
            <a:p>
              <a:endParaRPr lang="pl-PL"/>
            </a:p>
          </p:txBody>
        </p:sp>
        <p:sp>
          <p:nvSpPr>
            <p:cNvPr id="15646" name="Line 190"/>
            <p:cNvSpPr>
              <a:spLocks noChangeShapeType="1"/>
            </p:cNvSpPr>
            <p:nvPr/>
          </p:nvSpPr>
          <p:spPr bwMode="auto">
            <a:xfrm flipV="1">
              <a:off x="2197" y="3101"/>
              <a:ext cx="155" cy="14"/>
            </a:xfrm>
            <a:prstGeom prst="line">
              <a:avLst/>
            </a:prstGeom>
            <a:noFill/>
            <a:ln w="15875" cap="rnd">
              <a:solidFill>
                <a:srgbClr val="FF9700"/>
              </a:solidFill>
              <a:round/>
              <a:headEnd/>
              <a:tailEnd/>
            </a:ln>
            <a:extLst>
              <a:ext uri="{909E8E84-426E-40DD-AFC4-6F175D3DCCD1}">
                <a14:hiddenFill xmlns:a14="http://schemas.microsoft.com/office/drawing/2010/main">
                  <a:noFill/>
                </a14:hiddenFill>
              </a:ext>
            </a:extLst>
          </p:spPr>
          <p:txBody>
            <a:bodyPr/>
            <a:lstStyle/>
            <a:p>
              <a:endParaRPr lang="pl-PL"/>
            </a:p>
          </p:txBody>
        </p:sp>
        <p:sp>
          <p:nvSpPr>
            <p:cNvPr id="15647" name="Line 191"/>
            <p:cNvSpPr>
              <a:spLocks noChangeShapeType="1"/>
            </p:cNvSpPr>
            <p:nvPr/>
          </p:nvSpPr>
          <p:spPr bwMode="auto">
            <a:xfrm flipV="1">
              <a:off x="2200" y="2995"/>
              <a:ext cx="155" cy="13"/>
            </a:xfrm>
            <a:prstGeom prst="line">
              <a:avLst/>
            </a:prstGeom>
            <a:noFill/>
            <a:ln w="11113">
              <a:solidFill>
                <a:srgbClr val="FFFFFF"/>
              </a:solidFill>
              <a:miter lim="800000"/>
              <a:headEnd/>
              <a:tailEnd/>
            </a:ln>
            <a:extLst>
              <a:ext uri="{909E8E84-426E-40DD-AFC4-6F175D3DCCD1}">
                <a14:hiddenFill xmlns:a14="http://schemas.microsoft.com/office/drawing/2010/main">
                  <a:noFill/>
                </a14:hiddenFill>
              </a:ext>
            </a:extLst>
          </p:spPr>
          <p:txBody>
            <a:bodyPr/>
            <a:lstStyle/>
            <a:p>
              <a:endParaRPr lang="pl-PL"/>
            </a:p>
          </p:txBody>
        </p:sp>
        <p:sp>
          <p:nvSpPr>
            <p:cNvPr id="15648" name="Line 192"/>
            <p:cNvSpPr>
              <a:spLocks noChangeShapeType="1"/>
            </p:cNvSpPr>
            <p:nvPr/>
          </p:nvSpPr>
          <p:spPr bwMode="auto">
            <a:xfrm flipV="1">
              <a:off x="2195" y="3035"/>
              <a:ext cx="155" cy="13"/>
            </a:xfrm>
            <a:prstGeom prst="line">
              <a:avLst/>
            </a:prstGeom>
            <a:noFill/>
            <a:ln w="11113">
              <a:solidFill>
                <a:srgbClr val="FFFFFF"/>
              </a:solidFill>
              <a:miter lim="800000"/>
              <a:headEnd/>
              <a:tailEnd/>
            </a:ln>
            <a:extLst>
              <a:ext uri="{909E8E84-426E-40DD-AFC4-6F175D3DCCD1}">
                <a14:hiddenFill xmlns:a14="http://schemas.microsoft.com/office/drawing/2010/main">
                  <a:noFill/>
                </a14:hiddenFill>
              </a:ext>
            </a:extLst>
          </p:spPr>
          <p:txBody>
            <a:bodyPr/>
            <a:lstStyle/>
            <a:p>
              <a:endParaRPr lang="pl-PL"/>
            </a:p>
          </p:txBody>
        </p:sp>
        <p:sp>
          <p:nvSpPr>
            <p:cNvPr id="15649" name="Line 193"/>
            <p:cNvSpPr>
              <a:spLocks noChangeShapeType="1"/>
            </p:cNvSpPr>
            <p:nvPr/>
          </p:nvSpPr>
          <p:spPr bwMode="auto">
            <a:xfrm flipV="1">
              <a:off x="2197" y="3075"/>
              <a:ext cx="155" cy="10"/>
            </a:xfrm>
            <a:prstGeom prst="line">
              <a:avLst/>
            </a:prstGeom>
            <a:noFill/>
            <a:ln w="11113">
              <a:solidFill>
                <a:srgbClr val="FFFFFF"/>
              </a:solidFill>
              <a:miter lim="800000"/>
              <a:headEnd/>
              <a:tailEnd/>
            </a:ln>
            <a:extLst>
              <a:ext uri="{909E8E84-426E-40DD-AFC4-6F175D3DCCD1}">
                <a14:hiddenFill xmlns:a14="http://schemas.microsoft.com/office/drawing/2010/main">
                  <a:noFill/>
                </a14:hiddenFill>
              </a:ext>
            </a:extLst>
          </p:spPr>
          <p:txBody>
            <a:bodyPr/>
            <a:lstStyle/>
            <a:p>
              <a:endParaRPr lang="pl-PL"/>
            </a:p>
          </p:txBody>
        </p:sp>
        <p:sp>
          <p:nvSpPr>
            <p:cNvPr id="15650" name="Line 194"/>
            <p:cNvSpPr>
              <a:spLocks noChangeShapeType="1"/>
            </p:cNvSpPr>
            <p:nvPr/>
          </p:nvSpPr>
          <p:spPr bwMode="auto">
            <a:xfrm flipV="1">
              <a:off x="2215" y="3227"/>
              <a:ext cx="155" cy="10"/>
            </a:xfrm>
            <a:prstGeom prst="line">
              <a:avLst/>
            </a:prstGeom>
            <a:noFill/>
            <a:ln w="11113">
              <a:solidFill>
                <a:srgbClr val="FFFFFF"/>
              </a:solidFill>
              <a:miter lim="800000"/>
              <a:headEnd/>
              <a:tailEnd/>
            </a:ln>
            <a:extLst>
              <a:ext uri="{909E8E84-426E-40DD-AFC4-6F175D3DCCD1}">
                <a14:hiddenFill xmlns:a14="http://schemas.microsoft.com/office/drawing/2010/main">
                  <a:noFill/>
                </a14:hiddenFill>
              </a:ext>
            </a:extLst>
          </p:spPr>
          <p:txBody>
            <a:bodyPr/>
            <a:lstStyle/>
            <a:p>
              <a:endParaRPr lang="pl-PL"/>
            </a:p>
          </p:txBody>
        </p:sp>
        <p:sp>
          <p:nvSpPr>
            <p:cNvPr id="15651" name="Line 195"/>
            <p:cNvSpPr>
              <a:spLocks noChangeShapeType="1"/>
            </p:cNvSpPr>
            <p:nvPr/>
          </p:nvSpPr>
          <p:spPr bwMode="auto">
            <a:xfrm flipV="1">
              <a:off x="2207" y="3189"/>
              <a:ext cx="155" cy="11"/>
            </a:xfrm>
            <a:prstGeom prst="line">
              <a:avLst/>
            </a:prstGeom>
            <a:noFill/>
            <a:ln w="11113">
              <a:solidFill>
                <a:srgbClr val="FFFFFF"/>
              </a:solidFill>
              <a:miter lim="800000"/>
              <a:headEnd/>
              <a:tailEnd/>
            </a:ln>
            <a:extLst>
              <a:ext uri="{909E8E84-426E-40DD-AFC4-6F175D3DCCD1}">
                <a14:hiddenFill xmlns:a14="http://schemas.microsoft.com/office/drawing/2010/main">
                  <a:noFill/>
                </a14:hiddenFill>
              </a:ext>
            </a:extLst>
          </p:spPr>
          <p:txBody>
            <a:bodyPr/>
            <a:lstStyle/>
            <a:p>
              <a:endParaRPr lang="pl-PL"/>
            </a:p>
          </p:txBody>
        </p:sp>
        <p:sp>
          <p:nvSpPr>
            <p:cNvPr id="15652" name="Line 196"/>
            <p:cNvSpPr>
              <a:spLocks noChangeShapeType="1"/>
            </p:cNvSpPr>
            <p:nvPr/>
          </p:nvSpPr>
          <p:spPr bwMode="auto">
            <a:xfrm flipV="1">
              <a:off x="2202" y="3152"/>
              <a:ext cx="155" cy="11"/>
            </a:xfrm>
            <a:prstGeom prst="line">
              <a:avLst/>
            </a:prstGeom>
            <a:noFill/>
            <a:ln w="11113">
              <a:solidFill>
                <a:srgbClr val="FFFFFF"/>
              </a:solidFill>
              <a:miter lim="800000"/>
              <a:headEnd/>
              <a:tailEnd/>
            </a:ln>
            <a:extLst>
              <a:ext uri="{909E8E84-426E-40DD-AFC4-6F175D3DCCD1}">
                <a14:hiddenFill xmlns:a14="http://schemas.microsoft.com/office/drawing/2010/main">
                  <a:noFill/>
                </a14:hiddenFill>
              </a:ext>
            </a:extLst>
          </p:spPr>
          <p:txBody>
            <a:bodyPr/>
            <a:lstStyle/>
            <a:p>
              <a:endParaRPr lang="pl-PL"/>
            </a:p>
          </p:txBody>
        </p:sp>
        <p:sp>
          <p:nvSpPr>
            <p:cNvPr id="15653" name="Line 197"/>
            <p:cNvSpPr>
              <a:spLocks noChangeShapeType="1"/>
            </p:cNvSpPr>
            <p:nvPr/>
          </p:nvSpPr>
          <p:spPr bwMode="auto">
            <a:xfrm flipV="1">
              <a:off x="2197" y="3115"/>
              <a:ext cx="155" cy="10"/>
            </a:xfrm>
            <a:prstGeom prst="line">
              <a:avLst/>
            </a:prstGeom>
            <a:noFill/>
            <a:ln w="11113">
              <a:solidFill>
                <a:srgbClr val="FFFFFF"/>
              </a:solidFill>
              <a:miter lim="800000"/>
              <a:headEnd/>
              <a:tailEnd/>
            </a:ln>
            <a:extLst>
              <a:ext uri="{909E8E84-426E-40DD-AFC4-6F175D3DCCD1}">
                <a14:hiddenFill xmlns:a14="http://schemas.microsoft.com/office/drawing/2010/main">
                  <a:noFill/>
                </a14:hiddenFill>
              </a:ext>
            </a:extLst>
          </p:spPr>
          <p:txBody>
            <a:bodyPr/>
            <a:lstStyle/>
            <a:p>
              <a:endParaRPr lang="pl-PL"/>
            </a:p>
          </p:txBody>
        </p:sp>
        <p:sp>
          <p:nvSpPr>
            <p:cNvPr id="15654" name="Freeform 198"/>
            <p:cNvSpPr>
              <a:spLocks/>
            </p:cNvSpPr>
            <p:nvPr/>
          </p:nvSpPr>
          <p:spPr bwMode="auto">
            <a:xfrm>
              <a:off x="2370" y="2949"/>
              <a:ext cx="45" cy="310"/>
            </a:xfrm>
            <a:custGeom>
              <a:avLst/>
              <a:gdLst>
                <a:gd name="T0" fmla="*/ 3250 w 18"/>
                <a:gd name="T1" fmla="*/ 150778 h 116"/>
                <a:gd name="T2" fmla="*/ 20313 w 18"/>
                <a:gd name="T3" fmla="*/ 301654 h 116"/>
                <a:gd name="T4" fmla="*/ 23250 w 18"/>
                <a:gd name="T5" fmla="*/ 147913 h 116"/>
                <a:gd name="T6" fmla="*/ 8125 w 18"/>
                <a:gd name="T7" fmla="*/ 0 h 116"/>
                <a:gd name="T8" fmla="*/ 3250 w 18"/>
                <a:gd name="T9" fmla="*/ 150778 h 11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 h="116">
                  <a:moveTo>
                    <a:pt x="2" y="58"/>
                  </a:moveTo>
                  <a:cubicBezTo>
                    <a:pt x="4" y="90"/>
                    <a:pt x="9" y="116"/>
                    <a:pt x="13" y="116"/>
                  </a:cubicBezTo>
                  <a:cubicBezTo>
                    <a:pt x="16" y="115"/>
                    <a:pt x="18" y="89"/>
                    <a:pt x="15" y="57"/>
                  </a:cubicBezTo>
                  <a:cubicBezTo>
                    <a:pt x="13" y="25"/>
                    <a:pt x="8" y="0"/>
                    <a:pt x="5" y="0"/>
                  </a:cubicBezTo>
                  <a:cubicBezTo>
                    <a:pt x="1" y="0"/>
                    <a:pt x="0" y="26"/>
                    <a:pt x="2" y="58"/>
                  </a:cubicBezTo>
                  <a:close/>
                </a:path>
              </a:pathLst>
            </a:custGeom>
            <a:noFill/>
            <a:ln w="7938" cap="flat">
              <a:solidFill>
                <a:srgbClr val="333333"/>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pl-PL"/>
            </a:p>
          </p:txBody>
        </p:sp>
        <p:sp>
          <p:nvSpPr>
            <p:cNvPr id="15655" name="Freeform 199"/>
            <p:cNvSpPr>
              <a:spLocks/>
            </p:cNvSpPr>
            <p:nvPr/>
          </p:nvSpPr>
          <p:spPr bwMode="auto">
            <a:xfrm>
              <a:off x="2135" y="3016"/>
              <a:ext cx="42" cy="211"/>
            </a:xfrm>
            <a:custGeom>
              <a:avLst/>
              <a:gdLst>
                <a:gd name="T0" fmla="*/ 8388 w 17"/>
                <a:gd name="T1" fmla="*/ 204670 h 79"/>
                <a:gd name="T2" fmla="*/ 1117 w 17"/>
                <a:gd name="T3" fmla="*/ 103857 h 79"/>
                <a:gd name="T4" fmla="*/ 3876 w 17"/>
                <a:gd name="T5" fmla="*/ 2861 h 79"/>
                <a:gd name="T6" fmla="*/ 23658 w 17"/>
                <a:gd name="T7" fmla="*/ 0 h 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7" h="79">
                  <a:moveTo>
                    <a:pt x="6" y="79"/>
                  </a:moveTo>
                  <a:cubicBezTo>
                    <a:pt x="4" y="79"/>
                    <a:pt x="3" y="63"/>
                    <a:pt x="1" y="40"/>
                  </a:cubicBezTo>
                  <a:cubicBezTo>
                    <a:pt x="0" y="18"/>
                    <a:pt x="0" y="2"/>
                    <a:pt x="3" y="1"/>
                  </a:cubicBezTo>
                  <a:cubicBezTo>
                    <a:pt x="17" y="0"/>
                    <a:pt x="17" y="0"/>
                    <a:pt x="17" y="0"/>
                  </a:cubicBezTo>
                </a:path>
              </a:pathLst>
            </a:custGeom>
            <a:noFill/>
            <a:ln w="7938"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pl-PL"/>
            </a:p>
          </p:txBody>
        </p:sp>
        <p:sp>
          <p:nvSpPr>
            <p:cNvPr id="15656" name="Freeform 200"/>
            <p:cNvSpPr>
              <a:spLocks/>
            </p:cNvSpPr>
            <p:nvPr/>
          </p:nvSpPr>
          <p:spPr bwMode="auto">
            <a:xfrm>
              <a:off x="2130" y="3013"/>
              <a:ext cx="65" cy="216"/>
            </a:xfrm>
            <a:custGeom>
              <a:avLst/>
              <a:gdLst>
                <a:gd name="T0" fmla="*/ 32550 w 26"/>
                <a:gd name="T1" fmla="*/ 102493 h 81"/>
                <a:gd name="T2" fmla="*/ 30595 w 26"/>
                <a:gd name="T3" fmla="*/ 0 h 81"/>
                <a:gd name="T4" fmla="*/ 4895 w 26"/>
                <a:gd name="T5" fmla="*/ 2824 h 81"/>
                <a:gd name="T6" fmla="*/ 1958 w 26"/>
                <a:gd name="T7" fmla="*/ 104619 h 81"/>
                <a:gd name="T8" fmla="*/ 14188 w 26"/>
                <a:gd name="T9" fmla="*/ 207133 h 81"/>
                <a:gd name="T10" fmla="*/ 39845 w 26"/>
                <a:gd name="T11" fmla="*/ 204288 h 81"/>
                <a:gd name="T12" fmla="*/ 32550 w 26"/>
                <a:gd name="T13" fmla="*/ 102493 h 8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6" h="81">
                  <a:moveTo>
                    <a:pt x="21" y="40"/>
                  </a:moveTo>
                  <a:cubicBezTo>
                    <a:pt x="20" y="24"/>
                    <a:pt x="20" y="10"/>
                    <a:pt x="20" y="0"/>
                  </a:cubicBezTo>
                  <a:cubicBezTo>
                    <a:pt x="3" y="1"/>
                    <a:pt x="3" y="1"/>
                    <a:pt x="3" y="1"/>
                  </a:cubicBezTo>
                  <a:cubicBezTo>
                    <a:pt x="1" y="1"/>
                    <a:pt x="0" y="19"/>
                    <a:pt x="1" y="41"/>
                  </a:cubicBezTo>
                  <a:cubicBezTo>
                    <a:pt x="3" y="63"/>
                    <a:pt x="6" y="81"/>
                    <a:pt x="9" y="81"/>
                  </a:cubicBezTo>
                  <a:cubicBezTo>
                    <a:pt x="26" y="80"/>
                    <a:pt x="26" y="80"/>
                    <a:pt x="26" y="80"/>
                  </a:cubicBezTo>
                  <a:cubicBezTo>
                    <a:pt x="24" y="69"/>
                    <a:pt x="22" y="55"/>
                    <a:pt x="21" y="40"/>
                  </a:cubicBezTo>
                  <a:close/>
                </a:path>
              </a:pathLst>
            </a:custGeom>
            <a:noFill/>
            <a:ln w="7938" cap="flat">
              <a:solidFill>
                <a:srgbClr val="333333"/>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pl-PL"/>
            </a:p>
          </p:txBody>
        </p:sp>
        <p:sp>
          <p:nvSpPr>
            <p:cNvPr id="15657" name="Line 201"/>
            <p:cNvSpPr>
              <a:spLocks noChangeShapeType="1"/>
            </p:cNvSpPr>
            <p:nvPr/>
          </p:nvSpPr>
          <p:spPr bwMode="auto">
            <a:xfrm flipV="1">
              <a:off x="2200" y="2992"/>
              <a:ext cx="157" cy="11"/>
            </a:xfrm>
            <a:prstGeom prst="line">
              <a:avLst/>
            </a:prstGeom>
            <a:noFill/>
            <a:ln w="7938" cap="rnd">
              <a:solidFill>
                <a:srgbClr val="474747"/>
              </a:solidFill>
              <a:miter lim="800000"/>
              <a:headEnd/>
              <a:tailEnd/>
            </a:ln>
            <a:extLst>
              <a:ext uri="{909E8E84-426E-40DD-AFC4-6F175D3DCCD1}">
                <a14:hiddenFill xmlns:a14="http://schemas.microsoft.com/office/drawing/2010/main">
                  <a:noFill/>
                </a14:hiddenFill>
              </a:ext>
            </a:extLst>
          </p:spPr>
          <p:txBody>
            <a:bodyPr/>
            <a:lstStyle/>
            <a:p>
              <a:endParaRPr lang="pl-PL"/>
            </a:p>
          </p:txBody>
        </p:sp>
        <p:sp>
          <p:nvSpPr>
            <p:cNvPr id="15658" name="Line 202"/>
            <p:cNvSpPr>
              <a:spLocks noChangeShapeType="1"/>
            </p:cNvSpPr>
            <p:nvPr/>
          </p:nvSpPr>
          <p:spPr bwMode="auto">
            <a:xfrm flipV="1">
              <a:off x="2197" y="3029"/>
              <a:ext cx="155" cy="14"/>
            </a:xfrm>
            <a:prstGeom prst="line">
              <a:avLst/>
            </a:prstGeom>
            <a:noFill/>
            <a:ln w="7938" cap="rnd">
              <a:solidFill>
                <a:srgbClr val="474747"/>
              </a:solidFill>
              <a:miter lim="800000"/>
              <a:headEnd/>
              <a:tailEnd/>
            </a:ln>
            <a:extLst>
              <a:ext uri="{909E8E84-426E-40DD-AFC4-6F175D3DCCD1}">
                <a14:hiddenFill xmlns:a14="http://schemas.microsoft.com/office/drawing/2010/main">
                  <a:noFill/>
                </a14:hiddenFill>
              </a:ext>
            </a:extLst>
          </p:spPr>
          <p:txBody>
            <a:bodyPr/>
            <a:lstStyle/>
            <a:p>
              <a:endParaRPr lang="pl-PL"/>
            </a:p>
          </p:txBody>
        </p:sp>
        <p:sp>
          <p:nvSpPr>
            <p:cNvPr id="15659" name="Line 203"/>
            <p:cNvSpPr>
              <a:spLocks noChangeShapeType="1"/>
            </p:cNvSpPr>
            <p:nvPr/>
          </p:nvSpPr>
          <p:spPr bwMode="auto">
            <a:xfrm flipV="1">
              <a:off x="2197" y="3069"/>
              <a:ext cx="158" cy="14"/>
            </a:xfrm>
            <a:prstGeom prst="line">
              <a:avLst/>
            </a:prstGeom>
            <a:noFill/>
            <a:ln w="7938" cap="rnd">
              <a:solidFill>
                <a:srgbClr val="474747"/>
              </a:solidFill>
              <a:miter lim="800000"/>
              <a:headEnd/>
              <a:tailEnd/>
            </a:ln>
            <a:extLst>
              <a:ext uri="{909E8E84-426E-40DD-AFC4-6F175D3DCCD1}">
                <a14:hiddenFill xmlns:a14="http://schemas.microsoft.com/office/drawing/2010/main">
                  <a:noFill/>
                </a14:hiddenFill>
              </a:ext>
            </a:extLst>
          </p:spPr>
          <p:txBody>
            <a:bodyPr/>
            <a:lstStyle/>
            <a:p>
              <a:endParaRPr lang="pl-PL"/>
            </a:p>
          </p:txBody>
        </p:sp>
        <p:sp>
          <p:nvSpPr>
            <p:cNvPr id="15660" name="Line 204"/>
            <p:cNvSpPr>
              <a:spLocks noChangeShapeType="1"/>
            </p:cNvSpPr>
            <p:nvPr/>
          </p:nvSpPr>
          <p:spPr bwMode="auto">
            <a:xfrm flipV="1">
              <a:off x="2215" y="3221"/>
              <a:ext cx="157" cy="14"/>
            </a:xfrm>
            <a:prstGeom prst="line">
              <a:avLst/>
            </a:prstGeom>
            <a:noFill/>
            <a:ln w="7938" cap="rnd">
              <a:solidFill>
                <a:srgbClr val="474747"/>
              </a:solidFill>
              <a:miter lim="800000"/>
              <a:headEnd/>
              <a:tailEnd/>
            </a:ln>
            <a:extLst>
              <a:ext uri="{909E8E84-426E-40DD-AFC4-6F175D3DCCD1}">
                <a14:hiddenFill xmlns:a14="http://schemas.microsoft.com/office/drawing/2010/main">
                  <a:noFill/>
                </a14:hiddenFill>
              </a:ext>
            </a:extLst>
          </p:spPr>
          <p:txBody>
            <a:bodyPr/>
            <a:lstStyle/>
            <a:p>
              <a:endParaRPr lang="pl-PL"/>
            </a:p>
          </p:txBody>
        </p:sp>
        <p:sp>
          <p:nvSpPr>
            <p:cNvPr id="15661" name="Line 205"/>
            <p:cNvSpPr>
              <a:spLocks noChangeShapeType="1"/>
            </p:cNvSpPr>
            <p:nvPr/>
          </p:nvSpPr>
          <p:spPr bwMode="auto">
            <a:xfrm flipV="1">
              <a:off x="2207" y="3184"/>
              <a:ext cx="158" cy="13"/>
            </a:xfrm>
            <a:prstGeom prst="line">
              <a:avLst/>
            </a:prstGeom>
            <a:noFill/>
            <a:ln w="7938" cap="rnd">
              <a:solidFill>
                <a:srgbClr val="474747"/>
              </a:solidFill>
              <a:miter lim="800000"/>
              <a:headEnd/>
              <a:tailEnd/>
            </a:ln>
            <a:extLst>
              <a:ext uri="{909E8E84-426E-40DD-AFC4-6F175D3DCCD1}">
                <a14:hiddenFill xmlns:a14="http://schemas.microsoft.com/office/drawing/2010/main">
                  <a:noFill/>
                </a14:hiddenFill>
              </a:ext>
            </a:extLst>
          </p:spPr>
          <p:txBody>
            <a:bodyPr/>
            <a:lstStyle/>
            <a:p>
              <a:endParaRPr lang="pl-PL"/>
            </a:p>
          </p:txBody>
        </p:sp>
        <p:sp>
          <p:nvSpPr>
            <p:cNvPr id="15662" name="Line 206"/>
            <p:cNvSpPr>
              <a:spLocks noChangeShapeType="1"/>
            </p:cNvSpPr>
            <p:nvPr/>
          </p:nvSpPr>
          <p:spPr bwMode="auto">
            <a:xfrm flipV="1">
              <a:off x="2202" y="3147"/>
              <a:ext cx="158" cy="13"/>
            </a:xfrm>
            <a:prstGeom prst="line">
              <a:avLst/>
            </a:prstGeom>
            <a:noFill/>
            <a:ln w="7938" cap="rnd">
              <a:solidFill>
                <a:srgbClr val="474747"/>
              </a:solidFill>
              <a:miter lim="800000"/>
              <a:headEnd/>
              <a:tailEnd/>
            </a:ln>
            <a:extLst>
              <a:ext uri="{909E8E84-426E-40DD-AFC4-6F175D3DCCD1}">
                <a14:hiddenFill xmlns:a14="http://schemas.microsoft.com/office/drawing/2010/main">
                  <a:noFill/>
                </a14:hiddenFill>
              </a:ext>
            </a:extLst>
          </p:spPr>
          <p:txBody>
            <a:bodyPr/>
            <a:lstStyle/>
            <a:p>
              <a:endParaRPr lang="pl-PL"/>
            </a:p>
          </p:txBody>
        </p:sp>
        <p:sp>
          <p:nvSpPr>
            <p:cNvPr id="15663" name="Line 207"/>
            <p:cNvSpPr>
              <a:spLocks noChangeShapeType="1"/>
            </p:cNvSpPr>
            <p:nvPr/>
          </p:nvSpPr>
          <p:spPr bwMode="auto">
            <a:xfrm flipV="1">
              <a:off x="2197" y="3109"/>
              <a:ext cx="158" cy="11"/>
            </a:xfrm>
            <a:prstGeom prst="line">
              <a:avLst/>
            </a:prstGeom>
            <a:noFill/>
            <a:ln w="7938" cap="rnd">
              <a:solidFill>
                <a:srgbClr val="474747"/>
              </a:solidFill>
              <a:miter lim="800000"/>
              <a:headEnd/>
              <a:tailEnd/>
            </a:ln>
            <a:extLst>
              <a:ext uri="{909E8E84-426E-40DD-AFC4-6F175D3DCCD1}">
                <a14:hiddenFill xmlns:a14="http://schemas.microsoft.com/office/drawing/2010/main">
                  <a:noFill/>
                </a14:hiddenFill>
              </a:ext>
            </a:extLst>
          </p:spPr>
          <p:txBody>
            <a:bodyPr/>
            <a:lstStyle/>
            <a:p>
              <a:endParaRPr lang="pl-PL"/>
            </a:p>
          </p:txBody>
        </p:sp>
        <p:sp>
          <p:nvSpPr>
            <p:cNvPr id="15664" name="Freeform 208"/>
            <p:cNvSpPr>
              <a:spLocks/>
            </p:cNvSpPr>
            <p:nvPr/>
          </p:nvSpPr>
          <p:spPr bwMode="auto">
            <a:xfrm>
              <a:off x="2177" y="2963"/>
              <a:ext cx="48" cy="309"/>
            </a:xfrm>
            <a:custGeom>
              <a:avLst/>
              <a:gdLst>
                <a:gd name="T0" fmla="*/ 19753 w 19"/>
                <a:gd name="T1" fmla="*/ 0 h 116"/>
                <a:gd name="T2" fmla="*/ 13288 w 19"/>
                <a:gd name="T3" fmla="*/ 0 h 116"/>
                <a:gd name="T4" fmla="*/ 8559 w 19"/>
                <a:gd name="T5" fmla="*/ 0 h 116"/>
                <a:gd name="T6" fmla="*/ 3388 w 19"/>
                <a:gd name="T7" fmla="*/ 149290 h 116"/>
                <a:gd name="T8" fmla="*/ 21623 w 19"/>
                <a:gd name="T9" fmla="*/ 294000 h 116"/>
                <a:gd name="T10" fmla="*/ 31491 w 19"/>
                <a:gd name="T11" fmla="*/ 291182 h 116"/>
                <a:gd name="T12" fmla="*/ 15107 w 19"/>
                <a:gd name="T13" fmla="*/ 147529 h 116"/>
                <a:gd name="T14" fmla="*/ 19753 w 19"/>
                <a:gd name="T15" fmla="*/ 0 h 11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 h="116">
                  <a:moveTo>
                    <a:pt x="12" y="0"/>
                  </a:moveTo>
                  <a:cubicBezTo>
                    <a:pt x="8" y="0"/>
                    <a:pt x="8" y="0"/>
                    <a:pt x="8" y="0"/>
                  </a:cubicBezTo>
                  <a:cubicBezTo>
                    <a:pt x="5" y="0"/>
                    <a:pt x="5" y="0"/>
                    <a:pt x="5" y="0"/>
                  </a:cubicBezTo>
                  <a:cubicBezTo>
                    <a:pt x="1" y="1"/>
                    <a:pt x="0" y="27"/>
                    <a:pt x="2" y="59"/>
                  </a:cubicBezTo>
                  <a:cubicBezTo>
                    <a:pt x="4" y="91"/>
                    <a:pt x="9" y="116"/>
                    <a:pt x="13" y="116"/>
                  </a:cubicBezTo>
                  <a:cubicBezTo>
                    <a:pt x="19" y="115"/>
                    <a:pt x="19" y="115"/>
                    <a:pt x="19" y="115"/>
                  </a:cubicBezTo>
                  <a:cubicBezTo>
                    <a:pt x="15" y="112"/>
                    <a:pt x="11" y="88"/>
                    <a:pt x="9" y="58"/>
                  </a:cubicBezTo>
                  <a:cubicBezTo>
                    <a:pt x="7" y="27"/>
                    <a:pt x="8" y="0"/>
                    <a:pt x="12" y="0"/>
                  </a:cubicBezTo>
                  <a:close/>
                </a:path>
              </a:pathLst>
            </a:custGeom>
            <a:solidFill>
              <a:srgbClr val="FEE5B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l-PL"/>
            </a:p>
          </p:txBody>
        </p:sp>
        <p:sp>
          <p:nvSpPr>
            <p:cNvPr id="15665" name="Freeform 209"/>
            <p:cNvSpPr>
              <a:spLocks/>
            </p:cNvSpPr>
            <p:nvPr/>
          </p:nvSpPr>
          <p:spPr bwMode="auto">
            <a:xfrm>
              <a:off x="2202" y="3187"/>
              <a:ext cx="123" cy="85"/>
            </a:xfrm>
            <a:custGeom>
              <a:avLst/>
              <a:gdLst>
                <a:gd name="T0" fmla="*/ 1991 w 49"/>
                <a:gd name="T1" fmla="*/ 0 h 32"/>
                <a:gd name="T2" fmla="*/ 11278 w 49"/>
                <a:gd name="T3" fmla="*/ 67057 h 32"/>
                <a:gd name="T4" fmla="*/ 77347 w 49"/>
                <a:gd name="T5" fmla="*/ 64263 h 32"/>
                <a:gd name="T6" fmla="*/ 72269 w 49"/>
                <a:gd name="T7" fmla="*/ 72080 h 32"/>
                <a:gd name="T8" fmla="*/ 11278 w 49"/>
                <a:gd name="T9" fmla="*/ 79355 h 32"/>
                <a:gd name="T10" fmla="*/ 1991 w 49"/>
                <a:gd name="T11" fmla="*/ 0 h 3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9" h="32">
                  <a:moveTo>
                    <a:pt x="1" y="0"/>
                  </a:moveTo>
                  <a:cubicBezTo>
                    <a:pt x="2" y="7"/>
                    <a:pt x="5" y="24"/>
                    <a:pt x="7" y="27"/>
                  </a:cubicBezTo>
                  <a:cubicBezTo>
                    <a:pt x="10" y="31"/>
                    <a:pt x="49" y="26"/>
                    <a:pt x="49" y="26"/>
                  </a:cubicBezTo>
                  <a:cubicBezTo>
                    <a:pt x="46" y="29"/>
                    <a:pt x="46" y="29"/>
                    <a:pt x="46" y="29"/>
                  </a:cubicBezTo>
                  <a:cubicBezTo>
                    <a:pt x="7" y="32"/>
                    <a:pt x="7" y="32"/>
                    <a:pt x="7" y="32"/>
                  </a:cubicBezTo>
                  <a:cubicBezTo>
                    <a:pt x="7" y="32"/>
                    <a:pt x="0" y="19"/>
                    <a:pt x="1" y="0"/>
                  </a:cubicBezTo>
                  <a:close/>
                </a:path>
              </a:pathLst>
            </a:custGeom>
            <a:solidFill>
              <a:srgbClr val="FEAB3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l-PL"/>
            </a:p>
          </p:txBody>
        </p:sp>
        <p:sp>
          <p:nvSpPr>
            <p:cNvPr id="15666" name="Freeform 210"/>
            <p:cNvSpPr>
              <a:spLocks/>
            </p:cNvSpPr>
            <p:nvPr/>
          </p:nvSpPr>
          <p:spPr bwMode="auto">
            <a:xfrm>
              <a:off x="2350" y="2949"/>
              <a:ext cx="47" cy="310"/>
            </a:xfrm>
            <a:custGeom>
              <a:avLst/>
              <a:gdLst>
                <a:gd name="T0" fmla="*/ 16969 w 19"/>
                <a:gd name="T1" fmla="*/ 0 h 116"/>
                <a:gd name="T2" fmla="*/ 12398 w 19"/>
                <a:gd name="T3" fmla="*/ 0 h 116"/>
                <a:gd name="T4" fmla="*/ 6860 w 19"/>
                <a:gd name="T5" fmla="*/ 0 h 116"/>
                <a:gd name="T6" fmla="*/ 2773 w 19"/>
                <a:gd name="T7" fmla="*/ 150778 h 116"/>
                <a:gd name="T8" fmla="*/ 18046 w 19"/>
                <a:gd name="T9" fmla="*/ 301654 h 116"/>
                <a:gd name="T10" fmla="*/ 26582 w 19"/>
                <a:gd name="T11" fmla="*/ 298634 h 116"/>
                <a:gd name="T12" fmla="*/ 14154 w 19"/>
                <a:gd name="T13" fmla="*/ 150778 h 116"/>
                <a:gd name="T14" fmla="*/ 16969 w 19"/>
                <a:gd name="T15" fmla="*/ 0 h 11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 h="116">
                  <a:moveTo>
                    <a:pt x="12" y="0"/>
                  </a:moveTo>
                  <a:cubicBezTo>
                    <a:pt x="9" y="0"/>
                    <a:pt x="9" y="0"/>
                    <a:pt x="9" y="0"/>
                  </a:cubicBezTo>
                  <a:cubicBezTo>
                    <a:pt x="5" y="0"/>
                    <a:pt x="5" y="0"/>
                    <a:pt x="5" y="0"/>
                  </a:cubicBezTo>
                  <a:cubicBezTo>
                    <a:pt x="1" y="0"/>
                    <a:pt x="0" y="27"/>
                    <a:pt x="2" y="58"/>
                  </a:cubicBezTo>
                  <a:cubicBezTo>
                    <a:pt x="5" y="90"/>
                    <a:pt x="9" y="116"/>
                    <a:pt x="13" y="116"/>
                  </a:cubicBezTo>
                  <a:cubicBezTo>
                    <a:pt x="19" y="115"/>
                    <a:pt x="19" y="115"/>
                    <a:pt x="19" y="115"/>
                  </a:cubicBezTo>
                  <a:cubicBezTo>
                    <a:pt x="16" y="112"/>
                    <a:pt x="12" y="88"/>
                    <a:pt x="10" y="58"/>
                  </a:cubicBezTo>
                  <a:cubicBezTo>
                    <a:pt x="7" y="26"/>
                    <a:pt x="8" y="0"/>
                    <a:pt x="12" y="0"/>
                  </a:cubicBezTo>
                  <a:close/>
                </a:path>
              </a:pathLst>
            </a:custGeom>
            <a:solidFill>
              <a:srgbClr val="FEE5B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l-PL"/>
            </a:p>
          </p:txBody>
        </p:sp>
        <p:sp>
          <p:nvSpPr>
            <p:cNvPr id="15667" name="Freeform 211"/>
            <p:cNvSpPr>
              <a:spLocks/>
            </p:cNvSpPr>
            <p:nvPr/>
          </p:nvSpPr>
          <p:spPr bwMode="auto">
            <a:xfrm>
              <a:off x="2355" y="3104"/>
              <a:ext cx="60" cy="155"/>
            </a:xfrm>
            <a:custGeom>
              <a:avLst/>
              <a:gdLst>
                <a:gd name="T0" fmla="*/ 17113 w 24"/>
                <a:gd name="T1" fmla="*/ 150778 h 58"/>
                <a:gd name="T2" fmla="*/ 0 w 24"/>
                <a:gd name="T3" fmla="*/ 0 h 58"/>
                <a:gd name="T4" fmla="*/ 24425 w 24"/>
                <a:gd name="T5" fmla="*/ 140264 h 58"/>
                <a:gd name="T6" fmla="*/ 24425 w 24"/>
                <a:gd name="T7" fmla="*/ 140264 h 58"/>
                <a:gd name="T8" fmla="*/ 27658 w 24"/>
                <a:gd name="T9" fmla="*/ 147913 h 5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58">
                  <a:moveTo>
                    <a:pt x="11" y="58"/>
                  </a:moveTo>
                  <a:cubicBezTo>
                    <a:pt x="7" y="58"/>
                    <a:pt x="3" y="32"/>
                    <a:pt x="0" y="0"/>
                  </a:cubicBezTo>
                  <a:cubicBezTo>
                    <a:pt x="1" y="10"/>
                    <a:pt x="8" y="51"/>
                    <a:pt x="16" y="54"/>
                  </a:cubicBezTo>
                  <a:cubicBezTo>
                    <a:pt x="24" y="57"/>
                    <a:pt x="16" y="54"/>
                    <a:pt x="16" y="54"/>
                  </a:cubicBezTo>
                  <a:cubicBezTo>
                    <a:pt x="18" y="57"/>
                    <a:pt x="18" y="57"/>
                    <a:pt x="18" y="57"/>
                  </a:cubicBezTo>
                </a:path>
              </a:pathLst>
            </a:custGeom>
            <a:solidFill>
              <a:srgbClr val="FEAB3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l-PL"/>
            </a:p>
          </p:txBody>
        </p:sp>
        <p:sp>
          <p:nvSpPr>
            <p:cNvPr id="15668" name="Freeform 212"/>
            <p:cNvSpPr>
              <a:spLocks/>
            </p:cNvSpPr>
            <p:nvPr/>
          </p:nvSpPr>
          <p:spPr bwMode="auto">
            <a:xfrm>
              <a:off x="2190" y="2957"/>
              <a:ext cx="170" cy="27"/>
            </a:xfrm>
            <a:custGeom>
              <a:avLst/>
              <a:gdLst>
                <a:gd name="T0" fmla="*/ 0 w 170"/>
                <a:gd name="T1" fmla="*/ 16 h 27"/>
                <a:gd name="T2" fmla="*/ 170 w 170"/>
                <a:gd name="T3" fmla="*/ 0 h 27"/>
                <a:gd name="T4" fmla="*/ 0 w 170"/>
                <a:gd name="T5" fmla="*/ 27 h 27"/>
                <a:gd name="T6" fmla="*/ 0 w 170"/>
                <a:gd name="T7" fmla="*/ 16 h 2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70" h="27">
                  <a:moveTo>
                    <a:pt x="0" y="16"/>
                  </a:moveTo>
                  <a:lnTo>
                    <a:pt x="170" y="0"/>
                  </a:lnTo>
                  <a:lnTo>
                    <a:pt x="0" y="27"/>
                  </a:lnTo>
                  <a:lnTo>
                    <a:pt x="0" y="16"/>
                  </a:lnTo>
                  <a:close/>
                </a:path>
              </a:pathLst>
            </a:custGeom>
            <a:solidFill>
              <a:srgbClr val="FEE5B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l-PL"/>
            </a:p>
          </p:txBody>
        </p:sp>
        <p:sp>
          <p:nvSpPr>
            <p:cNvPr id="15669" name="Freeform 213"/>
            <p:cNvSpPr>
              <a:spLocks/>
            </p:cNvSpPr>
            <p:nvPr/>
          </p:nvSpPr>
          <p:spPr bwMode="auto">
            <a:xfrm>
              <a:off x="2190" y="2957"/>
              <a:ext cx="170" cy="27"/>
            </a:xfrm>
            <a:custGeom>
              <a:avLst/>
              <a:gdLst>
                <a:gd name="T0" fmla="*/ 0 w 170"/>
                <a:gd name="T1" fmla="*/ 16 h 27"/>
                <a:gd name="T2" fmla="*/ 170 w 170"/>
                <a:gd name="T3" fmla="*/ 0 h 27"/>
                <a:gd name="T4" fmla="*/ 0 w 170"/>
                <a:gd name="T5" fmla="*/ 27 h 27"/>
                <a:gd name="T6" fmla="*/ 0 60000 65536"/>
                <a:gd name="T7" fmla="*/ 0 60000 65536"/>
                <a:gd name="T8" fmla="*/ 0 60000 65536"/>
              </a:gdLst>
              <a:ahLst/>
              <a:cxnLst>
                <a:cxn ang="T6">
                  <a:pos x="T0" y="T1"/>
                </a:cxn>
                <a:cxn ang="T7">
                  <a:pos x="T2" y="T3"/>
                </a:cxn>
                <a:cxn ang="T8">
                  <a:pos x="T4" y="T5"/>
                </a:cxn>
              </a:cxnLst>
              <a:rect l="0" t="0" r="r" b="b"/>
              <a:pathLst>
                <a:path w="170" h="27">
                  <a:moveTo>
                    <a:pt x="0" y="16"/>
                  </a:moveTo>
                  <a:lnTo>
                    <a:pt x="170" y="0"/>
                  </a:lnTo>
                  <a:lnTo>
                    <a:pt x="0" y="2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pl-PL"/>
            </a:p>
          </p:txBody>
        </p:sp>
        <p:sp>
          <p:nvSpPr>
            <p:cNvPr id="15670" name="Freeform 214"/>
            <p:cNvSpPr>
              <a:spLocks/>
            </p:cNvSpPr>
            <p:nvPr/>
          </p:nvSpPr>
          <p:spPr bwMode="auto">
            <a:xfrm>
              <a:off x="2192" y="2963"/>
              <a:ext cx="15" cy="154"/>
            </a:xfrm>
            <a:custGeom>
              <a:avLst/>
              <a:gdLst>
                <a:gd name="T0" fmla="*/ 6175 w 6"/>
                <a:gd name="T1" fmla="*/ 0 h 58"/>
                <a:gd name="T2" fmla="*/ 4895 w 6"/>
                <a:gd name="T3" fmla="*/ 143347 h 58"/>
                <a:gd name="T4" fmla="*/ 4895 w 6"/>
                <a:gd name="T5" fmla="*/ 143347 h 58"/>
                <a:gd name="T6" fmla="*/ 9300 w 6"/>
                <a:gd name="T7" fmla="*/ 4625 h 58"/>
                <a:gd name="T8" fmla="*/ 9300 w 6"/>
                <a:gd name="T9" fmla="*/ 0 h 58"/>
                <a:gd name="T10" fmla="*/ 6175 w 6"/>
                <a:gd name="T11" fmla="*/ 0 h 5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 h="58">
                  <a:moveTo>
                    <a:pt x="4" y="0"/>
                  </a:moveTo>
                  <a:cubicBezTo>
                    <a:pt x="0" y="4"/>
                    <a:pt x="1" y="33"/>
                    <a:pt x="3" y="58"/>
                  </a:cubicBezTo>
                  <a:cubicBezTo>
                    <a:pt x="3" y="58"/>
                    <a:pt x="3" y="58"/>
                    <a:pt x="3" y="58"/>
                  </a:cubicBezTo>
                  <a:cubicBezTo>
                    <a:pt x="1" y="25"/>
                    <a:pt x="4" y="3"/>
                    <a:pt x="6" y="2"/>
                  </a:cubicBezTo>
                  <a:cubicBezTo>
                    <a:pt x="6" y="0"/>
                    <a:pt x="6" y="0"/>
                    <a:pt x="6" y="0"/>
                  </a:cubicBezTo>
                  <a:lnTo>
                    <a:pt x="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l-PL"/>
            </a:p>
          </p:txBody>
        </p:sp>
        <p:sp>
          <p:nvSpPr>
            <p:cNvPr id="15671" name="Freeform 215"/>
            <p:cNvSpPr>
              <a:spLocks/>
            </p:cNvSpPr>
            <p:nvPr/>
          </p:nvSpPr>
          <p:spPr bwMode="auto">
            <a:xfrm>
              <a:off x="2177" y="2949"/>
              <a:ext cx="225" cy="323"/>
            </a:xfrm>
            <a:custGeom>
              <a:avLst/>
              <a:gdLst>
                <a:gd name="T0" fmla="*/ 20313 w 90"/>
                <a:gd name="T1" fmla="*/ 311882 h 121"/>
                <a:gd name="T2" fmla="*/ 3250 w 90"/>
                <a:gd name="T3" fmla="*/ 164976 h 121"/>
                <a:gd name="T4" fmla="*/ 8125 w 90"/>
                <a:gd name="T5" fmla="*/ 12592 h 121"/>
                <a:gd name="T6" fmla="*/ 125313 w 90"/>
                <a:gd name="T7" fmla="*/ 0 h 121"/>
                <a:gd name="T8" fmla="*/ 120908 w 90"/>
                <a:gd name="T9" fmla="*/ 149800 h 121"/>
                <a:gd name="T10" fmla="*/ 137500 w 90"/>
                <a:gd name="T11" fmla="*/ 299533 h 121"/>
                <a:gd name="T12" fmla="*/ 20313 w 90"/>
                <a:gd name="T13" fmla="*/ 311882 h 12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0" h="121">
                  <a:moveTo>
                    <a:pt x="13" y="121"/>
                  </a:moveTo>
                  <a:cubicBezTo>
                    <a:pt x="9" y="121"/>
                    <a:pt x="4" y="96"/>
                    <a:pt x="2" y="64"/>
                  </a:cubicBezTo>
                  <a:cubicBezTo>
                    <a:pt x="0" y="32"/>
                    <a:pt x="1" y="6"/>
                    <a:pt x="5" y="5"/>
                  </a:cubicBezTo>
                  <a:cubicBezTo>
                    <a:pt x="82" y="0"/>
                    <a:pt x="82" y="0"/>
                    <a:pt x="82" y="0"/>
                  </a:cubicBezTo>
                  <a:cubicBezTo>
                    <a:pt x="78" y="0"/>
                    <a:pt x="77" y="26"/>
                    <a:pt x="79" y="58"/>
                  </a:cubicBezTo>
                  <a:cubicBezTo>
                    <a:pt x="81" y="90"/>
                    <a:pt x="86" y="116"/>
                    <a:pt x="90" y="116"/>
                  </a:cubicBezTo>
                  <a:lnTo>
                    <a:pt x="13" y="121"/>
                  </a:lnTo>
                  <a:close/>
                </a:path>
              </a:pathLst>
            </a:custGeom>
            <a:noFill/>
            <a:ln w="7938" cap="flat">
              <a:solidFill>
                <a:srgbClr val="333333"/>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pl-PL"/>
            </a:p>
          </p:txBody>
        </p:sp>
      </p:grpSp>
      <p:sp>
        <p:nvSpPr>
          <p:cNvPr id="15368" name="pole tekstowe 3"/>
          <p:cNvSpPr txBox="1">
            <a:spLocks noChangeArrowheads="1"/>
          </p:cNvSpPr>
          <p:nvPr/>
        </p:nvSpPr>
        <p:spPr bwMode="auto">
          <a:xfrm>
            <a:off x="267819" y="5302250"/>
            <a:ext cx="3018775"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pl-PL" altLang="pl-PL" sz="1800" u="sng" dirty="0" err="1">
                <a:latin typeface="Merriweather"/>
              </a:rPr>
              <a:t>Cancer</a:t>
            </a:r>
            <a:r>
              <a:rPr lang="pl-PL" altLang="pl-PL" sz="1800" u="sng" dirty="0">
                <a:latin typeface="Merriweather"/>
              </a:rPr>
              <a:t> Melanoma </a:t>
            </a:r>
            <a:r>
              <a:rPr lang="pl-PL" altLang="pl-PL" sz="1800" u="sng" dirty="0" err="1">
                <a:latin typeface="Merriweather"/>
              </a:rPr>
              <a:t>cell</a:t>
            </a:r>
            <a:r>
              <a:rPr lang="pl-PL" altLang="pl-PL" sz="1800" u="sng" dirty="0">
                <a:latin typeface="Merriweather"/>
              </a:rPr>
              <a:t> lines</a:t>
            </a:r>
          </a:p>
          <a:p>
            <a:pPr algn="ctr" eaLnBrk="1" hangingPunct="1">
              <a:spcBef>
                <a:spcPct val="0"/>
              </a:spcBef>
              <a:buFontTx/>
              <a:buNone/>
            </a:pPr>
            <a:r>
              <a:rPr lang="pl-PL" altLang="pl-PL" sz="1800" dirty="0" err="1">
                <a:latin typeface="Merriweather"/>
              </a:rPr>
              <a:t>primary</a:t>
            </a:r>
            <a:r>
              <a:rPr lang="pl-PL" altLang="pl-PL" sz="1800" dirty="0">
                <a:latin typeface="Merriweather"/>
              </a:rPr>
              <a:t> CM </a:t>
            </a:r>
            <a:r>
              <a:rPr lang="pl-PL" altLang="pl-PL" sz="1800" dirty="0" err="1">
                <a:latin typeface="Merriweather"/>
              </a:rPr>
              <a:t>line</a:t>
            </a:r>
            <a:r>
              <a:rPr lang="pl-PL" altLang="pl-PL" sz="1800" dirty="0">
                <a:latin typeface="Merriweather"/>
              </a:rPr>
              <a:t> </a:t>
            </a:r>
            <a:r>
              <a:rPr lang="pl-PL" altLang="pl-PL" sz="1800" b="1" dirty="0">
                <a:latin typeface="Merriweather"/>
              </a:rPr>
              <a:t>WM-115</a:t>
            </a:r>
          </a:p>
          <a:p>
            <a:pPr algn="ctr" eaLnBrk="1" hangingPunct="1">
              <a:spcBef>
                <a:spcPct val="0"/>
              </a:spcBef>
              <a:buFontTx/>
              <a:buNone/>
            </a:pPr>
            <a:r>
              <a:rPr lang="pl-PL" altLang="pl-PL" sz="1800" dirty="0" err="1">
                <a:latin typeface="Merriweather"/>
              </a:rPr>
              <a:t>matastatic</a:t>
            </a:r>
            <a:r>
              <a:rPr lang="pl-PL" altLang="pl-PL" sz="1800" dirty="0">
                <a:latin typeface="Merriweather"/>
              </a:rPr>
              <a:t> CM </a:t>
            </a:r>
            <a:r>
              <a:rPr lang="pl-PL" altLang="pl-PL" sz="1800" b="1" dirty="0" smtClean="0">
                <a:latin typeface="Merriweather"/>
              </a:rPr>
              <a:t>WM-266-4</a:t>
            </a:r>
            <a:endParaRPr lang="pl-PL" altLang="pl-PL" sz="1800" b="1" dirty="0">
              <a:latin typeface="Merriweather"/>
            </a:endParaRPr>
          </a:p>
        </p:txBody>
      </p:sp>
      <p:sp>
        <p:nvSpPr>
          <p:cNvPr id="15369" name="pole tekstowe 34815"/>
          <p:cNvSpPr txBox="1">
            <a:spLocks noChangeArrowheads="1"/>
          </p:cNvSpPr>
          <p:nvPr/>
        </p:nvSpPr>
        <p:spPr bwMode="auto">
          <a:xfrm>
            <a:off x="3294063" y="981075"/>
            <a:ext cx="29591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pl-PL" sz="1600" b="1" dirty="0">
                <a:solidFill>
                  <a:srgbClr val="00B050"/>
                </a:solidFill>
                <a:latin typeface="Merriweather"/>
              </a:rPr>
              <a:t>radial/vertical growth phase </a:t>
            </a:r>
            <a:endParaRPr lang="pl-PL" altLang="pl-PL" sz="1600" b="1" dirty="0">
              <a:solidFill>
                <a:srgbClr val="00B050"/>
              </a:solidFill>
              <a:latin typeface="Merriweather"/>
            </a:endParaRPr>
          </a:p>
          <a:p>
            <a:pPr algn="ctr" eaLnBrk="1" hangingPunct="1">
              <a:spcBef>
                <a:spcPct val="0"/>
              </a:spcBef>
              <a:buFontTx/>
              <a:buNone/>
            </a:pPr>
            <a:r>
              <a:rPr lang="pl-PL" altLang="pl-PL" sz="1600" b="1" dirty="0">
                <a:solidFill>
                  <a:srgbClr val="00B050"/>
                </a:solidFill>
                <a:latin typeface="Merriweather"/>
              </a:rPr>
              <a:t>l</a:t>
            </a:r>
            <a:r>
              <a:rPr lang="en-US" altLang="pl-PL" sz="1600" b="1" dirty="0" err="1">
                <a:solidFill>
                  <a:srgbClr val="00B050"/>
                </a:solidFill>
                <a:latin typeface="Merriweather"/>
              </a:rPr>
              <a:t>ymph</a:t>
            </a:r>
            <a:r>
              <a:rPr lang="pl-PL" altLang="pl-PL" sz="1600" b="1" dirty="0">
                <a:solidFill>
                  <a:srgbClr val="00B050"/>
                </a:solidFill>
                <a:latin typeface="Merriweather"/>
              </a:rPr>
              <a:t> </a:t>
            </a:r>
            <a:r>
              <a:rPr lang="pl-PL" altLang="pl-PL" sz="1600" b="1" dirty="0" err="1">
                <a:solidFill>
                  <a:srgbClr val="00B050"/>
                </a:solidFill>
                <a:latin typeface="Merriweather"/>
              </a:rPr>
              <a:t>node</a:t>
            </a:r>
            <a:r>
              <a:rPr lang="pl-PL" altLang="pl-PL" sz="1600" b="1" dirty="0">
                <a:solidFill>
                  <a:srgbClr val="00B050"/>
                </a:solidFill>
                <a:latin typeface="Merriweather"/>
              </a:rPr>
              <a:t> </a:t>
            </a:r>
            <a:r>
              <a:rPr lang="pl-PL" altLang="pl-PL" sz="1600" b="1" dirty="0" err="1">
                <a:solidFill>
                  <a:srgbClr val="00B050"/>
                </a:solidFill>
                <a:latin typeface="Merriweather"/>
              </a:rPr>
              <a:t>metastasis</a:t>
            </a:r>
            <a:endParaRPr lang="pl-PL" altLang="pl-PL" sz="1600" b="1" dirty="0">
              <a:solidFill>
                <a:srgbClr val="00B050"/>
              </a:solidFill>
              <a:latin typeface="Merriweather"/>
            </a:endParaRPr>
          </a:p>
        </p:txBody>
      </p:sp>
      <p:sp>
        <p:nvSpPr>
          <p:cNvPr id="15370" name="pole tekstowe 34816"/>
          <p:cNvSpPr txBox="1">
            <a:spLocks noChangeArrowheads="1"/>
          </p:cNvSpPr>
          <p:nvPr/>
        </p:nvSpPr>
        <p:spPr bwMode="auto">
          <a:xfrm>
            <a:off x="173867" y="1277490"/>
            <a:ext cx="31607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pl-PL" altLang="pl-PL" sz="1000"/>
              <a:t>https://histologyblog.com/2014/01/23/histoquarterly-superficial-spreading-malignant-melanoma/</a:t>
            </a:r>
          </a:p>
        </p:txBody>
      </p:sp>
      <p:grpSp>
        <p:nvGrpSpPr>
          <p:cNvPr id="15371" name="Group 3"/>
          <p:cNvGrpSpPr>
            <a:grpSpLocks/>
          </p:cNvGrpSpPr>
          <p:nvPr/>
        </p:nvGrpSpPr>
        <p:grpSpPr bwMode="auto">
          <a:xfrm>
            <a:off x="8216900" y="3308350"/>
            <a:ext cx="217488" cy="1262063"/>
            <a:chOff x="672" y="1395"/>
            <a:chExt cx="283" cy="1773"/>
          </a:xfrm>
        </p:grpSpPr>
        <p:sp>
          <p:nvSpPr>
            <p:cNvPr id="15450" name="Freeform 4"/>
            <p:cNvSpPr>
              <a:spLocks/>
            </p:cNvSpPr>
            <p:nvPr/>
          </p:nvSpPr>
          <p:spPr bwMode="auto">
            <a:xfrm>
              <a:off x="697" y="2896"/>
              <a:ext cx="233" cy="272"/>
            </a:xfrm>
            <a:custGeom>
              <a:avLst/>
              <a:gdLst>
                <a:gd name="T0" fmla="*/ 73240 w 93"/>
                <a:gd name="T1" fmla="*/ 33429 h 102"/>
                <a:gd name="T2" fmla="*/ 0 w 93"/>
                <a:gd name="T3" fmla="*/ 0 h 102"/>
                <a:gd name="T4" fmla="*/ 0 w 93"/>
                <a:gd name="T5" fmla="*/ 0 h 102"/>
                <a:gd name="T6" fmla="*/ 57634 w 93"/>
                <a:gd name="T7" fmla="*/ 248547 h 102"/>
                <a:gd name="T8" fmla="*/ 73240 w 93"/>
                <a:gd name="T9" fmla="*/ 260685 h 102"/>
                <a:gd name="T10" fmla="*/ 86759 w 93"/>
                <a:gd name="T11" fmla="*/ 248547 h 102"/>
                <a:gd name="T12" fmla="*/ 144395 w 93"/>
                <a:gd name="T13" fmla="*/ 0 h 102"/>
                <a:gd name="T14" fmla="*/ 144395 w 93"/>
                <a:gd name="T15" fmla="*/ 0 h 102"/>
                <a:gd name="T16" fmla="*/ 73240 w 93"/>
                <a:gd name="T17" fmla="*/ 33429 h 10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3" h="102">
                  <a:moveTo>
                    <a:pt x="47" y="13"/>
                  </a:moveTo>
                  <a:cubicBezTo>
                    <a:pt x="14" y="13"/>
                    <a:pt x="2" y="4"/>
                    <a:pt x="0" y="0"/>
                  </a:cubicBezTo>
                  <a:cubicBezTo>
                    <a:pt x="0" y="0"/>
                    <a:pt x="0" y="0"/>
                    <a:pt x="0" y="0"/>
                  </a:cubicBezTo>
                  <a:cubicBezTo>
                    <a:pt x="0" y="2"/>
                    <a:pt x="27" y="86"/>
                    <a:pt x="37" y="97"/>
                  </a:cubicBezTo>
                  <a:cubicBezTo>
                    <a:pt x="40" y="100"/>
                    <a:pt x="41" y="102"/>
                    <a:pt x="47" y="102"/>
                  </a:cubicBezTo>
                  <a:cubicBezTo>
                    <a:pt x="52" y="102"/>
                    <a:pt x="53" y="100"/>
                    <a:pt x="56" y="97"/>
                  </a:cubicBezTo>
                  <a:cubicBezTo>
                    <a:pt x="66" y="86"/>
                    <a:pt x="93" y="2"/>
                    <a:pt x="93" y="0"/>
                  </a:cubicBezTo>
                  <a:cubicBezTo>
                    <a:pt x="93" y="0"/>
                    <a:pt x="93" y="0"/>
                    <a:pt x="93" y="0"/>
                  </a:cubicBezTo>
                  <a:cubicBezTo>
                    <a:pt x="91" y="4"/>
                    <a:pt x="79" y="13"/>
                    <a:pt x="47" y="13"/>
                  </a:cubicBezTo>
                  <a:close/>
                </a:path>
              </a:pathLst>
            </a:custGeom>
            <a:solidFill>
              <a:srgbClr val="B1D4D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l-PL"/>
            </a:p>
          </p:txBody>
        </p:sp>
        <p:sp>
          <p:nvSpPr>
            <p:cNvPr id="15451" name="Freeform 5"/>
            <p:cNvSpPr>
              <a:spLocks/>
            </p:cNvSpPr>
            <p:nvPr/>
          </p:nvSpPr>
          <p:spPr bwMode="auto">
            <a:xfrm>
              <a:off x="697" y="2896"/>
              <a:ext cx="233" cy="272"/>
            </a:xfrm>
            <a:custGeom>
              <a:avLst/>
              <a:gdLst>
                <a:gd name="T0" fmla="*/ 73240 w 93"/>
                <a:gd name="T1" fmla="*/ 33429 h 102"/>
                <a:gd name="T2" fmla="*/ 0 w 93"/>
                <a:gd name="T3" fmla="*/ 0 h 102"/>
                <a:gd name="T4" fmla="*/ 0 w 93"/>
                <a:gd name="T5" fmla="*/ 0 h 102"/>
                <a:gd name="T6" fmla="*/ 57634 w 93"/>
                <a:gd name="T7" fmla="*/ 248547 h 102"/>
                <a:gd name="T8" fmla="*/ 73240 w 93"/>
                <a:gd name="T9" fmla="*/ 260685 h 102"/>
                <a:gd name="T10" fmla="*/ 86759 w 93"/>
                <a:gd name="T11" fmla="*/ 248547 h 102"/>
                <a:gd name="T12" fmla="*/ 144395 w 93"/>
                <a:gd name="T13" fmla="*/ 0 h 102"/>
                <a:gd name="T14" fmla="*/ 144395 w 93"/>
                <a:gd name="T15" fmla="*/ 0 h 102"/>
                <a:gd name="T16" fmla="*/ 73240 w 93"/>
                <a:gd name="T17" fmla="*/ 33429 h 10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3" h="102">
                  <a:moveTo>
                    <a:pt x="47" y="13"/>
                  </a:moveTo>
                  <a:cubicBezTo>
                    <a:pt x="14" y="13"/>
                    <a:pt x="2" y="4"/>
                    <a:pt x="0" y="0"/>
                  </a:cubicBezTo>
                  <a:cubicBezTo>
                    <a:pt x="0" y="0"/>
                    <a:pt x="0" y="0"/>
                    <a:pt x="0" y="0"/>
                  </a:cubicBezTo>
                  <a:cubicBezTo>
                    <a:pt x="0" y="2"/>
                    <a:pt x="27" y="86"/>
                    <a:pt x="37" y="97"/>
                  </a:cubicBezTo>
                  <a:cubicBezTo>
                    <a:pt x="40" y="100"/>
                    <a:pt x="41" y="102"/>
                    <a:pt x="47" y="102"/>
                  </a:cubicBezTo>
                  <a:cubicBezTo>
                    <a:pt x="52" y="102"/>
                    <a:pt x="53" y="100"/>
                    <a:pt x="56" y="97"/>
                  </a:cubicBezTo>
                  <a:cubicBezTo>
                    <a:pt x="66" y="86"/>
                    <a:pt x="93" y="2"/>
                    <a:pt x="93" y="0"/>
                  </a:cubicBezTo>
                  <a:cubicBezTo>
                    <a:pt x="93" y="0"/>
                    <a:pt x="93" y="0"/>
                    <a:pt x="93" y="0"/>
                  </a:cubicBezTo>
                  <a:cubicBezTo>
                    <a:pt x="91" y="4"/>
                    <a:pt x="79" y="13"/>
                    <a:pt x="47" y="13"/>
                  </a:cubicBezTo>
                  <a:close/>
                </a:path>
              </a:pathLst>
            </a:custGeom>
            <a:solidFill>
              <a:srgbClr val="C2015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l-PL"/>
            </a:p>
          </p:txBody>
        </p:sp>
        <p:sp>
          <p:nvSpPr>
            <p:cNvPr id="15452" name="Freeform 6"/>
            <p:cNvSpPr>
              <a:spLocks/>
            </p:cNvSpPr>
            <p:nvPr/>
          </p:nvSpPr>
          <p:spPr bwMode="auto">
            <a:xfrm>
              <a:off x="700" y="1573"/>
              <a:ext cx="227" cy="1358"/>
            </a:xfrm>
            <a:custGeom>
              <a:avLst/>
              <a:gdLst>
                <a:gd name="T0" fmla="*/ 136380 w 91"/>
                <a:gd name="T1" fmla="*/ 0 h 509"/>
                <a:gd name="T2" fmla="*/ 0 w 91"/>
                <a:gd name="T3" fmla="*/ 0 h 509"/>
                <a:gd name="T4" fmla="*/ 0 w 91"/>
                <a:gd name="T5" fmla="*/ 1268097 h 509"/>
                <a:gd name="T6" fmla="*/ 0 w 91"/>
                <a:gd name="T7" fmla="*/ 1278945 h 509"/>
                <a:gd name="T8" fmla="*/ 69150 w 91"/>
                <a:gd name="T9" fmla="*/ 1306647 h 509"/>
                <a:gd name="T10" fmla="*/ 136380 w 91"/>
                <a:gd name="T11" fmla="*/ 1278945 h 509"/>
                <a:gd name="T12" fmla="*/ 136380 w 91"/>
                <a:gd name="T13" fmla="*/ 1268097 h 509"/>
                <a:gd name="T14" fmla="*/ 136380 w 91"/>
                <a:gd name="T15" fmla="*/ 0 h 50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91" h="509">
                  <a:moveTo>
                    <a:pt x="91" y="0"/>
                  </a:moveTo>
                  <a:cubicBezTo>
                    <a:pt x="0" y="0"/>
                    <a:pt x="0" y="0"/>
                    <a:pt x="0" y="0"/>
                  </a:cubicBezTo>
                  <a:cubicBezTo>
                    <a:pt x="0" y="494"/>
                    <a:pt x="0" y="494"/>
                    <a:pt x="0" y="494"/>
                  </a:cubicBezTo>
                  <a:cubicBezTo>
                    <a:pt x="0" y="496"/>
                    <a:pt x="0" y="497"/>
                    <a:pt x="0" y="498"/>
                  </a:cubicBezTo>
                  <a:cubicBezTo>
                    <a:pt x="3" y="501"/>
                    <a:pt x="16" y="509"/>
                    <a:pt x="46" y="509"/>
                  </a:cubicBezTo>
                  <a:cubicBezTo>
                    <a:pt x="75" y="509"/>
                    <a:pt x="88" y="502"/>
                    <a:pt x="91" y="498"/>
                  </a:cubicBezTo>
                  <a:cubicBezTo>
                    <a:pt x="91" y="497"/>
                    <a:pt x="91" y="496"/>
                    <a:pt x="91" y="494"/>
                  </a:cubicBezTo>
                  <a:lnTo>
                    <a:pt x="91" y="0"/>
                  </a:lnTo>
                  <a:close/>
                </a:path>
              </a:pathLst>
            </a:custGeom>
            <a:solidFill>
              <a:srgbClr val="DAEBE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l-PL"/>
            </a:p>
          </p:txBody>
        </p:sp>
        <p:sp>
          <p:nvSpPr>
            <p:cNvPr id="15453" name="Freeform 7"/>
            <p:cNvSpPr>
              <a:spLocks/>
            </p:cNvSpPr>
            <p:nvPr/>
          </p:nvSpPr>
          <p:spPr bwMode="auto">
            <a:xfrm>
              <a:off x="700" y="2181"/>
              <a:ext cx="227" cy="750"/>
            </a:xfrm>
            <a:custGeom>
              <a:avLst/>
              <a:gdLst>
                <a:gd name="T0" fmla="*/ 136380 w 91"/>
                <a:gd name="T1" fmla="*/ 0 h 281"/>
                <a:gd name="T2" fmla="*/ 69150 w 91"/>
                <a:gd name="T3" fmla="*/ 10457 h 281"/>
                <a:gd name="T4" fmla="*/ 0 w 91"/>
                <a:gd name="T5" fmla="*/ 0 h 281"/>
                <a:gd name="T6" fmla="*/ 0 w 91"/>
                <a:gd name="T7" fmla="*/ 685100 h 281"/>
                <a:gd name="T8" fmla="*/ 0 w 91"/>
                <a:gd name="T9" fmla="*/ 695557 h 281"/>
                <a:gd name="T10" fmla="*/ 69150 w 91"/>
                <a:gd name="T11" fmla="*/ 723718 h 281"/>
                <a:gd name="T12" fmla="*/ 136380 w 91"/>
                <a:gd name="T13" fmla="*/ 695557 h 281"/>
                <a:gd name="T14" fmla="*/ 136380 w 91"/>
                <a:gd name="T15" fmla="*/ 685100 h 281"/>
                <a:gd name="T16" fmla="*/ 136380 w 91"/>
                <a:gd name="T17" fmla="*/ 0 h 28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1" h="281">
                  <a:moveTo>
                    <a:pt x="91" y="0"/>
                  </a:moveTo>
                  <a:cubicBezTo>
                    <a:pt x="88" y="2"/>
                    <a:pt x="69" y="4"/>
                    <a:pt x="46" y="4"/>
                  </a:cubicBezTo>
                  <a:cubicBezTo>
                    <a:pt x="21" y="4"/>
                    <a:pt x="2" y="2"/>
                    <a:pt x="0" y="0"/>
                  </a:cubicBezTo>
                  <a:cubicBezTo>
                    <a:pt x="0" y="266"/>
                    <a:pt x="0" y="266"/>
                    <a:pt x="0" y="266"/>
                  </a:cubicBezTo>
                  <a:cubicBezTo>
                    <a:pt x="0" y="268"/>
                    <a:pt x="0" y="269"/>
                    <a:pt x="0" y="270"/>
                  </a:cubicBezTo>
                  <a:cubicBezTo>
                    <a:pt x="3" y="273"/>
                    <a:pt x="16" y="281"/>
                    <a:pt x="46" y="281"/>
                  </a:cubicBezTo>
                  <a:cubicBezTo>
                    <a:pt x="75" y="281"/>
                    <a:pt x="88" y="274"/>
                    <a:pt x="91" y="270"/>
                  </a:cubicBezTo>
                  <a:cubicBezTo>
                    <a:pt x="91" y="269"/>
                    <a:pt x="91" y="268"/>
                    <a:pt x="91" y="266"/>
                  </a:cubicBezTo>
                  <a:lnTo>
                    <a:pt x="91" y="0"/>
                  </a:lnTo>
                  <a:close/>
                </a:path>
              </a:pathLst>
            </a:custGeom>
            <a:solidFill>
              <a:srgbClr val="E6719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l-PL"/>
            </a:p>
          </p:txBody>
        </p:sp>
        <p:sp>
          <p:nvSpPr>
            <p:cNvPr id="15454" name="Freeform 8"/>
            <p:cNvSpPr>
              <a:spLocks/>
            </p:cNvSpPr>
            <p:nvPr/>
          </p:nvSpPr>
          <p:spPr bwMode="auto">
            <a:xfrm>
              <a:off x="732" y="2189"/>
              <a:ext cx="165" cy="720"/>
            </a:xfrm>
            <a:custGeom>
              <a:avLst/>
              <a:gdLst>
                <a:gd name="T0" fmla="*/ 50783 w 66"/>
                <a:gd name="T1" fmla="*/ 2824 h 270"/>
                <a:gd name="T2" fmla="*/ 0 w 66"/>
                <a:gd name="T3" fmla="*/ 0 h 270"/>
                <a:gd name="T4" fmla="*/ 0 w 66"/>
                <a:gd name="T5" fmla="*/ 636907 h 270"/>
                <a:gd name="T6" fmla="*/ 50783 w 66"/>
                <a:gd name="T7" fmla="*/ 690403 h 270"/>
                <a:gd name="T8" fmla="*/ 100908 w 66"/>
                <a:gd name="T9" fmla="*/ 636907 h 270"/>
                <a:gd name="T10" fmla="*/ 100908 w 66"/>
                <a:gd name="T11" fmla="*/ 0 h 270"/>
                <a:gd name="T12" fmla="*/ 50783 w 66"/>
                <a:gd name="T13" fmla="*/ 2824 h 27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6" h="270">
                  <a:moveTo>
                    <a:pt x="33" y="1"/>
                  </a:moveTo>
                  <a:cubicBezTo>
                    <a:pt x="20" y="1"/>
                    <a:pt x="8" y="0"/>
                    <a:pt x="0" y="0"/>
                  </a:cubicBezTo>
                  <a:cubicBezTo>
                    <a:pt x="0" y="249"/>
                    <a:pt x="0" y="249"/>
                    <a:pt x="0" y="249"/>
                  </a:cubicBezTo>
                  <a:cubicBezTo>
                    <a:pt x="0" y="266"/>
                    <a:pt x="14" y="270"/>
                    <a:pt x="33" y="270"/>
                  </a:cubicBezTo>
                  <a:cubicBezTo>
                    <a:pt x="51" y="270"/>
                    <a:pt x="66" y="266"/>
                    <a:pt x="66" y="249"/>
                  </a:cubicBezTo>
                  <a:cubicBezTo>
                    <a:pt x="66" y="0"/>
                    <a:pt x="66" y="0"/>
                    <a:pt x="66" y="0"/>
                  </a:cubicBezTo>
                  <a:cubicBezTo>
                    <a:pt x="57" y="0"/>
                    <a:pt x="46" y="1"/>
                    <a:pt x="33" y="1"/>
                  </a:cubicBezTo>
                  <a:close/>
                </a:path>
              </a:pathLst>
            </a:custGeom>
            <a:solidFill>
              <a:srgbClr val="E04E8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l-PL"/>
            </a:p>
          </p:txBody>
        </p:sp>
        <p:sp>
          <p:nvSpPr>
            <p:cNvPr id="15455" name="Freeform 9"/>
            <p:cNvSpPr>
              <a:spLocks/>
            </p:cNvSpPr>
            <p:nvPr/>
          </p:nvSpPr>
          <p:spPr bwMode="auto">
            <a:xfrm>
              <a:off x="732" y="1539"/>
              <a:ext cx="165" cy="653"/>
            </a:xfrm>
            <a:custGeom>
              <a:avLst/>
              <a:gdLst>
                <a:gd name="T0" fmla="*/ 0 w 66"/>
                <a:gd name="T1" fmla="*/ 0 h 245"/>
                <a:gd name="T2" fmla="*/ 0 w 66"/>
                <a:gd name="T3" fmla="*/ 620862 h 245"/>
                <a:gd name="T4" fmla="*/ 50783 w 66"/>
                <a:gd name="T5" fmla="*/ 623855 h 245"/>
                <a:gd name="T6" fmla="*/ 100908 w 66"/>
                <a:gd name="T7" fmla="*/ 620862 h 245"/>
                <a:gd name="T8" fmla="*/ 100908 w 66"/>
                <a:gd name="T9" fmla="*/ 0 h 245"/>
                <a:gd name="T10" fmla="*/ 0 w 66"/>
                <a:gd name="T11" fmla="*/ 0 h 2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6" h="245">
                  <a:moveTo>
                    <a:pt x="0" y="0"/>
                  </a:moveTo>
                  <a:cubicBezTo>
                    <a:pt x="0" y="244"/>
                    <a:pt x="0" y="244"/>
                    <a:pt x="0" y="244"/>
                  </a:cubicBezTo>
                  <a:cubicBezTo>
                    <a:pt x="8" y="244"/>
                    <a:pt x="20" y="245"/>
                    <a:pt x="33" y="245"/>
                  </a:cubicBezTo>
                  <a:cubicBezTo>
                    <a:pt x="46" y="245"/>
                    <a:pt x="57" y="244"/>
                    <a:pt x="66" y="244"/>
                  </a:cubicBezTo>
                  <a:cubicBezTo>
                    <a:pt x="66" y="0"/>
                    <a:pt x="66" y="0"/>
                    <a:pt x="66" y="0"/>
                  </a:cubicBezTo>
                  <a:lnTo>
                    <a:pt x="0" y="0"/>
                  </a:lnTo>
                  <a:close/>
                </a:path>
              </a:pathLst>
            </a:custGeom>
            <a:solidFill>
              <a:srgbClr val="B1D4D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l-PL"/>
            </a:p>
          </p:txBody>
        </p:sp>
        <p:sp>
          <p:nvSpPr>
            <p:cNvPr id="15456" name="Freeform 10"/>
            <p:cNvSpPr>
              <a:spLocks/>
            </p:cNvSpPr>
            <p:nvPr/>
          </p:nvSpPr>
          <p:spPr bwMode="auto">
            <a:xfrm>
              <a:off x="700" y="2163"/>
              <a:ext cx="227" cy="37"/>
            </a:xfrm>
            <a:custGeom>
              <a:avLst/>
              <a:gdLst>
                <a:gd name="T0" fmla="*/ 0 w 91"/>
                <a:gd name="T1" fmla="*/ 17023 h 14"/>
                <a:gd name="T2" fmla="*/ 69150 w 91"/>
                <a:gd name="T3" fmla="*/ 33414 h 14"/>
                <a:gd name="T4" fmla="*/ 136380 w 91"/>
                <a:gd name="T5" fmla="*/ 19068 h 14"/>
                <a:gd name="T6" fmla="*/ 136380 w 91"/>
                <a:gd name="T7" fmla="*/ 17023 h 14"/>
                <a:gd name="T8" fmla="*/ 67209 w 91"/>
                <a:gd name="T9" fmla="*/ 0 h 14"/>
                <a:gd name="T10" fmla="*/ 0 w 91"/>
                <a:gd name="T11" fmla="*/ 17023 h 1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1" h="14">
                  <a:moveTo>
                    <a:pt x="0" y="7"/>
                  </a:moveTo>
                  <a:cubicBezTo>
                    <a:pt x="1" y="11"/>
                    <a:pt x="21" y="14"/>
                    <a:pt x="46" y="14"/>
                  </a:cubicBezTo>
                  <a:cubicBezTo>
                    <a:pt x="69" y="14"/>
                    <a:pt x="89" y="11"/>
                    <a:pt x="91" y="8"/>
                  </a:cubicBezTo>
                  <a:cubicBezTo>
                    <a:pt x="91" y="7"/>
                    <a:pt x="91" y="7"/>
                    <a:pt x="91" y="7"/>
                  </a:cubicBezTo>
                  <a:cubicBezTo>
                    <a:pt x="90" y="3"/>
                    <a:pt x="70" y="0"/>
                    <a:pt x="45" y="0"/>
                  </a:cubicBezTo>
                  <a:cubicBezTo>
                    <a:pt x="22" y="0"/>
                    <a:pt x="2" y="3"/>
                    <a:pt x="0" y="7"/>
                  </a:cubicBezTo>
                </a:path>
              </a:pathLst>
            </a:custGeom>
            <a:solidFill>
              <a:srgbClr val="F0AD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l-PL"/>
            </a:p>
          </p:txBody>
        </p:sp>
        <p:sp>
          <p:nvSpPr>
            <p:cNvPr id="15457" name="Freeform 11"/>
            <p:cNvSpPr>
              <a:spLocks/>
            </p:cNvSpPr>
            <p:nvPr/>
          </p:nvSpPr>
          <p:spPr bwMode="auto">
            <a:xfrm>
              <a:off x="815" y="2189"/>
              <a:ext cx="82" cy="720"/>
            </a:xfrm>
            <a:custGeom>
              <a:avLst/>
              <a:gdLst>
                <a:gd name="T0" fmla="*/ 38157 w 33"/>
                <a:gd name="T1" fmla="*/ 0 h 270"/>
                <a:gd name="T2" fmla="*/ 38157 w 33"/>
                <a:gd name="T3" fmla="*/ 628907 h 270"/>
                <a:gd name="T4" fmla="*/ 0 w 33"/>
                <a:gd name="T5" fmla="*/ 690403 h 270"/>
                <a:gd name="T6" fmla="*/ 48037 w 33"/>
                <a:gd name="T7" fmla="*/ 636907 h 270"/>
                <a:gd name="T8" fmla="*/ 48037 w 33"/>
                <a:gd name="T9" fmla="*/ 0 h 270"/>
                <a:gd name="T10" fmla="*/ 38157 w 33"/>
                <a:gd name="T11" fmla="*/ 0 h 2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 h="270">
                  <a:moveTo>
                    <a:pt x="26" y="0"/>
                  </a:moveTo>
                  <a:cubicBezTo>
                    <a:pt x="26" y="246"/>
                    <a:pt x="26" y="246"/>
                    <a:pt x="26" y="246"/>
                  </a:cubicBezTo>
                  <a:cubicBezTo>
                    <a:pt x="26" y="264"/>
                    <a:pt x="12" y="269"/>
                    <a:pt x="0" y="270"/>
                  </a:cubicBezTo>
                  <a:cubicBezTo>
                    <a:pt x="18" y="270"/>
                    <a:pt x="33" y="266"/>
                    <a:pt x="33" y="249"/>
                  </a:cubicBezTo>
                  <a:cubicBezTo>
                    <a:pt x="33" y="0"/>
                    <a:pt x="33" y="0"/>
                    <a:pt x="33" y="0"/>
                  </a:cubicBezTo>
                  <a:cubicBezTo>
                    <a:pt x="31" y="0"/>
                    <a:pt x="29" y="0"/>
                    <a:pt x="26" y="0"/>
                  </a:cubicBezTo>
                  <a:close/>
                </a:path>
              </a:pathLst>
            </a:custGeom>
            <a:solidFill>
              <a:srgbClr val="AE015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l-PL"/>
            </a:p>
          </p:txBody>
        </p:sp>
        <p:sp>
          <p:nvSpPr>
            <p:cNvPr id="15458" name="Freeform 12"/>
            <p:cNvSpPr>
              <a:spLocks/>
            </p:cNvSpPr>
            <p:nvPr/>
          </p:nvSpPr>
          <p:spPr bwMode="auto">
            <a:xfrm>
              <a:off x="880" y="1539"/>
              <a:ext cx="17" cy="650"/>
            </a:xfrm>
            <a:custGeom>
              <a:avLst/>
              <a:gdLst>
                <a:gd name="T0" fmla="*/ 0 w 7"/>
                <a:gd name="T1" fmla="*/ 0 h 244"/>
                <a:gd name="T2" fmla="*/ 0 w 7"/>
                <a:gd name="T3" fmla="*/ 618981 h 244"/>
                <a:gd name="T4" fmla="*/ 8451 w 7"/>
                <a:gd name="T5" fmla="*/ 618981 h 244"/>
                <a:gd name="T6" fmla="*/ 8451 w 7"/>
                <a:gd name="T7" fmla="*/ 0 h 244"/>
                <a:gd name="T8" fmla="*/ 0 w 7"/>
                <a:gd name="T9" fmla="*/ 0 h 24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 h="244">
                  <a:moveTo>
                    <a:pt x="0" y="0"/>
                  </a:moveTo>
                  <a:cubicBezTo>
                    <a:pt x="0" y="244"/>
                    <a:pt x="0" y="244"/>
                    <a:pt x="0" y="244"/>
                  </a:cubicBezTo>
                  <a:cubicBezTo>
                    <a:pt x="3" y="244"/>
                    <a:pt x="5" y="244"/>
                    <a:pt x="7" y="244"/>
                  </a:cubicBezTo>
                  <a:cubicBezTo>
                    <a:pt x="7" y="0"/>
                    <a:pt x="7" y="0"/>
                    <a:pt x="7" y="0"/>
                  </a:cubicBezTo>
                  <a:lnTo>
                    <a:pt x="0" y="0"/>
                  </a:lnTo>
                  <a:close/>
                </a:path>
              </a:pathLst>
            </a:custGeom>
            <a:solidFill>
              <a:srgbClr val="88BCC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l-PL"/>
            </a:p>
          </p:txBody>
        </p:sp>
        <p:sp>
          <p:nvSpPr>
            <p:cNvPr id="15459" name="Freeform 13"/>
            <p:cNvSpPr>
              <a:spLocks/>
            </p:cNvSpPr>
            <p:nvPr/>
          </p:nvSpPr>
          <p:spPr bwMode="auto">
            <a:xfrm>
              <a:off x="880" y="2168"/>
              <a:ext cx="17" cy="27"/>
            </a:xfrm>
            <a:custGeom>
              <a:avLst/>
              <a:gdLst>
                <a:gd name="T0" fmla="*/ 8451 w 7"/>
                <a:gd name="T1" fmla="*/ 0 h 10"/>
                <a:gd name="T2" fmla="*/ 0 w 7"/>
                <a:gd name="T3" fmla="*/ 0 h 10"/>
                <a:gd name="T4" fmla="*/ 0 w 7"/>
                <a:gd name="T5" fmla="*/ 28264 h 10"/>
                <a:gd name="T6" fmla="*/ 3480 w 7"/>
                <a:gd name="T7" fmla="*/ 28264 h 10"/>
                <a:gd name="T8" fmla="*/ 4901 w 7"/>
                <a:gd name="T9" fmla="*/ 28264 h 10"/>
                <a:gd name="T10" fmla="*/ 7332 w 7"/>
                <a:gd name="T11" fmla="*/ 25253 h 10"/>
                <a:gd name="T12" fmla="*/ 8451 w 7"/>
                <a:gd name="T13" fmla="*/ 22796 h 10"/>
                <a:gd name="T14" fmla="*/ 8451 w 7"/>
                <a:gd name="T15" fmla="*/ 0 h 1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 h="10">
                  <a:moveTo>
                    <a:pt x="7" y="0"/>
                  </a:moveTo>
                  <a:cubicBezTo>
                    <a:pt x="5" y="0"/>
                    <a:pt x="3" y="0"/>
                    <a:pt x="0" y="0"/>
                  </a:cubicBezTo>
                  <a:cubicBezTo>
                    <a:pt x="0" y="10"/>
                    <a:pt x="0" y="10"/>
                    <a:pt x="0" y="10"/>
                  </a:cubicBezTo>
                  <a:cubicBezTo>
                    <a:pt x="1" y="10"/>
                    <a:pt x="2" y="10"/>
                    <a:pt x="3" y="10"/>
                  </a:cubicBezTo>
                  <a:cubicBezTo>
                    <a:pt x="3" y="10"/>
                    <a:pt x="4" y="10"/>
                    <a:pt x="4" y="10"/>
                  </a:cubicBezTo>
                  <a:cubicBezTo>
                    <a:pt x="5" y="10"/>
                    <a:pt x="5" y="9"/>
                    <a:pt x="6" y="9"/>
                  </a:cubicBezTo>
                  <a:cubicBezTo>
                    <a:pt x="6" y="9"/>
                    <a:pt x="6" y="8"/>
                    <a:pt x="7" y="8"/>
                  </a:cubicBezTo>
                  <a:lnTo>
                    <a:pt x="7" y="0"/>
                  </a:lnTo>
                  <a:close/>
                </a:path>
              </a:pathLst>
            </a:custGeom>
            <a:solidFill>
              <a:srgbClr val="C76A9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l-PL"/>
            </a:p>
          </p:txBody>
        </p:sp>
        <p:sp>
          <p:nvSpPr>
            <p:cNvPr id="15460" name="Freeform 14"/>
            <p:cNvSpPr>
              <a:spLocks/>
            </p:cNvSpPr>
            <p:nvPr/>
          </p:nvSpPr>
          <p:spPr bwMode="auto">
            <a:xfrm>
              <a:off x="815" y="1523"/>
              <a:ext cx="100" cy="1397"/>
            </a:xfrm>
            <a:custGeom>
              <a:avLst/>
              <a:gdLst>
                <a:gd name="T0" fmla="*/ 53720 w 40"/>
                <a:gd name="T1" fmla="*/ 10363 h 524"/>
                <a:gd name="T2" fmla="*/ 53720 w 40"/>
                <a:gd name="T3" fmla="*/ 1286533 h 524"/>
                <a:gd name="T4" fmla="*/ 0 w 40"/>
                <a:gd name="T5" fmla="*/ 1337148 h 524"/>
                <a:gd name="T6" fmla="*/ 61063 w 40"/>
                <a:gd name="T7" fmla="*/ 1288410 h 524"/>
                <a:gd name="T8" fmla="*/ 61063 w 40"/>
                <a:gd name="T9" fmla="*/ 0 h 5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 h="524">
                  <a:moveTo>
                    <a:pt x="35" y="4"/>
                  </a:moveTo>
                  <a:cubicBezTo>
                    <a:pt x="35" y="24"/>
                    <a:pt x="35" y="492"/>
                    <a:pt x="35" y="504"/>
                  </a:cubicBezTo>
                  <a:cubicBezTo>
                    <a:pt x="35" y="516"/>
                    <a:pt x="14" y="524"/>
                    <a:pt x="0" y="524"/>
                  </a:cubicBezTo>
                  <a:cubicBezTo>
                    <a:pt x="13" y="524"/>
                    <a:pt x="40" y="524"/>
                    <a:pt x="40" y="505"/>
                  </a:cubicBezTo>
                  <a:cubicBezTo>
                    <a:pt x="40" y="486"/>
                    <a:pt x="40" y="14"/>
                    <a:pt x="40" y="0"/>
                  </a:cubicBezTo>
                </a:path>
              </a:pathLst>
            </a:custGeom>
            <a:solidFill>
              <a:srgbClr val="9FC9D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l-PL"/>
            </a:p>
          </p:txBody>
        </p:sp>
        <p:sp>
          <p:nvSpPr>
            <p:cNvPr id="15461" name="Freeform 15"/>
            <p:cNvSpPr>
              <a:spLocks/>
            </p:cNvSpPr>
            <p:nvPr/>
          </p:nvSpPr>
          <p:spPr bwMode="auto">
            <a:xfrm>
              <a:off x="902" y="2171"/>
              <a:ext cx="13" cy="21"/>
            </a:xfrm>
            <a:custGeom>
              <a:avLst/>
              <a:gdLst>
                <a:gd name="T0" fmla="*/ 0 w 5"/>
                <a:gd name="T1" fmla="*/ 17945 h 8"/>
                <a:gd name="T2" fmla="*/ 10457 w 5"/>
                <a:gd name="T3" fmla="*/ 15338 h 8"/>
                <a:gd name="T4" fmla="*/ 10457 w 5"/>
                <a:gd name="T5" fmla="*/ 2604 h 8"/>
                <a:gd name="T6" fmla="*/ 0 w 5"/>
                <a:gd name="T7" fmla="*/ 0 h 8"/>
                <a:gd name="T8" fmla="*/ 0 w 5"/>
                <a:gd name="T9" fmla="*/ 17945 h 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 h="8">
                  <a:moveTo>
                    <a:pt x="0" y="8"/>
                  </a:moveTo>
                  <a:cubicBezTo>
                    <a:pt x="2" y="8"/>
                    <a:pt x="4" y="7"/>
                    <a:pt x="5" y="7"/>
                  </a:cubicBezTo>
                  <a:cubicBezTo>
                    <a:pt x="5" y="1"/>
                    <a:pt x="5" y="1"/>
                    <a:pt x="5" y="1"/>
                  </a:cubicBezTo>
                  <a:cubicBezTo>
                    <a:pt x="4" y="1"/>
                    <a:pt x="2" y="0"/>
                    <a:pt x="0" y="0"/>
                  </a:cubicBezTo>
                  <a:lnTo>
                    <a:pt x="0" y="8"/>
                  </a:lnTo>
                  <a:close/>
                </a:path>
              </a:pathLst>
            </a:custGeom>
            <a:solidFill>
              <a:srgbClr val="D186A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l-PL"/>
            </a:p>
          </p:txBody>
        </p:sp>
        <p:sp>
          <p:nvSpPr>
            <p:cNvPr id="15462" name="Freeform 16"/>
            <p:cNvSpPr>
              <a:spLocks/>
            </p:cNvSpPr>
            <p:nvPr/>
          </p:nvSpPr>
          <p:spPr bwMode="auto">
            <a:xfrm>
              <a:off x="815" y="2189"/>
              <a:ext cx="100" cy="731"/>
            </a:xfrm>
            <a:custGeom>
              <a:avLst/>
              <a:gdLst>
                <a:gd name="T0" fmla="*/ 61063 w 40"/>
                <a:gd name="T1" fmla="*/ 0 h 274"/>
                <a:gd name="T2" fmla="*/ 53720 w 40"/>
                <a:gd name="T3" fmla="*/ 2833 h 274"/>
                <a:gd name="T4" fmla="*/ 53720 w 40"/>
                <a:gd name="T5" fmla="*/ 652249 h 274"/>
                <a:gd name="T6" fmla="*/ 0 w 40"/>
                <a:gd name="T7" fmla="*/ 703062 h 274"/>
                <a:gd name="T8" fmla="*/ 61063 w 40"/>
                <a:gd name="T9" fmla="*/ 654170 h 274"/>
                <a:gd name="T10" fmla="*/ 61063 w 40"/>
                <a:gd name="T11" fmla="*/ 0 h 27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0" h="274">
                  <a:moveTo>
                    <a:pt x="40" y="0"/>
                  </a:moveTo>
                  <a:cubicBezTo>
                    <a:pt x="39" y="0"/>
                    <a:pt x="37" y="1"/>
                    <a:pt x="35" y="1"/>
                  </a:cubicBezTo>
                  <a:cubicBezTo>
                    <a:pt x="35" y="254"/>
                    <a:pt x="35" y="254"/>
                    <a:pt x="35" y="254"/>
                  </a:cubicBezTo>
                  <a:cubicBezTo>
                    <a:pt x="35" y="266"/>
                    <a:pt x="14" y="274"/>
                    <a:pt x="0" y="274"/>
                  </a:cubicBezTo>
                  <a:cubicBezTo>
                    <a:pt x="13" y="274"/>
                    <a:pt x="40" y="274"/>
                    <a:pt x="40" y="255"/>
                  </a:cubicBezTo>
                  <a:lnTo>
                    <a:pt x="40" y="0"/>
                  </a:lnTo>
                  <a:close/>
                </a:path>
              </a:pathLst>
            </a:custGeom>
            <a:solidFill>
              <a:srgbClr val="C6015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l-PL"/>
            </a:p>
          </p:txBody>
        </p:sp>
        <p:sp>
          <p:nvSpPr>
            <p:cNvPr id="15463" name="Freeform 17"/>
            <p:cNvSpPr>
              <a:spLocks/>
            </p:cNvSpPr>
            <p:nvPr/>
          </p:nvSpPr>
          <p:spPr bwMode="auto">
            <a:xfrm>
              <a:off x="700" y="1608"/>
              <a:ext cx="192" cy="35"/>
            </a:xfrm>
            <a:custGeom>
              <a:avLst/>
              <a:gdLst>
                <a:gd name="T0" fmla="*/ 0 w 77"/>
                <a:gd name="T1" fmla="*/ 0 h 13"/>
                <a:gd name="T2" fmla="*/ 113918 w 77"/>
                <a:gd name="T3" fmla="*/ 24748 h 13"/>
                <a:gd name="T4" fmla="*/ 115080 w 77"/>
                <a:gd name="T5" fmla="*/ 0 h 13"/>
                <a:gd name="T6" fmla="*/ 0 60000 65536"/>
                <a:gd name="T7" fmla="*/ 0 60000 65536"/>
                <a:gd name="T8" fmla="*/ 0 60000 65536"/>
              </a:gdLst>
              <a:ahLst/>
              <a:cxnLst>
                <a:cxn ang="T6">
                  <a:pos x="T0" y="T1"/>
                </a:cxn>
                <a:cxn ang="T7">
                  <a:pos x="T2" y="T3"/>
                </a:cxn>
                <a:cxn ang="T8">
                  <a:pos x="T4" y="T5"/>
                </a:cxn>
              </a:cxnLst>
              <a:rect l="0" t="0" r="r" b="b"/>
              <a:pathLst>
                <a:path w="77" h="13">
                  <a:moveTo>
                    <a:pt x="0" y="0"/>
                  </a:moveTo>
                  <a:cubicBezTo>
                    <a:pt x="8" y="7"/>
                    <a:pt x="42" y="13"/>
                    <a:pt x="76" y="9"/>
                  </a:cubicBezTo>
                  <a:cubicBezTo>
                    <a:pt x="77" y="0"/>
                    <a:pt x="77" y="0"/>
                    <a:pt x="77" y="0"/>
                  </a:cubicBezTo>
                </a:path>
              </a:pathLst>
            </a:custGeom>
            <a:solidFill>
              <a:srgbClr val="88BCC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l-PL"/>
            </a:p>
          </p:txBody>
        </p:sp>
        <p:sp>
          <p:nvSpPr>
            <p:cNvPr id="15464" name="Freeform 18"/>
            <p:cNvSpPr>
              <a:spLocks/>
            </p:cNvSpPr>
            <p:nvPr/>
          </p:nvSpPr>
          <p:spPr bwMode="auto">
            <a:xfrm>
              <a:off x="700" y="2163"/>
              <a:ext cx="227" cy="37"/>
            </a:xfrm>
            <a:custGeom>
              <a:avLst/>
              <a:gdLst>
                <a:gd name="T0" fmla="*/ 0 w 91"/>
                <a:gd name="T1" fmla="*/ 17023 h 14"/>
                <a:gd name="T2" fmla="*/ 69150 w 91"/>
                <a:gd name="T3" fmla="*/ 33414 h 14"/>
                <a:gd name="T4" fmla="*/ 136380 w 91"/>
                <a:gd name="T5" fmla="*/ 19068 h 14"/>
                <a:gd name="T6" fmla="*/ 136380 w 91"/>
                <a:gd name="T7" fmla="*/ 17023 h 14"/>
                <a:gd name="T8" fmla="*/ 67209 w 91"/>
                <a:gd name="T9" fmla="*/ 0 h 14"/>
                <a:gd name="T10" fmla="*/ 0 w 91"/>
                <a:gd name="T11" fmla="*/ 17023 h 1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1" h="14">
                  <a:moveTo>
                    <a:pt x="0" y="7"/>
                  </a:moveTo>
                  <a:cubicBezTo>
                    <a:pt x="1" y="11"/>
                    <a:pt x="21" y="14"/>
                    <a:pt x="46" y="14"/>
                  </a:cubicBezTo>
                  <a:cubicBezTo>
                    <a:pt x="69" y="14"/>
                    <a:pt x="89" y="11"/>
                    <a:pt x="91" y="8"/>
                  </a:cubicBezTo>
                  <a:cubicBezTo>
                    <a:pt x="91" y="7"/>
                    <a:pt x="91" y="7"/>
                    <a:pt x="91" y="7"/>
                  </a:cubicBezTo>
                  <a:cubicBezTo>
                    <a:pt x="90" y="3"/>
                    <a:pt x="70" y="0"/>
                    <a:pt x="45" y="0"/>
                  </a:cubicBezTo>
                  <a:cubicBezTo>
                    <a:pt x="22" y="0"/>
                    <a:pt x="2" y="3"/>
                    <a:pt x="0" y="7"/>
                  </a:cubicBezTo>
                </a:path>
              </a:pathLst>
            </a:custGeom>
            <a:noFill/>
            <a:ln w="4763"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pl-PL"/>
            </a:p>
          </p:txBody>
        </p:sp>
        <p:sp>
          <p:nvSpPr>
            <p:cNvPr id="15465" name="Freeform 19"/>
            <p:cNvSpPr>
              <a:spLocks/>
            </p:cNvSpPr>
            <p:nvPr/>
          </p:nvSpPr>
          <p:spPr bwMode="auto">
            <a:xfrm>
              <a:off x="930" y="1573"/>
              <a:ext cx="1" cy="1323"/>
            </a:xfrm>
            <a:custGeom>
              <a:avLst/>
              <a:gdLst>
                <a:gd name="T0" fmla="*/ 0 w 1"/>
                <a:gd name="T1" fmla="*/ 1323 h 1323"/>
                <a:gd name="T2" fmla="*/ 0 w 1"/>
                <a:gd name="T3" fmla="*/ 1323 h 1323"/>
                <a:gd name="T4" fmla="*/ 0 w 1"/>
                <a:gd name="T5" fmla="*/ 0 h 1323"/>
                <a:gd name="T6" fmla="*/ 0 60000 65536"/>
                <a:gd name="T7" fmla="*/ 0 60000 65536"/>
                <a:gd name="T8" fmla="*/ 0 60000 65536"/>
              </a:gdLst>
              <a:ahLst/>
              <a:cxnLst>
                <a:cxn ang="T6">
                  <a:pos x="T0" y="T1"/>
                </a:cxn>
                <a:cxn ang="T7">
                  <a:pos x="T2" y="T3"/>
                </a:cxn>
                <a:cxn ang="T8">
                  <a:pos x="T4" y="T5"/>
                </a:cxn>
              </a:cxnLst>
              <a:rect l="0" t="0" r="r" b="b"/>
              <a:pathLst>
                <a:path w="1" h="1323">
                  <a:moveTo>
                    <a:pt x="0" y="1323"/>
                  </a:moveTo>
                  <a:lnTo>
                    <a:pt x="0" y="1323"/>
                  </a:lnTo>
                  <a:lnTo>
                    <a:pt x="0" y="0"/>
                  </a:lnTo>
                </a:path>
              </a:pathLst>
            </a:custGeom>
            <a:noFill/>
            <a:ln w="7938" cap="rnd">
              <a:solidFill>
                <a:srgbClr val="333333"/>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pl-PL"/>
            </a:p>
          </p:txBody>
        </p:sp>
        <p:sp>
          <p:nvSpPr>
            <p:cNvPr id="15466" name="Freeform 20"/>
            <p:cNvSpPr>
              <a:spLocks/>
            </p:cNvSpPr>
            <p:nvPr/>
          </p:nvSpPr>
          <p:spPr bwMode="auto">
            <a:xfrm>
              <a:off x="697" y="1573"/>
              <a:ext cx="1" cy="1323"/>
            </a:xfrm>
            <a:custGeom>
              <a:avLst/>
              <a:gdLst>
                <a:gd name="T0" fmla="*/ 0 w 1"/>
                <a:gd name="T1" fmla="*/ 0 h 1323"/>
                <a:gd name="T2" fmla="*/ 0 w 1"/>
                <a:gd name="T3" fmla="*/ 1323 h 1323"/>
                <a:gd name="T4" fmla="*/ 0 w 1"/>
                <a:gd name="T5" fmla="*/ 1323 h 1323"/>
                <a:gd name="T6" fmla="*/ 0 w 1"/>
                <a:gd name="T7" fmla="*/ 1323 h 132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323">
                  <a:moveTo>
                    <a:pt x="0" y="0"/>
                  </a:moveTo>
                  <a:lnTo>
                    <a:pt x="0" y="1323"/>
                  </a:lnTo>
                </a:path>
              </a:pathLst>
            </a:custGeom>
            <a:noFill/>
            <a:ln w="7938" cap="rnd">
              <a:solidFill>
                <a:srgbClr val="333333"/>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pl-PL"/>
            </a:p>
          </p:txBody>
        </p:sp>
        <p:sp>
          <p:nvSpPr>
            <p:cNvPr id="15467" name="Freeform 21"/>
            <p:cNvSpPr>
              <a:spLocks/>
            </p:cNvSpPr>
            <p:nvPr/>
          </p:nvSpPr>
          <p:spPr bwMode="auto">
            <a:xfrm>
              <a:off x="697" y="2896"/>
              <a:ext cx="233" cy="272"/>
            </a:xfrm>
            <a:custGeom>
              <a:avLst/>
              <a:gdLst>
                <a:gd name="T0" fmla="*/ 0 w 93"/>
                <a:gd name="T1" fmla="*/ 0 h 102"/>
                <a:gd name="T2" fmla="*/ 0 w 93"/>
                <a:gd name="T3" fmla="*/ 0 h 102"/>
                <a:gd name="T4" fmla="*/ 57634 w 93"/>
                <a:gd name="T5" fmla="*/ 248547 h 102"/>
                <a:gd name="T6" fmla="*/ 73240 w 93"/>
                <a:gd name="T7" fmla="*/ 260685 h 102"/>
                <a:gd name="T8" fmla="*/ 86759 w 93"/>
                <a:gd name="T9" fmla="*/ 248547 h 102"/>
                <a:gd name="T10" fmla="*/ 144395 w 93"/>
                <a:gd name="T11" fmla="*/ 0 h 102"/>
                <a:gd name="T12" fmla="*/ 144395 w 93"/>
                <a:gd name="T13" fmla="*/ 0 h 10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3" h="102">
                  <a:moveTo>
                    <a:pt x="0" y="0"/>
                  </a:moveTo>
                  <a:cubicBezTo>
                    <a:pt x="0" y="0"/>
                    <a:pt x="0" y="0"/>
                    <a:pt x="0" y="0"/>
                  </a:cubicBezTo>
                  <a:cubicBezTo>
                    <a:pt x="0" y="2"/>
                    <a:pt x="27" y="86"/>
                    <a:pt x="37" y="97"/>
                  </a:cubicBezTo>
                  <a:cubicBezTo>
                    <a:pt x="40" y="100"/>
                    <a:pt x="41" y="102"/>
                    <a:pt x="47" y="102"/>
                  </a:cubicBezTo>
                  <a:cubicBezTo>
                    <a:pt x="52" y="102"/>
                    <a:pt x="53" y="100"/>
                    <a:pt x="56" y="97"/>
                  </a:cubicBezTo>
                  <a:cubicBezTo>
                    <a:pt x="66" y="86"/>
                    <a:pt x="93" y="2"/>
                    <a:pt x="93" y="0"/>
                  </a:cubicBezTo>
                  <a:cubicBezTo>
                    <a:pt x="93" y="0"/>
                    <a:pt x="93" y="0"/>
                    <a:pt x="93" y="0"/>
                  </a:cubicBezTo>
                </a:path>
              </a:pathLst>
            </a:custGeom>
            <a:noFill/>
            <a:ln w="7938" cap="rnd">
              <a:solidFill>
                <a:srgbClr val="333333"/>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pl-PL"/>
            </a:p>
          </p:txBody>
        </p:sp>
        <p:sp>
          <p:nvSpPr>
            <p:cNvPr id="15468" name="Freeform 22"/>
            <p:cNvSpPr>
              <a:spLocks/>
            </p:cNvSpPr>
            <p:nvPr/>
          </p:nvSpPr>
          <p:spPr bwMode="auto">
            <a:xfrm>
              <a:off x="815" y="2901"/>
              <a:ext cx="112" cy="30"/>
            </a:xfrm>
            <a:custGeom>
              <a:avLst/>
              <a:gdLst>
                <a:gd name="T0" fmla="*/ 0 w 45"/>
                <a:gd name="T1" fmla="*/ 33799 h 11"/>
                <a:gd name="T2" fmla="*/ 66264 w 45"/>
                <a:gd name="T3" fmla="*/ 0 h 11"/>
                <a:gd name="T4" fmla="*/ 0 60000 65536"/>
                <a:gd name="T5" fmla="*/ 0 60000 65536"/>
              </a:gdLst>
              <a:ahLst/>
              <a:cxnLst>
                <a:cxn ang="T4">
                  <a:pos x="T0" y="T1"/>
                </a:cxn>
                <a:cxn ang="T5">
                  <a:pos x="T2" y="T3"/>
                </a:cxn>
              </a:cxnLst>
              <a:rect l="0" t="0" r="r" b="b"/>
              <a:pathLst>
                <a:path w="45" h="11">
                  <a:moveTo>
                    <a:pt x="0" y="11"/>
                  </a:moveTo>
                  <a:cubicBezTo>
                    <a:pt x="29" y="11"/>
                    <a:pt x="42" y="4"/>
                    <a:pt x="45" y="0"/>
                  </a:cubicBezTo>
                </a:path>
              </a:pathLst>
            </a:custGeom>
            <a:noFill/>
            <a:ln w="7938" cap="rnd">
              <a:solidFill>
                <a:srgbClr val="333333"/>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pl-PL"/>
            </a:p>
          </p:txBody>
        </p:sp>
        <p:sp>
          <p:nvSpPr>
            <p:cNvPr id="15469" name="Freeform 23"/>
            <p:cNvSpPr>
              <a:spLocks/>
            </p:cNvSpPr>
            <p:nvPr/>
          </p:nvSpPr>
          <p:spPr bwMode="auto">
            <a:xfrm>
              <a:off x="832" y="1715"/>
              <a:ext cx="98" cy="5"/>
            </a:xfrm>
            <a:custGeom>
              <a:avLst/>
              <a:gdLst>
                <a:gd name="T0" fmla="*/ 0 w 39"/>
                <a:gd name="T1" fmla="*/ 3250 h 2"/>
                <a:gd name="T2" fmla="*/ 61911 w 39"/>
                <a:gd name="T3" fmla="*/ 0 h 2"/>
                <a:gd name="T4" fmla="*/ 0 60000 65536"/>
                <a:gd name="T5" fmla="*/ 0 60000 65536"/>
              </a:gdLst>
              <a:ahLst/>
              <a:cxnLst>
                <a:cxn ang="T4">
                  <a:pos x="T0" y="T1"/>
                </a:cxn>
                <a:cxn ang="T5">
                  <a:pos x="T2" y="T3"/>
                </a:cxn>
              </a:cxnLst>
              <a:rect l="0" t="0" r="r" b="b"/>
              <a:pathLst>
                <a:path w="39" h="2">
                  <a:moveTo>
                    <a:pt x="0" y="2"/>
                  </a:moveTo>
                  <a:cubicBezTo>
                    <a:pt x="19" y="2"/>
                    <a:pt x="29" y="1"/>
                    <a:pt x="39" y="0"/>
                  </a:cubicBezTo>
                </a:path>
              </a:pathLst>
            </a:custGeom>
            <a:noFill/>
            <a:ln w="7938" cap="rnd">
              <a:solidFill>
                <a:srgbClr val="333333"/>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pl-PL"/>
            </a:p>
          </p:txBody>
        </p:sp>
        <p:sp>
          <p:nvSpPr>
            <p:cNvPr id="15470" name="Freeform 24"/>
            <p:cNvSpPr>
              <a:spLocks/>
            </p:cNvSpPr>
            <p:nvPr/>
          </p:nvSpPr>
          <p:spPr bwMode="auto">
            <a:xfrm>
              <a:off x="777" y="1704"/>
              <a:ext cx="13" cy="35"/>
            </a:xfrm>
            <a:custGeom>
              <a:avLst/>
              <a:gdLst>
                <a:gd name="T0" fmla="*/ 8 w 13"/>
                <a:gd name="T1" fmla="*/ 3 h 35"/>
                <a:gd name="T2" fmla="*/ 8 w 13"/>
                <a:gd name="T3" fmla="*/ 3 h 35"/>
                <a:gd name="T4" fmla="*/ 3 w 13"/>
                <a:gd name="T5" fmla="*/ 8 h 35"/>
                <a:gd name="T6" fmla="*/ 0 w 13"/>
                <a:gd name="T7" fmla="*/ 3 h 35"/>
                <a:gd name="T8" fmla="*/ 8 w 13"/>
                <a:gd name="T9" fmla="*/ 0 h 35"/>
                <a:gd name="T10" fmla="*/ 13 w 13"/>
                <a:gd name="T11" fmla="*/ 0 h 35"/>
                <a:gd name="T12" fmla="*/ 13 w 13"/>
                <a:gd name="T13" fmla="*/ 35 h 35"/>
                <a:gd name="T14" fmla="*/ 8 w 13"/>
                <a:gd name="T15" fmla="*/ 35 h 35"/>
                <a:gd name="T16" fmla="*/ 8 w 13"/>
                <a:gd name="T17" fmla="*/ 3 h 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3" h="35">
                  <a:moveTo>
                    <a:pt x="8" y="3"/>
                  </a:moveTo>
                  <a:lnTo>
                    <a:pt x="8" y="3"/>
                  </a:lnTo>
                  <a:lnTo>
                    <a:pt x="3" y="8"/>
                  </a:lnTo>
                  <a:lnTo>
                    <a:pt x="0" y="3"/>
                  </a:lnTo>
                  <a:lnTo>
                    <a:pt x="8" y="0"/>
                  </a:lnTo>
                  <a:lnTo>
                    <a:pt x="13" y="0"/>
                  </a:lnTo>
                  <a:lnTo>
                    <a:pt x="13" y="35"/>
                  </a:lnTo>
                  <a:lnTo>
                    <a:pt x="8" y="35"/>
                  </a:lnTo>
                  <a:lnTo>
                    <a:pt x="8"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l-PL"/>
            </a:p>
          </p:txBody>
        </p:sp>
        <p:sp>
          <p:nvSpPr>
            <p:cNvPr id="15471" name="Freeform 25"/>
            <p:cNvSpPr>
              <a:spLocks/>
            </p:cNvSpPr>
            <p:nvPr/>
          </p:nvSpPr>
          <p:spPr bwMode="auto">
            <a:xfrm>
              <a:off x="800" y="1704"/>
              <a:ext cx="20" cy="35"/>
            </a:xfrm>
            <a:custGeom>
              <a:avLst/>
              <a:gdLst>
                <a:gd name="T0" fmla="*/ 1958 w 8"/>
                <a:gd name="T1" fmla="*/ 30835 h 13"/>
                <a:gd name="T2" fmla="*/ 4895 w 8"/>
                <a:gd name="T3" fmla="*/ 30835 h 13"/>
                <a:gd name="T4" fmla="*/ 9300 w 8"/>
                <a:gd name="T5" fmla="*/ 24748 h 13"/>
                <a:gd name="T6" fmla="*/ 4895 w 8"/>
                <a:gd name="T7" fmla="*/ 16396 h 13"/>
                <a:gd name="T8" fmla="*/ 3250 w 8"/>
                <a:gd name="T9" fmla="*/ 16396 h 13"/>
                <a:gd name="T10" fmla="*/ 3250 w 8"/>
                <a:gd name="T11" fmla="*/ 13287 h 13"/>
                <a:gd name="T12" fmla="*/ 4895 w 8"/>
                <a:gd name="T13" fmla="*/ 13287 h 13"/>
                <a:gd name="T14" fmla="*/ 9300 w 8"/>
                <a:gd name="T15" fmla="*/ 8352 h 13"/>
                <a:gd name="T16" fmla="*/ 6175 w 8"/>
                <a:gd name="T17" fmla="*/ 3102 h 13"/>
                <a:gd name="T18" fmla="*/ 1958 w 8"/>
                <a:gd name="T19" fmla="*/ 4935 h 13"/>
                <a:gd name="T20" fmla="*/ 1958 w 8"/>
                <a:gd name="T21" fmla="*/ 0 h 13"/>
                <a:gd name="T22" fmla="*/ 6175 w 8"/>
                <a:gd name="T23" fmla="*/ 0 h 13"/>
                <a:gd name="T24" fmla="*/ 12238 w 8"/>
                <a:gd name="T25" fmla="*/ 8352 h 13"/>
                <a:gd name="T26" fmla="*/ 8125 w 8"/>
                <a:gd name="T27" fmla="*/ 16396 h 13"/>
                <a:gd name="T28" fmla="*/ 8125 w 8"/>
                <a:gd name="T29" fmla="*/ 16396 h 13"/>
                <a:gd name="T30" fmla="*/ 12238 w 8"/>
                <a:gd name="T31" fmla="*/ 24748 h 13"/>
                <a:gd name="T32" fmla="*/ 6175 w 8"/>
                <a:gd name="T33" fmla="*/ 35773 h 13"/>
                <a:gd name="T34" fmla="*/ 0 w 8"/>
                <a:gd name="T35" fmla="*/ 32843 h 13"/>
                <a:gd name="T36" fmla="*/ 1958 w 8"/>
                <a:gd name="T37" fmla="*/ 30835 h 1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8" h="13">
                  <a:moveTo>
                    <a:pt x="1" y="11"/>
                  </a:moveTo>
                  <a:cubicBezTo>
                    <a:pt x="1" y="11"/>
                    <a:pt x="2" y="11"/>
                    <a:pt x="3" y="11"/>
                  </a:cubicBezTo>
                  <a:cubicBezTo>
                    <a:pt x="6" y="11"/>
                    <a:pt x="6" y="10"/>
                    <a:pt x="6" y="9"/>
                  </a:cubicBezTo>
                  <a:cubicBezTo>
                    <a:pt x="6" y="7"/>
                    <a:pt x="5" y="6"/>
                    <a:pt x="3" y="6"/>
                  </a:cubicBezTo>
                  <a:cubicBezTo>
                    <a:pt x="2" y="6"/>
                    <a:pt x="2" y="6"/>
                    <a:pt x="2" y="6"/>
                  </a:cubicBezTo>
                  <a:cubicBezTo>
                    <a:pt x="2" y="5"/>
                    <a:pt x="2" y="5"/>
                    <a:pt x="2" y="5"/>
                  </a:cubicBezTo>
                  <a:cubicBezTo>
                    <a:pt x="3" y="5"/>
                    <a:pt x="3" y="5"/>
                    <a:pt x="3" y="5"/>
                  </a:cubicBezTo>
                  <a:cubicBezTo>
                    <a:pt x="4" y="5"/>
                    <a:pt x="6" y="4"/>
                    <a:pt x="6" y="3"/>
                  </a:cubicBezTo>
                  <a:cubicBezTo>
                    <a:pt x="6" y="2"/>
                    <a:pt x="5" y="1"/>
                    <a:pt x="4" y="1"/>
                  </a:cubicBezTo>
                  <a:cubicBezTo>
                    <a:pt x="3" y="1"/>
                    <a:pt x="2" y="1"/>
                    <a:pt x="1" y="2"/>
                  </a:cubicBezTo>
                  <a:cubicBezTo>
                    <a:pt x="1" y="0"/>
                    <a:pt x="1" y="0"/>
                    <a:pt x="1" y="0"/>
                  </a:cubicBezTo>
                  <a:cubicBezTo>
                    <a:pt x="1" y="0"/>
                    <a:pt x="3" y="0"/>
                    <a:pt x="4" y="0"/>
                  </a:cubicBezTo>
                  <a:cubicBezTo>
                    <a:pt x="7" y="0"/>
                    <a:pt x="8" y="1"/>
                    <a:pt x="8" y="3"/>
                  </a:cubicBezTo>
                  <a:cubicBezTo>
                    <a:pt x="8" y="4"/>
                    <a:pt x="7" y="5"/>
                    <a:pt x="5" y="6"/>
                  </a:cubicBezTo>
                  <a:cubicBezTo>
                    <a:pt x="5" y="6"/>
                    <a:pt x="5" y="6"/>
                    <a:pt x="5" y="6"/>
                  </a:cubicBezTo>
                  <a:cubicBezTo>
                    <a:pt x="7" y="6"/>
                    <a:pt x="8" y="7"/>
                    <a:pt x="8" y="9"/>
                  </a:cubicBezTo>
                  <a:cubicBezTo>
                    <a:pt x="8" y="11"/>
                    <a:pt x="7" y="13"/>
                    <a:pt x="4" y="13"/>
                  </a:cubicBezTo>
                  <a:cubicBezTo>
                    <a:pt x="2" y="13"/>
                    <a:pt x="1" y="12"/>
                    <a:pt x="0" y="12"/>
                  </a:cubicBezTo>
                  <a:lnTo>
                    <a:pt x="1"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l-PL"/>
            </a:p>
          </p:txBody>
        </p:sp>
        <p:sp>
          <p:nvSpPr>
            <p:cNvPr id="15472" name="Freeform 26"/>
            <p:cNvSpPr>
              <a:spLocks/>
            </p:cNvSpPr>
            <p:nvPr/>
          </p:nvSpPr>
          <p:spPr bwMode="auto">
            <a:xfrm>
              <a:off x="777" y="1805"/>
              <a:ext cx="13" cy="32"/>
            </a:xfrm>
            <a:custGeom>
              <a:avLst/>
              <a:gdLst>
                <a:gd name="T0" fmla="*/ 8 w 13"/>
                <a:gd name="T1" fmla="*/ 3 h 32"/>
                <a:gd name="T2" fmla="*/ 8 w 13"/>
                <a:gd name="T3" fmla="*/ 3 h 32"/>
                <a:gd name="T4" fmla="*/ 3 w 13"/>
                <a:gd name="T5" fmla="*/ 6 h 32"/>
                <a:gd name="T6" fmla="*/ 0 w 13"/>
                <a:gd name="T7" fmla="*/ 3 h 32"/>
                <a:gd name="T8" fmla="*/ 8 w 13"/>
                <a:gd name="T9" fmla="*/ 0 h 32"/>
                <a:gd name="T10" fmla="*/ 13 w 13"/>
                <a:gd name="T11" fmla="*/ 0 h 32"/>
                <a:gd name="T12" fmla="*/ 13 w 13"/>
                <a:gd name="T13" fmla="*/ 32 h 32"/>
                <a:gd name="T14" fmla="*/ 8 w 13"/>
                <a:gd name="T15" fmla="*/ 32 h 32"/>
                <a:gd name="T16" fmla="*/ 8 w 13"/>
                <a:gd name="T17" fmla="*/ 3 h 3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3" h="32">
                  <a:moveTo>
                    <a:pt x="8" y="3"/>
                  </a:moveTo>
                  <a:lnTo>
                    <a:pt x="8" y="3"/>
                  </a:lnTo>
                  <a:lnTo>
                    <a:pt x="3" y="6"/>
                  </a:lnTo>
                  <a:lnTo>
                    <a:pt x="0" y="3"/>
                  </a:lnTo>
                  <a:lnTo>
                    <a:pt x="8" y="0"/>
                  </a:lnTo>
                  <a:lnTo>
                    <a:pt x="13" y="0"/>
                  </a:lnTo>
                  <a:lnTo>
                    <a:pt x="13" y="32"/>
                  </a:lnTo>
                  <a:lnTo>
                    <a:pt x="8" y="32"/>
                  </a:lnTo>
                  <a:lnTo>
                    <a:pt x="8"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l-PL"/>
            </a:p>
          </p:txBody>
        </p:sp>
        <p:sp>
          <p:nvSpPr>
            <p:cNvPr id="15473" name="Freeform 27"/>
            <p:cNvSpPr>
              <a:spLocks/>
            </p:cNvSpPr>
            <p:nvPr/>
          </p:nvSpPr>
          <p:spPr bwMode="auto">
            <a:xfrm>
              <a:off x="800" y="1803"/>
              <a:ext cx="20" cy="34"/>
            </a:xfrm>
            <a:custGeom>
              <a:avLst/>
              <a:gdLst>
                <a:gd name="T0" fmla="*/ 0 w 8"/>
                <a:gd name="T1" fmla="*/ 28497 h 13"/>
                <a:gd name="T2" fmla="*/ 0 w 8"/>
                <a:gd name="T3" fmla="*/ 25924 h 13"/>
                <a:gd name="T4" fmla="*/ 3250 w 8"/>
                <a:gd name="T5" fmla="*/ 24331 h 13"/>
                <a:gd name="T6" fmla="*/ 9300 w 8"/>
                <a:gd name="T7" fmla="*/ 8338 h 13"/>
                <a:gd name="T8" fmla="*/ 6175 w 8"/>
                <a:gd name="T9" fmla="*/ 4166 h 13"/>
                <a:gd name="T10" fmla="*/ 1958 w 8"/>
                <a:gd name="T11" fmla="*/ 6745 h 13"/>
                <a:gd name="T12" fmla="*/ 1958 w 8"/>
                <a:gd name="T13" fmla="*/ 4166 h 13"/>
                <a:gd name="T14" fmla="*/ 6175 w 8"/>
                <a:gd name="T15" fmla="*/ 0 h 13"/>
                <a:gd name="T16" fmla="*/ 12238 w 8"/>
                <a:gd name="T17" fmla="*/ 8338 h 13"/>
                <a:gd name="T18" fmla="*/ 6175 w 8"/>
                <a:gd name="T19" fmla="*/ 24331 h 13"/>
                <a:gd name="T20" fmla="*/ 4895 w 8"/>
                <a:gd name="T21" fmla="*/ 25924 h 13"/>
                <a:gd name="T22" fmla="*/ 4895 w 8"/>
                <a:gd name="T23" fmla="*/ 25924 h 13"/>
                <a:gd name="T24" fmla="*/ 12238 w 8"/>
                <a:gd name="T25" fmla="*/ 25924 h 13"/>
                <a:gd name="T26" fmla="*/ 12238 w 8"/>
                <a:gd name="T27" fmla="*/ 28497 h 13"/>
                <a:gd name="T28" fmla="*/ 0 w 8"/>
                <a:gd name="T29" fmla="*/ 28497 h 1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8" h="13">
                  <a:moveTo>
                    <a:pt x="0" y="13"/>
                  </a:moveTo>
                  <a:cubicBezTo>
                    <a:pt x="0" y="12"/>
                    <a:pt x="0" y="12"/>
                    <a:pt x="0" y="12"/>
                  </a:cubicBezTo>
                  <a:cubicBezTo>
                    <a:pt x="2" y="11"/>
                    <a:pt x="2" y="11"/>
                    <a:pt x="2" y="11"/>
                  </a:cubicBezTo>
                  <a:cubicBezTo>
                    <a:pt x="5" y="8"/>
                    <a:pt x="6" y="6"/>
                    <a:pt x="6" y="4"/>
                  </a:cubicBezTo>
                  <a:cubicBezTo>
                    <a:pt x="6" y="3"/>
                    <a:pt x="6" y="2"/>
                    <a:pt x="4" y="2"/>
                  </a:cubicBezTo>
                  <a:cubicBezTo>
                    <a:pt x="3" y="2"/>
                    <a:pt x="2" y="2"/>
                    <a:pt x="1" y="3"/>
                  </a:cubicBezTo>
                  <a:cubicBezTo>
                    <a:pt x="1" y="2"/>
                    <a:pt x="1" y="2"/>
                    <a:pt x="1" y="2"/>
                  </a:cubicBezTo>
                  <a:cubicBezTo>
                    <a:pt x="1" y="1"/>
                    <a:pt x="3" y="0"/>
                    <a:pt x="4" y="0"/>
                  </a:cubicBezTo>
                  <a:cubicBezTo>
                    <a:pt x="7" y="0"/>
                    <a:pt x="8" y="2"/>
                    <a:pt x="8" y="4"/>
                  </a:cubicBezTo>
                  <a:cubicBezTo>
                    <a:pt x="8" y="6"/>
                    <a:pt x="6" y="8"/>
                    <a:pt x="4" y="11"/>
                  </a:cubicBezTo>
                  <a:cubicBezTo>
                    <a:pt x="3" y="12"/>
                    <a:pt x="3" y="12"/>
                    <a:pt x="3" y="12"/>
                  </a:cubicBezTo>
                  <a:cubicBezTo>
                    <a:pt x="3" y="12"/>
                    <a:pt x="3" y="12"/>
                    <a:pt x="3" y="12"/>
                  </a:cubicBezTo>
                  <a:cubicBezTo>
                    <a:pt x="8" y="12"/>
                    <a:pt x="8" y="12"/>
                    <a:pt x="8" y="12"/>
                  </a:cubicBezTo>
                  <a:cubicBezTo>
                    <a:pt x="8" y="13"/>
                    <a:pt x="8" y="13"/>
                    <a:pt x="8" y="13"/>
                  </a:cubicBez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l-PL"/>
            </a:p>
          </p:txBody>
        </p:sp>
        <p:sp>
          <p:nvSpPr>
            <p:cNvPr id="15474" name="Freeform 28"/>
            <p:cNvSpPr>
              <a:spLocks/>
            </p:cNvSpPr>
            <p:nvPr/>
          </p:nvSpPr>
          <p:spPr bwMode="auto">
            <a:xfrm>
              <a:off x="777" y="1907"/>
              <a:ext cx="13" cy="34"/>
            </a:xfrm>
            <a:custGeom>
              <a:avLst/>
              <a:gdLst>
                <a:gd name="T0" fmla="*/ 8 w 13"/>
                <a:gd name="T1" fmla="*/ 2 h 34"/>
                <a:gd name="T2" fmla="*/ 8 w 13"/>
                <a:gd name="T3" fmla="*/ 2 h 34"/>
                <a:gd name="T4" fmla="*/ 3 w 13"/>
                <a:gd name="T5" fmla="*/ 8 h 34"/>
                <a:gd name="T6" fmla="*/ 0 w 13"/>
                <a:gd name="T7" fmla="*/ 2 h 34"/>
                <a:gd name="T8" fmla="*/ 8 w 13"/>
                <a:gd name="T9" fmla="*/ 0 h 34"/>
                <a:gd name="T10" fmla="*/ 13 w 13"/>
                <a:gd name="T11" fmla="*/ 0 h 34"/>
                <a:gd name="T12" fmla="*/ 13 w 13"/>
                <a:gd name="T13" fmla="*/ 34 h 34"/>
                <a:gd name="T14" fmla="*/ 8 w 13"/>
                <a:gd name="T15" fmla="*/ 34 h 34"/>
                <a:gd name="T16" fmla="*/ 8 w 13"/>
                <a:gd name="T17" fmla="*/ 2 h 3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3" h="34">
                  <a:moveTo>
                    <a:pt x="8" y="2"/>
                  </a:moveTo>
                  <a:lnTo>
                    <a:pt x="8" y="2"/>
                  </a:lnTo>
                  <a:lnTo>
                    <a:pt x="3" y="8"/>
                  </a:lnTo>
                  <a:lnTo>
                    <a:pt x="0" y="2"/>
                  </a:lnTo>
                  <a:lnTo>
                    <a:pt x="8" y="0"/>
                  </a:lnTo>
                  <a:lnTo>
                    <a:pt x="13" y="0"/>
                  </a:lnTo>
                  <a:lnTo>
                    <a:pt x="13" y="34"/>
                  </a:lnTo>
                  <a:lnTo>
                    <a:pt x="8" y="34"/>
                  </a:lnTo>
                  <a:lnTo>
                    <a:pt x="8"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l-PL"/>
            </a:p>
          </p:txBody>
        </p:sp>
        <p:sp>
          <p:nvSpPr>
            <p:cNvPr id="15475" name="Freeform 29"/>
            <p:cNvSpPr>
              <a:spLocks/>
            </p:cNvSpPr>
            <p:nvPr/>
          </p:nvSpPr>
          <p:spPr bwMode="auto">
            <a:xfrm>
              <a:off x="802" y="1907"/>
              <a:ext cx="13" cy="34"/>
            </a:xfrm>
            <a:custGeom>
              <a:avLst/>
              <a:gdLst>
                <a:gd name="T0" fmla="*/ 8 w 13"/>
                <a:gd name="T1" fmla="*/ 2 h 34"/>
                <a:gd name="T2" fmla="*/ 8 w 13"/>
                <a:gd name="T3" fmla="*/ 2 h 34"/>
                <a:gd name="T4" fmla="*/ 3 w 13"/>
                <a:gd name="T5" fmla="*/ 8 h 34"/>
                <a:gd name="T6" fmla="*/ 0 w 13"/>
                <a:gd name="T7" fmla="*/ 2 h 34"/>
                <a:gd name="T8" fmla="*/ 8 w 13"/>
                <a:gd name="T9" fmla="*/ 0 h 34"/>
                <a:gd name="T10" fmla="*/ 13 w 13"/>
                <a:gd name="T11" fmla="*/ 0 h 34"/>
                <a:gd name="T12" fmla="*/ 13 w 13"/>
                <a:gd name="T13" fmla="*/ 34 h 34"/>
                <a:gd name="T14" fmla="*/ 8 w 13"/>
                <a:gd name="T15" fmla="*/ 34 h 34"/>
                <a:gd name="T16" fmla="*/ 8 w 13"/>
                <a:gd name="T17" fmla="*/ 2 h 3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3" h="34">
                  <a:moveTo>
                    <a:pt x="8" y="2"/>
                  </a:moveTo>
                  <a:lnTo>
                    <a:pt x="8" y="2"/>
                  </a:lnTo>
                  <a:lnTo>
                    <a:pt x="3" y="8"/>
                  </a:lnTo>
                  <a:lnTo>
                    <a:pt x="0" y="2"/>
                  </a:lnTo>
                  <a:lnTo>
                    <a:pt x="8" y="0"/>
                  </a:lnTo>
                  <a:lnTo>
                    <a:pt x="13" y="0"/>
                  </a:lnTo>
                  <a:lnTo>
                    <a:pt x="13" y="34"/>
                  </a:lnTo>
                  <a:lnTo>
                    <a:pt x="8" y="34"/>
                  </a:lnTo>
                  <a:lnTo>
                    <a:pt x="8"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l-PL"/>
            </a:p>
          </p:txBody>
        </p:sp>
        <p:sp>
          <p:nvSpPr>
            <p:cNvPr id="15476" name="Freeform 30"/>
            <p:cNvSpPr>
              <a:spLocks/>
            </p:cNvSpPr>
            <p:nvPr/>
          </p:nvSpPr>
          <p:spPr bwMode="auto">
            <a:xfrm>
              <a:off x="777" y="2008"/>
              <a:ext cx="13" cy="35"/>
            </a:xfrm>
            <a:custGeom>
              <a:avLst/>
              <a:gdLst>
                <a:gd name="T0" fmla="*/ 8 w 13"/>
                <a:gd name="T1" fmla="*/ 3 h 35"/>
                <a:gd name="T2" fmla="*/ 8 w 13"/>
                <a:gd name="T3" fmla="*/ 3 h 35"/>
                <a:gd name="T4" fmla="*/ 3 w 13"/>
                <a:gd name="T5" fmla="*/ 5 h 35"/>
                <a:gd name="T6" fmla="*/ 0 w 13"/>
                <a:gd name="T7" fmla="*/ 3 h 35"/>
                <a:gd name="T8" fmla="*/ 8 w 13"/>
                <a:gd name="T9" fmla="*/ 0 h 35"/>
                <a:gd name="T10" fmla="*/ 13 w 13"/>
                <a:gd name="T11" fmla="*/ 0 h 35"/>
                <a:gd name="T12" fmla="*/ 13 w 13"/>
                <a:gd name="T13" fmla="*/ 35 h 35"/>
                <a:gd name="T14" fmla="*/ 8 w 13"/>
                <a:gd name="T15" fmla="*/ 35 h 35"/>
                <a:gd name="T16" fmla="*/ 8 w 13"/>
                <a:gd name="T17" fmla="*/ 3 h 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3" h="35">
                  <a:moveTo>
                    <a:pt x="8" y="3"/>
                  </a:moveTo>
                  <a:lnTo>
                    <a:pt x="8" y="3"/>
                  </a:lnTo>
                  <a:lnTo>
                    <a:pt x="3" y="5"/>
                  </a:lnTo>
                  <a:lnTo>
                    <a:pt x="0" y="3"/>
                  </a:lnTo>
                  <a:lnTo>
                    <a:pt x="8" y="0"/>
                  </a:lnTo>
                  <a:lnTo>
                    <a:pt x="13" y="0"/>
                  </a:lnTo>
                  <a:lnTo>
                    <a:pt x="13" y="35"/>
                  </a:lnTo>
                  <a:lnTo>
                    <a:pt x="8" y="35"/>
                  </a:lnTo>
                  <a:lnTo>
                    <a:pt x="8"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l-PL"/>
            </a:p>
          </p:txBody>
        </p:sp>
        <p:sp>
          <p:nvSpPr>
            <p:cNvPr id="15477" name="Freeform 31"/>
            <p:cNvSpPr>
              <a:spLocks noEditPoints="1"/>
            </p:cNvSpPr>
            <p:nvPr/>
          </p:nvSpPr>
          <p:spPr bwMode="auto">
            <a:xfrm>
              <a:off x="800" y="2005"/>
              <a:ext cx="22" cy="38"/>
            </a:xfrm>
            <a:custGeom>
              <a:avLst/>
              <a:gdLst>
                <a:gd name="T0" fmla="*/ 5138 w 9"/>
                <a:gd name="T1" fmla="*/ 41257 h 14"/>
                <a:gd name="T2" fmla="*/ 0 w 9"/>
                <a:gd name="T3" fmla="*/ 20797 h 14"/>
                <a:gd name="T4" fmla="*/ 6209 w 9"/>
                <a:gd name="T5" fmla="*/ 0 h 14"/>
                <a:gd name="T6" fmla="*/ 11538 w 9"/>
                <a:gd name="T7" fmla="*/ 20797 h 14"/>
                <a:gd name="T8" fmla="*/ 5138 w 9"/>
                <a:gd name="T9" fmla="*/ 41257 h 14"/>
                <a:gd name="T10" fmla="*/ 5138 w 9"/>
                <a:gd name="T11" fmla="*/ 35937 h 14"/>
                <a:gd name="T12" fmla="*/ 8998 w 9"/>
                <a:gd name="T13" fmla="*/ 20797 h 14"/>
                <a:gd name="T14" fmla="*/ 5138 w 9"/>
                <a:gd name="T15" fmla="*/ 5600 h 14"/>
                <a:gd name="T16" fmla="*/ 2540 w 9"/>
                <a:gd name="T17" fmla="*/ 20797 h 14"/>
                <a:gd name="T18" fmla="*/ 5138 w 9"/>
                <a:gd name="T19" fmla="*/ 35937 h 1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9" h="14">
                  <a:moveTo>
                    <a:pt x="4" y="14"/>
                  </a:moveTo>
                  <a:cubicBezTo>
                    <a:pt x="2" y="14"/>
                    <a:pt x="0" y="11"/>
                    <a:pt x="0" y="7"/>
                  </a:cubicBezTo>
                  <a:cubicBezTo>
                    <a:pt x="0" y="3"/>
                    <a:pt x="2" y="0"/>
                    <a:pt x="5" y="0"/>
                  </a:cubicBezTo>
                  <a:cubicBezTo>
                    <a:pt x="7" y="0"/>
                    <a:pt x="9" y="3"/>
                    <a:pt x="9" y="7"/>
                  </a:cubicBezTo>
                  <a:cubicBezTo>
                    <a:pt x="9" y="11"/>
                    <a:pt x="7" y="14"/>
                    <a:pt x="4" y="14"/>
                  </a:cubicBezTo>
                  <a:close/>
                  <a:moveTo>
                    <a:pt x="4" y="12"/>
                  </a:moveTo>
                  <a:cubicBezTo>
                    <a:pt x="6" y="12"/>
                    <a:pt x="7" y="10"/>
                    <a:pt x="7" y="7"/>
                  </a:cubicBezTo>
                  <a:cubicBezTo>
                    <a:pt x="7" y="4"/>
                    <a:pt x="6" y="2"/>
                    <a:pt x="4" y="2"/>
                  </a:cubicBezTo>
                  <a:cubicBezTo>
                    <a:pt x="3" y="2"/>
                    <a:pt x="2" y="4"/>
                    <a:pt x="2" y="7"/>
                  </a:cubicBezTo>
                  <a:cubicBezTo>
                    <a:pt x="2" y="10"/>
                    <a:pt x="3" y="12"/>
                    <a:pt x="4" y="1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l-PL"/>
            </a:p>
          </p:txBody>
        </p:sp>
        <p:sp>
          <p:nvSpPr>
            <p:cNvPr id="15478" name="Freeform 32"/>
            <p:cNvSpPr>
              <a:spLocks noEditPoints="1"/>
            </p:cNvSpPr>
            <p:nvPr/>
          </p:nvSpPr>
          <p:spPr bwMode="auto">
            <a:xfrm>
              <a:off x="800" y="2109"/>
              <a:ext cx="22" cy="38"/>
            </a:xfrm>
            <a:custGeom>
              <a:avLst/>
              <a:gdLst>
                <a:gd name="T0" fmla="*/ 1039 w 9"/>
                <a:gd name="T1" fmla="*/ 35937 h 14"/>
                <a:gd name="T2" fmla="*/ 3681 w 9"/>
                <a:gd name="T3" fmla="*/ 35937 h 14"/>
                <a:gd name="T4" fmla="*/ 6209 w 9"/>
                <a:gd name="T5" fmla="*/ 32395 h 14"/>
                <a:gd name="T6" fmla="*/ 8998 w 9"/>
                <a:gd name="T7" fmla="*/ 20797 h 14"/>
                <a:gd name="T8" fmla="*/ 8998 w 9"/>
                <a:gd name="T9" fmla="*/ 20797 h 14"/>
                <a:gd name="T10" fmla="*/ 5138 w 9"/>
                <a:gd name="T11" fmla="*/ 25932 h 14"/>
                <a:gd name="T12" fmla="*/ 0 w 9"/>
                <a:gd name="T13" fmla="*/ 15200 h 14"/>
                <a:gd name="T14" fmla="*/ 6209 w 9"/>
                <a:gd name="T15" fmla="*/ 0 h 14"/>
                <a:gd name="T16" fmla="*/ 11538 w 9"/>
                <a:gd name="T17" fmla="*/ 17255 h 14"/>
                <a:gd name="T18" fmla="*/ 8998 w 9"/>
                <a:gd name="T19" fmla="*/ 35937 h 14"/>
                <a:gd name="T20" fmla="*/ 3681 w 9"/>
                <a:gd name="T21" fmla="*/ 37995 h 14"/>
                <a:gd name="T22" fmla="*/ 1039 w 9"/>
                <a:gd name="T23" fmla="*/ 41257 h 14"/>
                <a:gd name="T24" fmla="*/ 1039 w 9"/>
                <a:gd name="T25" fmla="*/ 35937 h 14"/>
                <a:gd name="T26" fmla="*/ 5138 w 9"/>
                <a:gd name="T27" fmla="*/ 5600 h 14"/>
                <a:gd name="T28" fmla="*/ 2540 w 9"/>
                <a:gd name="T29" fmla="*/ 15200 h 14"/>
                <a:gd name="T30" fmla="*/ 5138 w 9"/>
                <a:gd name="T31" fmla="*/ 20797 h 14"/>
                <a:gd name="T32" fmla="*/ 8998 w 9"/>
                <a:gd name="T33" fmla="*/ 17255 h 14"/>
                <a:gd name="T34" fmla="*/ 8998 w 9"/>
                <a:gd name="T35" fmla="*/ 15200 h 14"/>
                <a:gd name="T36" fmla="*/ 5138 w 9"/>
                <a:gd name="T37" fmla="*/ 5600 h 1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9" h="14">
                  <a:moveTo>
                    <a:pt x="1" y="12"/>
                  </a:moveTo>
                  <a:cubicBezTo>
                    <a:pt x="2" y="12"/>
                    <a:pt x="2" y="12"/>
                    <a:pt x="3" y="12"/>
                  </a:cubicBezTo>
                  <a:cubicBezTo>
                    <a:pt x="4" y="12"/>
                    <a:pt x="5" y="11"/>
                    <a:pt x="5" y="11"/>
                  </a:cubicBezTo>
                  <a:cubicBezTo>
                    <a:pt x="6" y="10"/>
                    <a:pt x="7" y="9"/>
                    <a:pt x="7" y="7"/>
                  </a:cubicBezTo>
                  <a:cubicBezTo>
                    <a:pt x="7" y="7"/>
                    <a:pt x="7" y="7"/>
                    <a:pt x="7" y="7"/>
                  </a:cubicBezTo>
                  <a:cubicBezTo>
                    <a:pt x="6" y="8"/>
                    <a:pt x="5" y="9"/>
                    <a:pt x="4" y="9"/>
                  </a:cubicBezTo>
                  <a:cubicBezTo>
                    <a:pt x="2" y="9"/>
                    <a:pt x="0" y="7"/>
                    <a:pt x="0" y="5"/>
                  </a:cubicBezTo>
                  <a:cubicBezTo>
                    <a:pt x="0" y="2"/>
                    <a:pt x="2" y="0"/>
                    <a:pt x="5" y="0"/>
                  </a:cubicBezTo>
                  <a:cubicBezTo>
                    <a:pt x="7" y="0"/>
                    <a:pt x="9" y="2"/>
                    <a:pt x="9" y="6"/>
                  </a:cubicBezTo>
                  <a:cubicBezTo>
                    <a:pt x="9" y="8"/>
                    <a:pt x="8" y="10"/>
                    <a:pt x="7" y="12"/>
                  </a:cubicBezTo>
                  <a:cubicBezTo>
                    <a:pt x="6" y="13"/>
                    <a:pt x="4" y="13"/>
                    <a:pt x="3" y="13"/>
                  </a:cubicBezTo>
                  <a:cubicBezTo>
                    <a:pt x="2" y="13"/>
                    <a:pt x="2" y="14"/>
                    <a:pt x="1" y="14"/>
                  </a:cubicBezTo>
                  <a:lnTo>
                    <a:pt x="1" y="12"/>
                  </a:lnTo>
                  <a:close/>
                  <a:moveTo>
                    <a:pt x="4" y="2"/>
                  </a:moveTo>
                  <a:cubicBezTo>
                    <a:pt x="3" y="2"/>
                    <a:pt x="2" y="3"/>
                    <a:pt x="2" y="5"/>
                  </a:cubicBezTo>
                  <a:cubicBezTo>
                    <a:pt x="2" y="6"/>
                    <a:pt x="3" y="7"/>
                    <a:pt x="4" y="7"/>
                  </a:cubicBezTo>
                  <a:cubicBezTo>
                    <a:pt x="6" y="7"/>
                    <a:pt x="6" y="7"/>
                    <a:pt x="7" y="6"/>
                  </a:cubicBezTo>
                  <a:cubicBezTo>
                    <a:pt x="7" y="6"/>
                    <a:pt x="7" y="6"/>
                    <a:pt x="7" y="5"/>
                  </a:cubicBezTo>
                  <a:cubicBezTo>
                    <a:pt x="7" y="3"/>
                    <a:pt x="6" y="2"/>
                    <a:pt x="4" y="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l-PL"/>
            </a:p>
          </p:txBody>
        </p:sp>
        <p:sp>
          <p:nvSpPr>
            <p:cNvPr id="15479" name="Freeform 33"/>
            <p:cNvSpPr>
              <a:spLocks noEditPoints="1"/>
            </p:cNvSpPr>
            <p:nvPr/>
          </p:nvSpPr>
          <p:spPr bwMode="auto">
            <a:xfrm>
              <a:off x="800" y="2211"/>
              <a:ext cx="22" cy="34"/>
            </a:xfrm>
            <a:custGeom>
              <a:avLst/>
              <a:gdLst>
                <a:gd name="T0" fmla="*/ 6209 w 9"/>
                <a:gd name="T1" fmla="*/ 0 h 13"/>
                <a:gd name="T2" fmla="*/ 10457 w 9"/>
                <a:gd name="T3" fmla="*/ 6745 h 13"/>
                <a:gd name="T4" fmla="*/ 7856 w 9"/>
                <a:gd name="T5" fmla="*/ 13469 h 13"/>
                <a:gd name="T6" fmla="*/ 7856 w 9"/>
                <a:gd name="T7" fmla="*/ 13469 h 13"/>
                <a:gd name="T8" fmla="*/ 11538 w 9"/>
                <a:gd name="T9" fmla="*/ 21807 h 13"/>
                <a:gd name="T10" fmla="*/ 5138 w 9"/>
                <a:gd name="T11" fmla="*/ 28497 h 13"/>
                <a:gd name="T12" fmla="*/ 0 w 9"/>
                <a:gd name="T13" fmla="*/ 21807 h 13"/>
                <a:gd name="T14" fmla="*/ 3681 w 9"/>
                <a:gd name="T15" fmla="*/ 13469 h 13"/>
                <a:gd name="T16" fmla="*/ 3681 w 9"/>
                <a:gd name="T17" fmla="*/ 13469 h 13"/>
                <a:gd name="T18" fmla="*/ 1039 w 9"/>
                <a:gd name="T19" fmla="*/ 6745 h 13"/>
                <a:gd name="T20" fmla="*/ 6209 w 9"/>
                <a:gd name="T21" fmla="*/ 0 h 13"/>
                <a:gd name="T22" fmla="*/ 5138 w 9"/>
                <a:gd name="T23" fmla="*/ 25924 h 13"/>
                <a:gd name="T24" fmla="*/ 8998 w 9"/>
                <a:gd name="T25" fmla="*/ 21807 h 13"/>
                <a:gd name="T26" fmla="*/ 5138 w 9"/>
                <a:gd name="T27" fmla="*/ 15062 h 13"/>
                <a:gd name="T28" fmla="*/ 2540 w 9"/>
                <a:gd name="T29" fmla="*/ 21807 h 13"/>
                <a:gd name="T30" fmla="*/ 5138 w 9"/>
                <a:gd name="T31" fmla="*/ 25924 h 13"/>
                <a:gd name="T32" fmla="*/ 5138 w 9"/>
                <a:gd name="T33" fmla="*/ 2579 h 13"/>
                <a:gd name="T34" fmla="*/ 2540 w 9"/>
                <a:gd name="T35" fmla="*/ 6745 h 13"/>
                <a:gd name="T36" fmla="*/ 6209 w 9"/>
                <a:gd name="T37" fmla="*/ 13469 h 13"/>
                <a:gd name="T38" fmla="*/ 8998 w 9"/>
                <a:gd name="T39" fmla="*/ 6745 h 13"/>
                <a:gd name="T40" fmla="*/ 5138 w 9"/>
                <a:gd name="T41" fmla="*/ 2579 h 1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 h="13">
                  <a:moveTo>
                    <a:pt x="5" y="0"/>
                  </a:moveTo>
                  <a:cubicBezTo>
                    <a:pt x="7" y="0"/>
                    <a:pt x="8" y="2"/>
                    <a:pt x="8" y="3"/>
                  </a:cubicBezTo>
                  <a:cubicBezTo>
                    <a:pt x="8" y="4"/>
                    <a:pt x="8" y="5"/>
                    <a:pt x="6" y="6"/>
                  </a:cubicBezTo>
                  <a:cubicBezTo>
                    <a:pt x="6" y="6"/>
                    <a:pt x="6" y="6"/>
                    <a:pt x="6" y="6"/>
                  </a:cubicBezTo>
                  <a:cubicBezTo>
                    <a:pt x="8" y="7"/>
                    <a:pt x="9" y="8"/>
                    <a:pt x="9" y="10"/>
                  </a:cubicBezTo>
                  <a:cubicBezTo>
                    <a:pt x="9" y="12"/>
                    <a:pt x="7" y="13"/>
                    <a:pt x="4" y="13"/>
                  </a:cubicBezTo>
                  <a:cubicBezTo>
                    <a:pt x="2" y="13"/>
                    <a:pt x="0" y="12"/>
                    <a:pt x="0" y="10"/>
                  </a:cubicBezTo>
                  <a:cubicBezTo>
                    <a:pt x="0" y="8"/>
                    <a:pt x="1" y="7"/>
                    <a:pt x="3" y="6"/>
                  </a:cubicBezTo>
                  <a:cubicBezTo>
                    <a:pt x="3" y="6"/>
                    <a:pt x="3" y="6"/>
                    <a:pt x="3" y="6"/>
                  </a:cubicBezTo>
                  <a:cubicBezTo>
                    <a:pt x="1" y="6"/>
                    <a:pt x="1" y="5"/>
                    <a:pt x="1" y="3"/>
                  </a:cubicBezTo>
                  <a:cubicBezTo>
                    <a:pt x="1" y="1"/>
                    <a:pt x="2" y="0"/>
                    <a:pt x="5" y="0"/>
                  </a:cubicBezTo>
                  <a:close/>
                  <a:moveTo>
                    <a:pt x="4" y="12"/>
                  </a:moveTo>
                  <a:cubicBezTo>
                    <a:pt x="6" y="12"/>
                    <a:pt x="7" y="11"/>
                    <a:pt x="7" y="10"/>
                  </a:cubicBezTo>
                  <a:cubicBezTo>
                    <a:pt x="7" y="8"/>
                    <a:pt x="6" y="7"/>
                    <a:pt x="4" y="7"/>
                  </a:cubicBezTo>
                  <a:cubicBezTo>
                    <a:pt x="3" y="7"/>
                    <a:pt x="2" y="8"/>
                    <a:pt x="2" y="10"/>
                  </a:cubicBezTo>
                  <a:cubicBezTo>
                    <a:pt x="2" y="11"/>
                    <a:pt x="3" y="12"/>
                    <a:pt x="4" y="12"/>
                  </a:cubicBezTo>
                  <a:close/>
                  <a:moveTo>
                    <a:pt x="4" y="1"/>
                  </a:moveTo>
                  <a:cubicBezTo>
                    <a:pt x="3" y="1"/>
                    <a:pt x="2" y="2"/>
                    <a:pt x="2" y="3"/>
                  </a:cubicBezTo>
                  <a:cubicBezTo>
                    <a:pt x="2" y="5"/>
                    <a:pt x="3" y="5"/>
                    <a:pt x="5" y="6"/>
                  </a:cubicBezTo>
                  <a:cubicBezTo>
                    <a:pt x="6" y="5"/>
                    <a:pt x="7" y="5"/>
                    <a:pt x="7" y="3"/>
                  </a:cubicBezTo>
                  <a:cubicBezTo>
                    <a:pt x="7" y="2"/>
                    <a:pt x="6" y="1"/>
                    <a:pt x="4" y="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l-PL"/>
            </a:p>
          </p:txBody>
        </p:sp>
        <p:sp>
          <p:nvSpPr>
            <p:cNvPr id="15480" name="Freeform 34"/>
            <p:cNvSpPr>
              <a:spLocks/>
            </p:cNvSpPr>
            <p:nvPr/>
          </p:nvSpPr>
          <p:spPr bwMode="auto">
            <a:xfrm>
              <a:off x="800" y="2312"/>
              <a:ext cx="22" cy="35"/>
            </a:xfrm>
            <a:custGeom>
              <a:avLst/>
              <a:gdLst>
                <a:gd name="T0" fmla="*/ 22 w 22"/>
                <a:gd name="T1" fmla="*/ 0 h 35"/>
                <a:gd name="T2" fmla="*/ 22 w 22"/>
                <a:gd name="T3" fmla="*/ 5 h 35"/>
                <a:gd name="T4" fmla="*/ 7 w 22"/>
                <a:gd name="T5" fmla="*/ 35 h 35"/>
                <a:gd name="T6" fmla="*/ 2 w 22"/>
                <a:gd name="T7" fmla="*/ 35 h 35"/>
                <a:gd name="T8" fmla="*/ 17 w 22"/>
                <a:gd name="T9" fmla="*/ 5 h 35"/>
                <a:gd name="T10" fmla="*/ 17 w 22"/>
                <a:gd name="T11" fmla="*/ 5 h 35"/>
                <a:gd name="T12" fmla="*/ 0 w 22"/>
                <a:gd name="T13" fmla="*/ 5 h 35"/>
                <a:gd name="T14" fmla="*/ 0 w 22"/>
                <a:gd name="T15" fmla="*/ 0 h 35"/>
                <a:gd name="T16" fmla="*/ 22 w 22"/>
                <a:gd name="T17" fmla="*/ 0 h 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2" h="35">
                  <a:moveTo>
                    <a:pt x="22" y="0"/>
                  </a:moveTo>
                  <a:lnTo>
                    <a:pt x="22" y="5"/>
                  </a:lnTo>
                  <a:lnTo>
                    <a:pt x="7" y="35"/>
                  </a:lnTo>
                  <a:lnTo>
                    <a:pt x="2" y="35"/>
                  </a:lnTo>
                  <a:lnTo>
                    <a:pt x="17" y="5"/>
                  </a:lnTo>
                  <a:lnTo>
                    <a:pt x="0" y="5"/>
                  </a:lnTo>
                  <a:lnTo>
                    <a:pt x="0" y="0"/>
                  </a:lnTo>
                  <a:lnTo>
                    <a:pt x="2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l-PL"/>
            </a:p>
          </p:txBody>
        </p:sp>
        <p:sp>
          <p:nvSpPr>
            <p:cNvPr id="15481" name="Freeform 35"/>
            <p:cNvSpPr>
              <a:spLocks noEditPoints="1"/>
            </p:cNvSpPr>
            <p:nvPr/>
          </p:nvSpPr>
          <p:spPr bwMode="auto">
            <a:xfrm>
              <a:off x="800" y="2413"/>
              <a:ext cx="22" cy="35"/>
            </a:xfrm>
            <a:custGeom>
              <a:avLst/>
              <a:gdLst>
                <a:gd name="T0" fmla="*/ 10457 w 9"/>
                <a:gd name="T1" fmla="*/ 4935 h 13"/>
                <a:gd name="T2" fmla="*/ 7856 w 9"/>
                <a:gd name="T3" fmla="*/ 4935 h 13"/>
                <a:gd name="T4" fmla="*/ 2540 w 9"/>
                <a:gd name="T5" fmla="*/ 16396 h 13"/>
                <a:gd name="T6" fmla="*/ 2540 w 9"/>
                <a:gd name="T7" fmla="*/ 16396 h 13"/>
                <a:gd name="T8" fmla="*/ 6209 w 9"/>
                <a:gd name="T9" fmla="*/ 13287 h 13"/>
                <a:gd name="T10" fmla="*/ 11538 w 9"/>
                <a:gd name="T11" fmla="*/ 24748 h 13"/>
                <a:gd name="T12" fmla="*/ 6209 w 9"/>
                <a:gd name="T13" fmla="*/ 35773 h 13"/>
                <a:gd name="T14" fmla="*/ 0 w 9"/>
                <a:gd name="T15" fmla="*/ 22486 h 13"/>
                <a:gd name="T16" fmla="*/ 2540 w 9"/>
                <a:gd name="T17" fmla="*/ 4935 h 13"/>
                <a:gd name="T18" fmla="*/ 7856 w 9"/>
                <a:gd name="T19" fmla="*/ 0 h 13"/>
                <a:gd name="T20" fmla="*/ 10457 w 9"/>
                <a:gd name="T21" fmla="*/ 0 h 13"/>
                <a:gd name="T22" fmla="*/ 10457 w 9"/>
                <a:gd name="T23" fmla="*/ 4935 h 13"/>
                <a:gd name="T24" fmla="*/ 6209 w 9"/>
                <a:gd name="T25" fmla="*/ 32843 h 13"/>
                <a:gd name="T26" fmla="*/ 8998 w 9"/>
                <a:gd name="T27" fmla="*/ 24748 h 13"/>
                <a:gd name="T28" fmla="*/ 5138 w 9"/>
                <a:gd name="T29" fmla="*/ 16396 h 13"/>
                <a:gd name="T30" fmla="*/ 2540 w 9"/>
                <a:gd name="T31" fmla="*/ 22486 h 13"/>
                <a:gd name="T32" fmla="*/ 2540 w 9"/>
                <a:gd name="T33" fmla="*/ 22486 h 13"/>
                <a:gd name="T34" fmla="*/ 6209 w 9"/>
                <a:gd name="T35" fmla="*/ 32843 h 1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9" h="13">
                  <a:moveTo>
                    <a:pt x="8" y="2"/>
                  </a:moveTo>
                  <a:cubicBezTo>
                    <a:pt x="7" y="2"/>
                    <a:pt x="7" y="2"/>
                    <a:pt x="6" y="2"/>
                  </a:cubicBezTo>
                  <a:cubicBezTo>
                    <a:pt x="4" y="2"/>
                    <a:pt x="2" y="4"/>
                    <a:pt x="2" y="6"/>
                  </a:cubicBezTo>
                  <a:cubicBezTo>
                    <a:pt x="2" y="6"/>
                    <a:pt x="2" y="6"/>
                    <a:pt x="2" y="6"/>
                  </a:cubicBezTo>
                  <a:cubicBezTo>
                    <a:pt x="2" y="5"/>
                    <a:pt x="4" y="5"/>
                    <a:pt x="5" y="5"/>
                  </a:cubicBezTo>
                  <a:cubicBezTo>
                    <a:pt x="7" y="5"/>
                    <a:pt x="9" y="6"/>
                    <a:pt x="9" y="9"/>
                  </a:cubicBezTo>
                  <a:cubicBezTo>
                    <a:pt x="9" y="11"/>
                    <a:pt x="7" y="13"/>
                    <a:pt x="5" y="13"/>
                  </a:cubicBezTo>
                  <a:cubicBezTo>
                    <a:pt x="2" y="13"/>
                    <a:pt x="0" y="11"/>
                    <a:pt x="0" y="8"/>
                  </a:cubicBezTo>
                  <a:cubicBezTo>
                    <a:pt x="0" y="5"/>
                    <a:pt x="1" y="3"/>
                    <a:pt x="2" y="2"/>
                  </a:cubicBezTo>
                  <a:cubicBezTo>
                    <a:pt x="3" y="1"/>
                    <a:pt x="5" y="0"/>
                    <a:pt x="6" y="0"/>
                  </a:cubicBezTo>
                  <a:cubicBezTo>
                    <a:pt x="7" y="0"/>
                    <a:pt x="7" y="0"/>
                    <a:pt x="8" y="0"/>
                  </a:cubicBezTo>
                  <a:lnTo>
                    <a:pt x="8" y="2"/>
                  </a:lnTo>
                  <a:close/>
                  <a:moveTo>
                    <a:pt x="5" y="12"/>
                  </a:moveTo>
                  <a:cubicBezTo>
                    <a:pt x="6" y="12"/>
                    <a:pt x="7" y="11"/>
                    <a:pt x="7" y="9"/>
                  </a:cubicBezTo>
                  <a:cubicBezTo>
                    <a:pt x="7" y="7"/>
                    <a:pt x="6" y="6"/>
                    <a:pt x="4" y="6"/>
                  </a:cubicBezTo>
                  <a:cubicBezTo>
                    <a:pt x="3" y="6"/>
                    <a:pt x="2" y="7"/>
                    <a:pt x="2" y="8"/>
                  </a:cubicBezTo>
                  <a:cubicBezTo>
                    <a:pt x="2" y="8"/>
                    <a:pt x="2" y="8"/>
                    <a:pt x="2" y="8"/>
                  </a:cubicBezTo>
                  <a:cubicBezTo>
                    <a:pt x="2" y="11"/>
                    <a:pt x="3" y="12"/>
                    <a:pt x="5" y="1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l-PL"/>
            </a:p>
          </p:txBody>
        </p:sp>
        <p:sp>
          <p:nvSpPr>
            <p:cNvPr id="15482" name="Freeform 36"/>
            <p:cNvSpPr>
              <a:spLocks/>
            </p:cNvSpPr>
            <p:nvPr/>
          </p:nvSpPr>
          <p:spPr bwMode="auto">
            <a:xfrm>
              <a:off x="800" y="2512"/>
              <a:ext cx="20" cy="37"/>
            </a:xfrm>
            <a:custGeom>
              <a:avLst/>
              <a:gdLst>
                <a:gd name="T0" fmla="*/ 12238 w 8"/>
                <a:gd name="T1" fmla="*/ 4392 h 14"/>
                <a:gd name="T2" fmla="*/ 4895 w 8"/>
                <a:gd name="T3" fmla="*/ 4392 h 14"/>
                <a:gd name="T4" fmla="*/ 3250 w 8"/>
                <a:gd name="T5" fmla="*/ 11607 h 14"/>
                <a:gd name="T6" fmla="*/ 6175 w 8"/>
                <a:gd name="T7" fmla="*/ 11607 h 14"/>
                <a:gd name="T8" fmla="*/ 9300 w 8"/>
                <a:gd name="T9" fmla="*/ 14290 h 14"/>
                <a:gd name="T10" fmla="*/ 12238 w 8"/>
                <a:gd name="T11" fmla="*/ 21526 h 14"/>
                <a:gd name="T12" fmla="*/ 4895 w 8"/>
                <a:gd name="T13" fmla="*/ 33414 h 14"/>
                <a:gd name="T14" fmla="*/ 0 w 8"/>
                <a:gd name="T15" fmla="*/ 30676 h 14"/>
                <a:gd name="T16" fmla="*/ 1958 w 8"/>
                <a:gd name="T17" fmla="*/ 26304 h 14"/>
                <a:gd name="T18" fmla="*/ 4895 w 8"/>
                <a:gd name="T19" fmla="*/ 29034 h 14"/>
                <a:gd name="T20" fmla="*/ 9300 w 8"/>
                <a:gd name="T21" fmla="*/ 21526 h 14"/>
                <a:gd name="T22" fmla="*/ 4895 w 8"/>
                <a:gd name="T23" fmla="*/ 14290 h 14"/>
                <a:gd name="T24" fmla="*/ 1958 w 8"/>
                <a:gd name="T25" fmla="*/ 17023 h 14"/>
                <a:gd name="T26" fmla="*/ 3250 w 8"/>
                <a:gd name="T27" fmla="*/ 0 h 14"/>
                <a:gd name="T28" fmla="*/ 12238 w 8"/>
                <a:gd name="T29" fmla="*/ 0 h 14"/>
                <a:gd name="T30" fmla="*/ 12238 w 8"/>
                <a:gd name="T31" fmla="*/ 4392 h 1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8" h="14">
                  <a:moveTo>
                    <a:pt x="8" y="2"/>
                  </a:moveTo>
                  <a:cubicBezTo>
                    <a:pt x="3" y="2"/>
                    <a:pt x="3" y="2"/>
                    <a:pt x="3" y="2"/>
                  </a:cubicBezTo>
                  <a:cubicBezTo>
                    <a:pt x="2" y="5"/>
                    <a:pt x="2" y="5"/>
                    <a:pt x="2" y="5"/>
                  </a:cubicBezTo>
                  <a:cubicBezTo>
                    <a:pt x="3" y="5"/>
                    <a:pt x="3" y="5"/>
                    <a:pt x="4" y="5"/>
                  </a:cubicBezTo>
                  <a:cubicBezTo>
                    <a:pt x="5" y="5"/>
                    <a:pt x="6" y="5"/>
                    <a:pt x="6" y="6"/>
                  </a:cubicBezTo>
                  <a:cubicBezTo>
                    <a:pt x="7" y="6"/>
                    <a:pt x="8" y="7"/>
                    <a:pt x="8" y="9"/>
                  </a:cubicBezTo>
                  <a:cubicBezTo>
                    <a:pt x="8" y="12"/>
                    <a:pt x="6" y="14"/>
                    <a:pt x="3" y="14"/>
                  </a:cubicBezTo>
                  <a:cubicBezTo>
                    <a:pt x="2" y="14"/>
                    <a:pt x="1" y="13"/>
                    <a:pt x="0" y="13"/>
                  </a:cubicBezTo>
                  <a:cubicBezTo>
                    <a:pt x="1" y="11"/>
                    <a:pt x="1" y="11"/>
                    <a:pt x="1" y="11"/>
                  </a:cubicBezTo>
                  <a:cubicBezTo>
                    <a:pt x="1" y="12"/>
                    <a:pt x="2" y="12"/>
                    <a:pt x="3" y="12"/>
                  </a:cubicBezTo>
                  <a:cubicBezTo>
                    <a:pt x="5" y="12"/>
                    <a:pt x="6" y="11"/>
                    <a:pt x="6" y="9"/>
                  </a:cubicBezTo>
                  <a:cubicBezTo>
                    <a:pt x="6" y="8"/>
                    <a:pt x="5" y="6"/>
                    <a:pt x="3" y="6"/>
                  </a:cubicBezTo>
                  <a:cubicBezTo>
                    <a:pt x="2" y="6"/>
                    <a:pt x="1" y="6"/>
                    <a:pt x="1" y="7"/>
                  </a:cubicBezTo>
                  <a:cubicBezTo>
                    <a:pt x="2" y="0"/>
                    <a:pt x="2" y="0"/>
                    <a:pt x="2" y="0"/>
                  </a:cubicBezTo>
                  <a:cubicBezTo>
                    <a:pt x="8" y="0"/>
                    <a:pt x="8" y="0"/>
                    <a:pt x="8" y="0"/>
                  </a:cubicBezTo>
                  <a:lnTo>
                    <a:pt x="8"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l-PL"/>
            </a:p>
          </p:txBody>
        </p:sp>
        <p:sp>
          <p:nvSpPr>
            <p:cNvPr id="15483" name="Freeform 37"/>
            <p:cNvSpPr>
              <a:spLocks noEditPoints="1"/>
            </p:cNvSpPr>
            <p:nvPr/>
          </p:nvSpPr>
          <p:spPr bwMode="auto">
            <a:xfrm>
              <a:off x="800" y="2613"/>
              <a:ext cx="22" cy="35"/>
            </a:xfrm>
            <a:custGeom>
              <a:avLst/>
              <a:gdLst>
                <a:gd name="T0" fmla="*/ 7856 w 9"/>
                <a:gd name="T1" fmla="*/ 35773 h 13"/>
                <a:gd name="T2" fmla="*/ 7856 w 9"/>
                <a:gd name="T3" fmla="*/ 27849 h 13"/>
                <a:gd name="T4" fmla="*/ 0 w 9"/>
                <a:gd name="T5" fmla="*/ 27849 h 13"/>
                <a:gd name="T6" fmla="*/ 0 w 9"/>
                <a:gd name="T7" fmla="*/ 22486 h 13"/>
                <a:gd name="T8" fmla="*/ 6209 w 9"/>
                <a:gd name="T9" fmla="*/ 0 h 13"/>
                <a:gd name="T10" fmla="*/ 8998 w 9"/>
                <a:gd name="T11" fmla="*/ 0 h 13"/>
                <a:gd name="T12" fmla="*/ 8998 w 9"/>
                <a:gd name="T13" fmla="*/ 22486 h 13"/>
                <a:gd name="T14" fmla="*/ 11538 w 9"/>
                <a:gd name="T15" fmla="*/ 22486 h 13"/>
                <a:gd name="T16" fmla="*/ 11538 w 9"/>
                <a:gd name="T17" fmla="*/ 27849 h 13"/>
                <a:gd name="T18" fmla="*/ 8998 w 9"/>
                <a:gd name="T19" fmla="*/ 27849 h 13"/>
                <a:gd name="T20" fmla="*/ 8998 w 9"/>
                <a:gd name="T21" fmla="*/ 35773 h 13"/>
                <a:gd name="T22" fmla="*/ 7856 w 9"/>
                <a:gd name="T23" fmla="*/ 35773 h 13"/>
                <a:gd name="T24" fmla="*/ 7856 w 9"/>
                <a:gd name="T25" fmla="*/ 22486 h 13"/>
                <a:gd name="T26" fmla="*/ 7856 w 9"/>
                <a:gd name="T27" fmla="*/ 11453 h 13"/>
                <a:gd name="T28" fmla="*/ 7856 w 9"/>
                <a:gd name="T29" fmla="*/ 4935 h 13"/>
                <a:gd name="T30" fmla="*/ 7856 w 9"/>
                <a:gd name="T31" fmla="*/ 4935 h 13"/>
                <a:gd name="T32" fmla="*/ 6209 w 9"/>
                <a:gd name="T33" fmla="*/ 11453 h 13"/>
                <a:gd name="T34" fmla="*/ 1039 w 9"/>
                <a:gd name="T35" fmla="*/ 22486 h 13"/>
                <a:gd name="T36" fmla="*/ 1039 w 9"/>
                <a:gd name="T37" fmla="*/ 22486 h 13"/>
                <a:gd name="T38" fmla="*/ 7856 w 9"/>
                <a:gd name="T39" fmla="*/ 22486 h 1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9" h="13">
                  <a:moveTo>
                    <a:pt x="6" y="13"/>
                  </a:moveTo>
                  <a:cubicBezTo>
                    <a:pt x="6" y="10"/>
                    <a:pt x="6" y="10"/>
                    <a:pt x="6" y="10"/>
                  </a:cubicBezTo>
                  <a:cubicBezTo>
                    <a:pt x="0" y="10"/>
                    <a:pt x="0" y="10"/>
                    <a:pt x="0" y="10"/>
                  </a:cubicBezTo>
                  <a:cubicBezTo>
                    <a:pt x="0" y="8"/>
                    <a:pt x="0" y="8"/>
                    <a:pt x="0" y="8"/>
                  </a:cubicBezTo>
                  <a:cubicBezTo>
                    <a:pt x="5" y="0"/>
                    <a:pt x="5" y="0"/>
                    <a:pt x="5" y="0"/>
                  </a:cubicBezTo>
                  <a:cubicBezTo>
                    <a:pt x="7" y="0"/>
                    <a:pt x="7" y="0"/>
                    <a:pt x="7" y="0"/>
                  </a:cubicBezTo>
                  <a:cubicBezTo>
                    <a:pt x="7" y="8"/>
                    <a:pt x="7" y="8"/>
                    <a:pt x="7" y="8"/>
                  </a:cubicBezTo>
                  <a:cubicBezTo>
                    <a:pt x="9" y="8"/>
                    <a:pt x="9" y="8"/>
                    <a:pt x="9" y="8"/>
                  </a:cubicBezTo>
                  <a:cubicBezTo>
                    <a:pt x="9" y="10"/>
                    <a:pt x="9" y="10"/>
                    <a:pt x="9" y="10"/>
                  </a:cubicBezTo>
                  <a:cubicBezTo>
                    <a:pt x="7" y="10"/>
                    <a:pt x="7" y="10"/>
                    <a:pt x="7" y="10"/>
                  </a:cubicBezTo>
                  <a:cubicBezTo>
                    <a:pt x="7" y="13"/>
                    <a:pt x="7" y="13"/>
                    <a:pt x="7" y="13"/>
                  </a:cubicBezTo>
                  <a:lnTo>
                    <a:pt x="6" y="13"/>
                  </a:lnTo>
                  <a:close/>
                  <a:moveTo>
                    <a:pt x="6" y="8"/>
                  </a:moveTo>
                  <a:cubicBezTo>
                    <a:pt x="6" y="4"/>
                    <a:pt x="6" y="4"/>
                    <a:pt x="6" y="4"/>
                  </a:cubicBezTo>
                  <a:cubicBezTo>
                    <a:pt x="6" y="3"/>
                    <a:pt x="6" y="3"/>
                    <a:pt x="6" y="2"/>
                  </a:cubicBezTo>
                  <a:cubicBezTo>
                    <a:pt x="6" y="2"/>
                    <a:pt x="6" y="2"/>
                    <a:pt x="6" y="2"/>
                  </a:cubicBezTo>
                  <a:cubicBezTo>
                    <a:pt x="5" y="3"/>
                    <a:pt x="5" y="3"/>
                    <a:pt x="5" y="4"/>
                  </a:cubicBezTo>
                  <a:cubicBezTo>
                    <a:pt x="1" y="8"/>
                    <a:pt x="1" y="8"/>
                    <a:pt x="1" y="8"/>
                  </a:cubicBezTo>
                  <a:cubicBezTo>
                    <a:pt x="1" y="8"/>
                    <a:pt x="1" y="8"/>
                    <a:pt x="1" y="8"/>
                  </a:cubicBezTo>
                  <a:lnTo>
                    <a:pt x="6"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l-PL"/>
            </a:p>
          </p:txBody>
        </p:sp>
        <p:sp>
          <p:nvSpPr>
            <p:cNvPr id="15484" name="Freeform 38"/>
            <p:cNvSpPr>
              <a:spLocks/>
            </p:cNvSpPr>
            <p:nvPr/>
          </p:nvSpPr>
          <p:spPr bwMode="auto">
            <a:xfrm>
              <a:off x="800" y="2715"/>
              <a:ext cx="20" cy="37"/>
            </a:xfrm>
            <a:custGeom>
              <a:avLst/>
              <a:gdLst>
                <a:gd name="T0" fmla="*/ 1958 w 8"/>
                <a:gd name="T1" fmla="*/ 26304 h 14"/>
                <a:gd name="T2" fmla="*/ 4895 w 8"/>
                <a:gd name="T3" fmla="*/ 29034 h 14"/>
                <a:gd name="T4" fmla="*/ 9300 w 8"/>
                <a:gd name="T5" fmla="*/ 23461 h 14"/>
                <a:gd name="T6" fmla="*/ 4895 w 8"/>
                <a:gd name="T7" fmla="*/ 17023 h 14"/>
                <a:gd name="T8" fmla="*/ 3250 w 8"/>
                <a:gd name="T9" fmla="*/ 17023 h 14"/>
                <a:gd name="T10" fmla="*/ 3250 w 8"/>
                <a:gd name="T11" fmla="*/ 14290 h 14"/>
                <a:gd name="T12" fmla="*/ 4895 w 8"/>
                <a:gd name="T13" fmla="*/ 14290 h 14"/>
                <a:gd name="T14" fmla="*/ 9300 w 8"/>
                <a:gd name="T15" fmla="*/ 9953 h 14"/>
                <a:gd name="T16" fmla="*/ 6175 w 8"/>
                <a:gd name="T17" fmla="*/ 4392 h 14"/>
                <a:gd name="T18" fmla="*/ 1958 w 8"/>
                <a:gd name="T19" fmla="*/ 7215 h 14"/>
                <a:gd name="T20" fmla="*/ 1958 w 8"/>
                <a:gd name="T21" fmla="*/ 2730 h 14"/>
                <a:gd name="T22" fmla="*/ 6175 w 8"/>
                <a:gd name="T23" fmla="*/ 0 h 14"/>
                <a:gd name="T24" fmla="*/ 12238 w 8"/>
                <a:gd name="T25" fmla="*/ 7215 h 14"/>
                <a:gd name="T26" fmla="*/ 8125 w 8"/>
                <a:gd name="T27" fmla="*/ 14290 h 14"/>
                <a:gd name="T28" fmla="*/ 8125 w 8"/>
                <a:gd name="T29" fmla="*/ 14290 h 14"/>
                <a:gd name="T30" fmla="*/ 12238 w 8"/>
                <a:gd name="T31" fmla="*/ 23461 h 14"/>
                <a:gd name="T32" fmla="*/ 6175 w 8"/>
                <a:gd name="T33" fmla="*/ 33414 h 14"/>
                <a:gd name="T34" fmla="*/ 0 w 8"/>
                <a:gd name="T35" fmla="*/ 30676 h 14"/>
                <a:gd name="T36" fmla="*/ 1958 w 8"/>
                <a:gd name="T37" fmla="*/ 26304 h 1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8" h="14">
                  <a:moveTo>
                    <a:pt x="1" y="11"/>
                  </a:moveTo>
                  <a:cubicBezTo>
                    <a:pt x="1" y="12"/>
                    <a:pt x="2" y="12"/>
                    <a:pt x="3" y="12"/>
                  </a:cubicBezTo>
                  <a:cubicBezTo>
                    <a:pt x="6" y="12"/>
                    <a:pt x="6" y="11"/>
                    <a:pt x="6" y="10"/>
                  </a:cubicBezTo>
                  <a:cubicBezTo>
                    <a:pt x="6" y="8"/>
                    <a:pt x="5" y="7"/>
                    <a:pt x="3" y="7"/>
                  </a:cubicBezTo>
                  <a:cubicBezTo>
                    <a:pt x="2" y="7"/>
                    <a:pt x="2" y="7"/>
                    <a:pt x="2" y="7"/>
                  </a:cubicBezTo>
                  <a:cubicBezTo>
                    <a:pt x="2" y="6"/>
                    <a:pt x="2" y="6"/>
                    <a:pt x="2" y="6"/>
                  </a:cubicBezTo>
                  <a:cubicBezTo>
                    <a:pt x="3" y="6"/>
                    <a:pt x="3" y="6"/>
                    <a:pt x="3" y="6"/>
                  </a:cubicBezTo>
                  <a:cubicBezTo>
                    <a:pt x="4" y="6"/>
                    <a:pt x="6" y="5"/>
                    <a:pt x="6" y="4"/>
                  </a:cubicBezTo>
                  <a:cubicBezTo>
                    <a:pt x="6" y="3"/>
                    <a:pt x="5" y="2"/>
                    <a:pt x="4" y="2"/>
                  </a:cubicBezTo>
                  <a:cubicBezTo>
                    <a:pt x="3" y="2"/>
                    <a:pt x="2" y="2"/>
                    <a:pt x="1" y="3"/>
                  </a:cubicBezTo>
                  <a:cubicBezTo>
                    <a:pt x="1" y="1"/>
                    <a:pt x="1" y="1"/>
                    <a:pt x="1" y="1"/>
                  </a:cubicBezTo>
                  <a:cubicBezTo>
                    <a:pt x="1" y="1"/>
                    <a:pt x="3" y="0"/>
                    <a:pt x="4" y="0"/>
                  </a:cubicBezTo>
                  <a:cubicBezTo>
                    <a:pt x="7" y="0"/>
                    <a:pt x="8" y="2"/>
                    <a:pt x="8" y="3"/>
                  </a:cubicBezTo>
                  <a:cubicBezTo>
                    <a:pt x="8" y="5"/>
                    <a:pt x="7" y="6"/>
                    <a:pt x="5" y="6"/>
                  </a:cubicBezTo>
                  <a:cubicBezTo>
                    <a:pt x="5" y="6"/>
                    <a:pt x="5" y="6"/>
                    <a:pt x="5" y="6"/>
                  </a:cubicBezTo>
                  <a:cubicBezTo>
                    <a:pt x="7" y="7"/>
                    <a:pt x="8" y="8"/>
                    <a:pt x="8" y="10"/>
                  </a:cubicBezTo>
                  <a:cubicBezTo>
                    <a:pt x="8" y="12"/>
                    <a:pt x="7" y="14"/>
                    <a:pt x="4" y="14"/>
                  </a:cubicBezTo>
                  <a:cubicBezTo>
                    <a:pt x="2" y="14"/>
                    <a:pt x="1" y="13"/>
                    <a:pt x="0" y="13"/>
                  </a:cubicBezTo>
                  <a:lnTo>
                    <a:pt x="1"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l-PL"/>
            </a:p>
          </p:txBody>
        </p:sp>
        <p:sp>
          <p:nvSpPr>
            <p:cNvPr id="15485" name="Freeform 39"/>
            <p:cNvSpPr>
              <a:spLocks/>
            </p:cNvSpPr>
            <p:nvPr/>
          </p:nvSpPr>
          <p:spPr bwMode="auto">
            <a:xfrm>
              <a:off x="800" y="2816"/>
              <a:ext cx="20" cy="35"/>
            </a:xfrm>
            <a:custGeom>
              <a:avLst/>
              <a:gdLst>
                <a:gd name="T0" fmla="*/ 0 w 8"/>
                <a:gd name="T1" fmla="*/ 35773 h 13"/>
                <a:gd name="T2" fmla="*/ 0 w 8"/>
                <a:gd name="T3" fmla="*/ 32843 h 13"/>
                <a:gd name="T4" fmla="*/ 3250 w 8"/>
                <a:gd name="T5" fmla="*/ 30835 h 13"/>
                <a:gd name="T6" fmla="*/ 9300 w 8"/>
                <a:gd name="T7" fmla="*/ 11453 h 13"/>
                <a:gd name="T8" fmla="*/ 6175 w 8"/>
                <a:gd name="T9" fmla="*/ 4935 h 13"/>
                <a:gd name="T10" fmla="*/ 1958 w 8"/>
                <a:gd name="T11" fmla="*/ 8352 h 13"/>
                <a:gd name="T12" fmla="*/ 1958 w 8"/>
                <a:gd name="T13" fmla="*/ 3102 h 13"/>
                <a:gd name="T14" fmla="*/ 6175 w 8"/>
                <a:gd name="T15" fmla="*/ 0 h 13"/>
                <a:gd name="T16" fmla="*/ 12238 w 8"/>
                <a:gd name="T17" fmla="*/ 11453 h 13"/>
                <a:gd name="T18" fmla="*/ 6175 w 8"/>
                <a:gd name="T19" fmla="*/ 30835 h 13"/>
                <a:gd name="T20" fmla="*/ 4895 w 8"/>
                <a:gd name="T21" fmla="*/ 32843 h 13"/>
                <a:gd name="T22" fmla="*/ 4895 w 8"/>
                <a:gd name="T23" fmla="*/ 32843 h 13"/>
                <a:gd name="T24" fmla="*/ 12238 w 8"/>
                <a:gd name="T25" fmla="*/ 32843 h 13"/>
                <a:gd name="T26" fmla="*/ 12238 w 8"/>
                <a:gd name="T27" fmla="*/ 35773 h 13"/>
                <a:gd name="T28" fmla="*/ 0 w 8"/>
                <a:gd name="T29" fmla="*/ 35773 h 1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8" h="13">
                  <a:moveTo>
                    <a:pt x="0" y="13"/>
                  </a:moveTo>
                  <a:cubicBezTo>
                    <a:pt x="0" y="12"/>
                    <a:pt x="0" y="12"/>
                    <a:pt x="0" y="12"/>
                  </a:cubicBezTo>
                  <a:cubicBezTo>
                    <a:pt x="2" y="11"/>
                    <a:pt x="2" y="11"/>
                    <a:pt x="2" y="11"/>
                  </a:cubicBezTo>
                  <a:cubicBezTo>
                    <a:pt x="5" y="8"/>
                    <a:pt x="6" y="6"/>
                    <a:pt x="6" y="4"/>
                  </a:cubicBezTo>
                  <a:cubicBezTo>
                    <a:pt x="6" y="3"/>
                    <a:pt x="6" y="2"/>
                    <a:pt x="4" y="2"/>
                  </a:cubicBezTo>
                  <a:cubicBezTo>
                    <a:pt x="3" y="2"/>
                    <a:pt x="2" y="2"/>
                    <a:pt x="1" y="3"/>
                  </a:cubicBezTo>
                  <a:cubicBezTo>
                    <a:pt x="1" y="1"/>
                    <a:pt x="1" y="1"/>
                    <a:pt x="1" y="1"/>
                  </a:cubicBezTo>
                  <a:cubicBezTo>
                    <a:pt x="1" y="1"/>
                    <a:pt x="3" y="0"/>
                    <a:pt x="4" y="0"/>
                  </a:cubicBezTo>
                  <a:cubicBezTo>
                    <a:pt x="7" y="0"/>
                    <a:pt x="8" y="2"/>
                    <a:pt x="8" y="4"/>
                  </a:cubicBezTo>
                  <a:cubicBezTo>
                    <a:pt x="8" y="6"/>
                    <a:pt x="6" y="8"/>
                    <a:pt x="4" y="11"/>
                  </a:cubicBezTo>
                  <a:cubicBezTo>
                    <a:pt x="3" y="12"/>
                    <a:pt x="3" y="12"/>
                    <a:pt x="3" y="12"/>
                  </a:cubicBezTo>
                  <a:cubicBezTo>
                    <a:pt x="3" y="12"/>
                    <a:pt x="3" y="12"/>
                    <a:pt x="3" y="12"/>
                  </a:cubicBezTo>
                  <a:cubicBezTo>
                    <a:pt x="8" y="12"/>
                    <a:pt x="8" y="12"/>
                    <a:pt x="8" y="12"/>
                  </a:cubicBezTo>
                  <a:cubicBezTo>
                    <a:pt x="8" y="13"/>
                    <a:pt x="8" y="13"/>
                    <a:pt x="8" y="13"/>
                  </a:cubicBez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l-PL"/>
            </a:p>
          </p:txBody>
        </p:sp>
        <p:sp>
          <p:nvSpPr>
            <p:cNvPr id="15486" name="Freeform 40"/>
            <p:cNvSpPr>
              <a:spLocks/>
            </p:cNvSpPr>
            <p:nvPr/>
          </p:nvSpPr>
          <p:spPr bwMode="auto">
            <a:xfrm>
              <a:off x="677" y="1398"/>
              <a:ext cx="273" cy="205"/>
            </a:xfrm>
            <a:custGeom>
              <a:avLst/>
              <a:gdLst>
                <a:gd name="T0" fmla="*/ 168817 w 109"/>
                <a:gd name="T1" fmla="*/ 179101 h 77"/>
                <a:gd name="T2" fmla="*/ 168817 w 109"/>
                <a:gd name="T3" fmla="*/ 12454 h 77"/>
                <a:gd name="T4" fmla="*/ 85419 w 109"/>
                <a:gd name="T5" fmla="*/ 0 h 77"/>
                <a:gd name="T6" fmla="*/ 0 w 109"/>
                <a:gd name="T7" fmla="*/ 12454 h 77"/>
                <a:gd name="T8" fmla="*/ 0 w 109"/>
                <a:gd name="T9" fmla="*/ 179101 h 77"/>
                <a:gd name="T10" fmla="*/ 0 w 109"/>
                <a:gd name="T11" fmla="*/ 179101 h 77"/>
                <a:gd name="T12" fmla="*/ 85419 w 109"/>
                <a:gd name="T13" fmla="*/ 194481 h 77"/>
                <a:gd name="T14" fmla="*/ 168817 w 109"/>
                <a:gd name="T15" fmla="*/ 179101 h 7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09" h="77">
                  <a:moveTo>
                    <a:pt x="109" y="71"/>
                  </a:moveTo>
                  <a:cubicBezTo>
                    <a:pt x="109" y="5"/>
                    <a:pt x="109" y="5"/>
                    <a:pt x="109" y="5"/>
                  </a:cubicBezTo>
                  <a:cubicBezTo>
                    <a:pt x="109" y="2"/>
                    <a:pt x="85" y="0"/>
                    <a:pt x="55" y="0"/>
                  </a:cubicBezTo>
                  <a:cubicBezTo>
                    <a:pt x="24" y="0"/>
                    <a:pt x="0" y="2"/>
                    <a:pt x="0" y="5"/>
                  </a:cubicBezTo>
                  <a:cubicBezTo>
                    <a:pt x="0" y="71"/>
                    <a:pt x="0" y="71"/>
                    <a:pt x="0" y="71"/>
                  </a:cubicBezTo>
                  <a:cubicBezTo>
                    <a:pt x="0" y="71"/>
                    <a:pt x="0" y="71"/>
                    <a:pt x="0" y="71"/>
                  </a:cubicBezTo>
                  <a:cubicBezTo>
                    <a:pt x="0" y="74"/>
                    <a:pt x="24" y="77"/>
                    <a:pt x="55" y="77"/>
                  </a:cubicBezTo>
                  <a:cubicBezTo>
                    <a:pt x="85" y="77"/>
                    <a:pt x="109" y="74"/>
                    <a:pt x="109" y="71"/>
                  </a:cubicBezTo>
                </a:path>
              </a:pathLst>
            </a:custGeom>
            <a:solidFill>
              <a:srgbClr val="4776B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l-PL"/>
            </a:p>
          </p:txBody>
        </p:sp>
        <p:sp>
          <p:nvSpPr>
            <p:cNvPr id="15487" name="Line 41"/>
            <p:cNvSpPr>
              <a:spLocks noChangeShapeType="1"/>
            </p:cNvSpPr>
            <p:nvPr/>
          </p:nvSpPr>
          <p:spPr bwMode="auto">
            <a:xfrm flipV="1">
              <a:off x="932" y="1400"/>
              <a:ext cx="1" cy="192"/>
            </a:xfrm>
            <a:prstGeom prst="line">
              <a:avLst/>
            </a:prstGeom>
            <a:noFill/>
            <a:ln w="7938" cap="rnd">
              <a:solidFill>
                <a:srgbClr val="FFFFFF"/>
              </a:solidFill>
              <a:round/>
              <a:headEnd/>
              <a:tailEnd/>
            </a:ln>
            <a:extLst>
              <a:ext uri="{909E8E84-426E-40DD-AFC4-6F175D3DCCD1}">
                <a14:hiddenFill xmlns:a14="http://schemas.microsoft.com/office/drawing/2010/main">
                  <a:noFill/>
                </a14:hiddenFill>
              </a:ext>
            </a:extLst>
          </p:spPr>
          <p:txBody>
            <a:bodyPr/>
            <a:lstStyle/>
            <a:p>
              <a:endParaRPr lang="pl-PL"/>
            </a:p>
          </p:txBody>
        </p:sp>
        <p:sp>
          <p:nvSpPr>
            <p:cNvPr id="15488" name="Line 42"/>
            <p:cNvSpPr>
              <a:spLocks noChangeShapeType="1"/>
            </p:cNvSpPr>
            <p:nvPr/>
          </p:nvSpPr>
          <p:spPr bwMode="auto">
            <a:xfrm flipV="1">
              <a:off x="910" y="1398"/>
              <a:ext cx="1" cy="199"/>
            </a:xfrm>
            <a:prstGeom prst="line">
              <a:avLst/>
            </a:prstGeom>
            <a:noFill/>
            <a:ln w="7938" cap="rnd">
              <a:solidFill>
                <a:srgbClr val="FFFFFF"/>
              </a:solidFill>
              <a:round/>
              <a:headEnd/>
              <a:tailEnd/>
            </a:ln>
            <a:extLst>
              <a:ext uri="{909E8E84-426E-40DD-AFC4-6F175D3DCCD1}">
                <a14:hiddenFill xmlns:a14="http://schemas.microsoft.com/office/drawing/2010/main">
                  <a:noFill/>
                </a14:hiddenFill>
              </a:ext>
            </a:extLst>
          </p:spPr>
          <p:txBody>
            <a:bodyPr/>
            <a:lstStyle/>
            <a:p>
              <a:endParaRPr lang="pl-PL"/>
            </a:p>
          </p:txBody>
        </p:sp>
        <p:sp>
          <p:nvSpPr>
            <p:cNvPr id="15489" name="Line 43"/>
            <p:cNvSpPr>
              <a:spLocks noChangeShapeType="1"/>
            </p:cNvSpPr>
            <p:nvPr/>
          </p:nvSpPr>
          <p:spPr bwMode="auto">
            <a:xfrm flipV="1">
              <a:off x="887" y="1398"/>
              <a:ext cx="1" cy="199"/>
            </a:xfrm>
            <a:prstGeom prst="line">
              <a:avLst/>
            </a:prstGeom>
            <a:noFill/>
            <a:ln w="7938" cap="rnd">
              <a:solidFill>
                <a:srgbClr val="FFFFFF"/>
              </a:solidFill>
              <a:round/>
              <a:headEnd/>
              <a:tailEnd/>
            </a:ln>
            <a:extLst>
              <a:ext uri="{909E8E84-426E-40DD-AFC4-6F175D3DCCD1}">
                <a14:hiddenFill xmlns:a14="http://schemas.microsoft.com/office/drawing/2010/main">
                  <a:noFill/>
                </a14:hiddenFill>
              </a:ext>
            </a:extLst>
          </p:spPr>
          <p:txBody>
            <a:bodyPr/>
            <a:lstStyle/>
            <a:p>
              <a:endParaRPr lang="pl-PL"/>
            </a:p>
          </p:txBody>
        </p:sp>
        <p:sp>
          <p:nvSpPr>
            <p:cNvPr id="15490" name="Line 44"/>
            <p:cNvSpPr>
              <a:spLocks noChangeShapeType="1"/>
            </p:cNvSpPr>
            <p:nvPr/>
          </p:nvSpPr>
          <p:spPr bwMode="auto">
            <a:xfrm flipV="1">
              <a:off x="862" y="1398"/>
              <a:ext cx="1" cy="199"/>
            </a:xfrm>
            <a:prstGeom prst="line">
              <a:avLst/>
            </a:prstGeom>
            <a:noFill/>
            <a:ln w="7938" cap="rnd">
              <a:solidFill>
                <a:srgbClr val="FFFFFF"/>
              </a:solidFill>
              <a:round/>
              <a:headEnd/>
              <a:tailEnd/>
            </a:ln>
            <a:extLst>
              <a:ext uri="{909E8E84-426E-40DD-AFC4-6F175D3DCCD1}">
                <a14:hiddenFill xmlns:a14="http://schemas.microsoft.com/office/drawing/2010/main">
                  <a:noFill/>
                </a14:hiddenFill>
              </a:ext>
            </a:extLst>
          </p:spPr>
          <p:txBody>
            <a:bodyPr/>
            <a:lstStyle/>
            <a:p>
              <a:endParaRPr lang="pl-PL"/>
            </a:p>
          </p:txBody>
        </p:sp>
        <p:sp>
          <p:nvSpPr>
            <p:cNvPr id="15491" name="Line 45"/>
            <p:cNvSpPr>
              <a:spLocks noChangeShapeType="1"/>
            </p:cNvSpPr>
            <p:nvPr/>
          </p:nvSpPr>
          <p:spPr bwMode="auto">
            <a:xfrm flipV="1">
              <a:off x="840" y="1398"/>
              <a:ext cx="1" cy="202"/>
            </a:xfrm>
            <a:prstGeom prst="line">
              <a:avLst/>
            </a:prstGeom>
            <a:noFill/>
            <a:ln w="7938" cap="rnd">
              <a:solidFill>
                <a:srgbClr val="FFFFFF"/>
              </a:solidFill>
              <a:round/>
              <a:headEnd/>
              <a:tailEnd/>
            </a:ln>
            <a:extLst>
              <a:ext uri="{909E8E84-426E-40DD-AFC4-6F175D3DCCD1}">
                <a14:hiddenFill xmlns:a14="http://schemas.microsoft.com/office/drawing/2010/main">
                  <a:noFill/>
                </a14:hiddenFill>
              </a:ext>
            </a:extLst>
          </p:spPr>
          <p:txBody>
            <a:bodyPr/>
            <a:lstStyle/>
            <a:p>
              <a:endParaRPr lang="pl-PL"/>
            </a:p>
          </p:txBody>
        </p:sp>
        <p:sp>
          <p:nvSpPr>
            <p:cNvPr id="15492" name="Line 46"/>
            <p:cNvSpPr>
              <a:spLocks noChangeShapeType="1"/>
            </p:cNvSpPr>
            <p:nvPr/>
          </p:nvSpPr>
          <p:spPr bwMode="auto">
            <a:xfrm flipV="1">
              <a:off x="817" y="1395"/>
              <a:ext cx="1" cy="202"/>
            </a:xfrm>
            <a:prstGeom prst="line">
              <a:avLst/>
            </a:prstGeom>
            <a:noFill/>
            <a:ln w="7938" cap="rnd">
              <a:solidFill>
                <a:srgbClr val="FFFFFF"/>
              </a:solidFill>
              <a:round/>
              <a:headEnd/>
              <a:tailEnd/>
            </a:ln>
            <a:extLst>
              <a:ext uri="{909E8E84-426E-40DD-AFC4-6F175D3DCCD1}">
                <a14:hiddenFill xmlns:a14="http://schemas.microsoft.com/office/drawing/2010/main">
                  <a:noFill/>
                </a14:hiddenFill>
              </a:ext>
            </a:extLst>
          </p:spPr>
          <p:txBody>
            <a:bodyPr/>
            <a:lstStyle/>
            <a:p>
              <a:endParaRPr lang="pl-PL"/>
            </a:p>
          </p:txBody>
        </p:sp>
        <p:sp>
          <p:nvSpPr>
            <p:cNvPr id="15493" name="Line 47"/>
            <p:cNvSpPr>
              <a:spLocks noChangeShapeType="1"/>
            </p:cNvSpPr>
            <p:nvPr/>
          </p:nvSpPr>
          <p:spPr bwMode="auto">
            <a:xfrm>
              <a:off x="795" y="1398"/>
              <a:ext cx="1" cy="202"/>
            </a:xfrm>
            <a:prstGeom prst="line">
              <a:avLst/>
            </a:prstGeom>
            <a:noFill/>
            <a:ln w="7938" cap="rnd">
              <a:solidFill>
                <a:srgbClr val="FFFFFF"/>
              </a:solidFill>
              <a:round/>
              <a:headEnd/>
              <a:tailEnd/>
            </a:ln>
            <a:extLst>
              <a:ext uri="{909E8E84-426E-40DD-AFC4-6F175D3DCCD1}">
                <a14:hiddenFill xmlns:a14="http://schemas.microsoft.com/office/drawing/2010/main">
                  <a:noFill/>
                </a14:hiddenFill>
              </a:ext>
            </a:extLst>
          </p:spPr>
          <p:txBody>
            <a:bodyPr/>
            <a:lstStyle/>
            <a:p>
              <a:endParaRPr lang="pl-PL"/>
            </a:p>
          </p:txBody>
        </p:sp>
        <p:sp>
          <p:nvSpPr>
            <p:cNvPr id="15494" name="Line 48"/>
            <p:cNvSpPr>
              <a:spLocks noChangeShapeType="1"/>
            </p:cNvSpPr>
            <p:nvPr/>
          </p:nvSpPr>
          <p:spPr bwMode="auto">
            <a:xfrm>
              <a:off x="772" y="1398"/>
              <a:ext cx="1" cy="199"/>
            </a:xfrm>
            <a:prstGeom prst="line">
              <a:avLst/>
            </a:prstGeom>
            <a:noFill/>
            <a:ln w="7938" cap="rnd">
              <a:solidFill>
                <a:srgbClr val="FFFFFF"/>
              </a:solidFill>
              <a:round/>
              <a:headEnd/>
              <a:tailEnd/>
            </a:ln>
            <a:extLst>
              <a:ext uri="{909E8E84-426E-40DD-AFC4-6F175D3DCCD1}">
                <a14:hiddenFill xmlns:a14="http://schemas.microsoft.com/office/drawing/2010/main">
                  <a:noFill/>
                </a14:hiddenFill>
              </a:ext>
            </a:extLst>
          </p:spPr>
          <p:txBody>
            <a:bodyPr/>
            <a:lstStyle/>
            <a:p>
              <a:endParaRPr lang="pl-PL"/>
            </a:p>
          </p:txBody>
        </p:sp>
        <p:sp>
          <p:nvSpPr>
            <p:cNvPr id="15495" name="Line 49"/>
            <p:cNvSpPr>
              <a:spLocks noChangeShapeType="1"/>
            </p:cNvSpPr>
            <p:nvPr/>
          </p:nvSpPr>
          <p:spPr bwMode="auto">
            <a:xfrm>
              <a:off x="750" y="1398"/>
              <a:ext cx="1" cy="199"/>
            </a:xfrm>
            <a:prstGeom prst="line">
              <a:avLst/>
            </a:prstGeom>
            <a:noFill/>
            <a:ln w="7938" cap="rnd">
              <a:solidFill>
                <a:srgbClr val="FFFFFF"/>
              </a:solidFill>
              <a:round/>
              <a:headEnd/>
              <a:tailEnd/>
            </a:ln>
            <a:extLst>
              <a:ext uri="{909E8E84-426E-40DD-AFC4-6F175D3DCCD1}">
                <a14:hiddenFill xmlns:a14="http://schemas.microsoft.com/office/drawing/2010/main">
                  <a:noFill/>
                </a14:hiddenFill>
              </a:ext>
            </a:extLst>
          </p:spPr>
          <p:txBody>
            <a:bodyPr/>
            <a:lstStyle/>
            <a:p>
              <a:endParaRPr lang="pl-PL"/>
            </a:p>
          </p:txBody>
        </p:sp>
        <p:sp>
          <p:nvSpPr>
            <p:cNvPr id="15496" name="Line 50"/>
            <p:cNvSpPr>
              <a:spLocks noChangeShapeType="1"/>
            </p:cNvSpPr>
            <p:nvPr/>
          </p:nvSpPr>
          <p:spPr bwMode="auto">
            <a:xfrm>
              <a:off x="727" y="1398"/>
              <a:ext cx="1" cy="199"/>
            </a:xfrm>
            <a:prstGeom prst="line">
              <a:avLst/>
            </a:prstGeom>
            <a:noFill/>
            <a:ln w="7938" cap="rnd">
              <a:solidFill>
                <a:srgbClr val="FFFFFF"/>
              </a:solidFill>
              <a:round/>
              <a:headEnd/>
              <a:tailEnd/>
            </a:ln>
            <a:extLst>
              <a:ext uri="{909E8E84-426E-40DD-AFC4-6F175D3DCCD1}">
                <a14:hiddenFill xmlns:a14="http://schemas.microsoft.com/office/drawing/2010/main">
                  <a:noFill/>
                </a14:hiddenFill>
              </a:ext>
            </a:extLst>
          </p:spPr>
          <p:txBody>
            <a:bodyPr/>
            <a:lstStyle/>
            <a:p>
              <a:endParaRPr lang="pl-PL"/>
            </a:p>
          </p:txBody>
        </p:sp>
        <p:sp>
          <p:nvSpPr>
            <p:cNvPr id="15497" name="Line 51"/>
            <p:cNvSpPr>
              <a:spLocks noChangeShapeType="1"/>
            </p:cNvSpPr>
            <p:nvPr/>
          </p:nvSpPr>
          <p:spPr bwMode="auto">
            <a:xfrm>
              <a:off x="705" y="1400"/>
              <a:ext cx="1" cy="192"/>
            </a:xfrm>
            <a:prstGeom prst="line">
              <a:avLst/>
            </a:prstGeom>
            <a:noFill/>
            <a:ln w="7938" cap="rnd">
              <a:solidFill>
                <a:srgbClr val="FFFFFF"/>
              </a:solidFill>
              <a:round/>
              <a:headEnd/>
              <a:tailEnd/>
            </a:ln>
            <a:extLst>
              <a:ext uri="{909E8E84-426E-40DD-AFC4-6F175D3DCCD1}">
                <a14:hiddenFill xmlns:a14="http://schemas.microsoft.com/office/drawing/2010/main">
                  <a:noFill/>
                </a14:hiddenFill>
              </a:ext>
            </a:extLst>
          </p:spPr>
          <p:txBody>
            <a:bodyPr/>
            <a:lstStyle/>
            <a:p>
              <a:endParaRPr lang="pl-PL"/>
            </a:p>
          </p:txBody>
        </p:sp>
        <p:sp>
          <p:nvSpPr>
            <p:cNvPr id="15498" name="Line 52"/>
            <p:cNvSpPr>
              <a:spLocks noChangeShapeType="1"/>
            </p:cNvSpPr>
            <p:nvPr/>
          </p:nvSpPr>
          <p:spPr bwMode="auto">
            <a:xfrm>
              <a:off x="682" y="1411"/>
              <a:ext cx="1" cy="178"/>
            </a:xfrm>
            <a:prstGeom prst="line">
              <a:avLst/>
            </a:prstGeom>
            <a:noFill/>
            <a:ln w="7938" cap="rnd">
              <a:solidFill>
                <a:srgbClr val="FFFFFF"/>
              </a:solidFill>
              <a:round/>
              <a:headEnd/>
              <a:tailEnd/>
            </a:ln>
            <a:extLst>
              <a:ext uri="{909E8E84-426E-40DD-AFC4-6F175D3DCCD1}">
                <a14:hiddenFill xmlns:a14="http://schemas.microsoft.com/office/drawing/2010/main">
                  <a:noFill/>
                </a14:hiddenFill>
              </a:ext>
            </a:extLst>
          </p:spPr>
          <p:txBody>
            <a:bodyPr/>
            <a:lstStyle/>
            <a:p>
              <a:endParaRPr lang="pl-PL"/>
            </a:p>
          </p:txBody>
        </p:sp>
        <p:sp>
          <p:nvSpPr>
            <p:cNvPr id="15499" name="Line 53"/>
            <p:cNvSpPr>
              <a:spLocks noChangeShapeType="1"/>
            </p:cNvSpPr>
            <p:nvPr/>
          </p:nvSpPr>
          <p:spPr bwMode="auto">
            <a:xfrm flipV="1">
              <a:off x="932" y="1400"/>
              <a:ext cx="1" cy="192"/>
            </a:xfrm>
            <a:prstGeom prst="line">
              <a:avLst/>
            </a:prstGeom>
            <a:noFill/>
            <a:ln w="7938">
              <a:solidFill>
                <a:srgbClr val="BDCAE2"/>
              </a:solidFill>
              <a:miter lim="800000"/>
              <a:headEnd/>
              <a:tailEnd/>
            </a:ln>
            <a:extLst>
              <a:ext uri="{909E8E84-426E-40DD-AFC4-6F175D3DCCD1}">
                <a14:hiddenFill xmlns:a14="http://schemas.microsoft.com/office/drawing/2010/main">
                  <a:noFill/>
                </a14:hiddenFill>
              </a:ext>
            </a:extLst>
          </p:spPr>
          <p:txBody>
            <a:bodyPr/>
            <a:lstStyle/>
            <a:p>
              <a:endParaRPr lang="pl-PL"/>
            </a:p>
          </p:txBody>
        </p:sp>
        <p:sp>
          <p:nvSpPr>
            <p:cNvPr id="15500" name="Line 54"/>
            <p:cNvSpPr>
              <a:spLocks noChangeShapeType="1"/>
            </p:cNvSpPr>
            <p:nvPr/>
          </p:nvSpPr>
          <p:spPr bwMode="auto">
            <a:xfrm flipV="1">
              <a:off x="910" y="1398"/>
              <a:ext cx="1" cy="199"/>
            </a:xfrm>
            <a:prstGeom prst="line">
              <a:avLst/>
            </a:prstGeom>
            <a:noFill/>
            <a:ln w="7938">
              <a:solidFill>
                <a:srgbClr val="BDCAE2"/>
              </a:solidFill>
              <a:miter lim="800000"/>
              <a:headEnd/>
              <a:tailEnd/>
            </a:ln>
            <a:extLst>
              <a:ext uri="{909E8E84-426E-40DD-AFC4-6F175D3DCCD1}">
                <a14:hiddenFill xmlns:a14="http://schemas.microsoft.com/office/drawing/2010/main">
                  <a:noFill/>
                </a14:hiddenFill>
              </a:ext>
            </a:extLst>
          </p:spPr>
          <p:txBody>
            <a:bodyPr/>
            <a:lstStyle/>
            <a:p>
              <a:endParaRPr lang="pl-PL"/>
            </a:p>
          </p:txBody>
        </p:sp>
        <p:sp>
          <p:nvSpPr>
            <p:cNvPr id="15501" name="Line 55"/>
            <p:cNvSpPr>
              <a:spLocks noChangeShapeType="1"/>
            </p:cNvSpPr>
            <p:nvPr/>
          </p:nvSpPr>
          <p:spPr bwMode="auto">
            <a:xfrm flipV="1">
              <a:off x="887" y="1398"/>
              <a:ext cx="1" cy="199"/>
            </a:xfrm>
            <a:prstGeom prst="line">
              <a:avLst/>
            </a:prstGeom>
            <a:noFill/>
            <a:ln w="7938">
              <a:solidFill>
                <a:srgbClr val="BDCAE2"/>
              </a:solidFill>
              <a:miter lim="800000"/>
              <a:headEnd/>
              <a:tailEnd/>
            </a:ln>
            <a:extLst>
              <a:ext uri="{909E8E84-426E-40DD-AFC4-6F175D3DCCD1}">
                <a14:hiddenFill xmlns:a14="http://schemas.microsoft.com/office/drawing/2010/main">
                  <a:noFill/>
                </a14:hiddenFill>
              </a:ext>
            </a:extLst>
          </p:spPr>
          <p:txBody>
            <a:bodyPr/>
            <a:lstStyle/>
            <a:p>
              <a:endParaRPr lang="pl-PL"/>
            </a:p>
          </p:txBody>
        </p:sp>
        <p:sp>
          <p:nvSpPr>
            <p:cNvPr id="15502" name="Line 56"/>
            <p:cNvSpPr>
              <a:spLocks noChangeShapeType="1"/>
            </p:cNvSpPr>
            <p:nvPr/>
          </p:nvSpPr>
          <p:spPr bwMode="auto">
            <a:xfrm flipV="1">
              <a:off x="862" y="1398"/>
              <a:ext cx="1" cy="199"/>
            </a:xfrm>
            <a:prstGeom prst="line">
              <a:avLst/>
            </a:prstGeom>
            <a:noFill/>
            <a:ln w="7938">
              <a:solidFill>
                <a:srgbClr val="BDCAE2"/>
              </a:solidFill>
              <a:miter lim="800000"/>
              <a:headEnd/>
              <a:tailEnd/>
            </a:ln>
            <a:extLst>
              <a:ext uri="{909E8E84-426E-40DD-AFC4-6F175D3DCCD1}">
                <a14:hiddenFill xmlns:a14="http://schemas.microsoft.com/office/drawing/2010/main">
                  <a:noFill/>
                </a14:hiddenFill>
              </a:ext>
            </a:extLst>
          </p:spPr>
          <p:txBody>
            <a:bodyPr/>
            <a:lstStyle/>
            <a:p>
              <a:endParaRPr lang="pl-PL"/>
            </a:p>
          </p:txBody>
        </p:sp>
        <p:sp>
          <p:nvSpPr>
            <p:cNvPr id="15503" name="Line 57"/>
            <p:cNvSpPr>
              <a:spLocks noChangeShapeType="1"/>
            </p:cNvSpPr>
            <p:nvPr/>
          </p:nvSpPr>
          <p:spPr bwMode="auto">
            <a:xfrm flipV="1">
              <a:off x="840" y="1398"/>
              <a:ext cx="1" cy="202"/>
            </a:xfrm>
            <a:prstGeom prst="line">
              <a:avLst/>
            </a:prstGeom>
            <a:noFill/>
            <a:ln w="7938">
              <a:solidFill>
                <a:srgbClr val="BDCAE2"/>
              </a:solidFill>
              <a:miter lim="800000"/>
              <a:headEnd/>
              <a:tailEnd/>
            </a:ln>
            <a:extLst>
              <a:ext uri="{909E8E84-426E-40DD-AFC4-6F175D3DCCD1}">
                <a14:hiddenFill xmlns:a14="http://schemas.microsoft.com/office/drawing/2010/main">
                  <a:noFill/>
                </a14:hiddenFill>
              </a:ext>
            </a:extLst>
          </p:spPr>
          <p:txBody>
            <a:bodyPr/>
            <a:lstStyle/>
            <a:p>
              <a:endParaRPr lang="pl-PL"/>
            </a:p>
          </p:txBody>
        </p:sp>
        <p:sp>
          <p:nvSpPr>
            <p:cNvPr id="15504" name="Line 58"/>
            <p:cNvSpPr>
              <a:spLocks noChangeShapeType="1"/>
            </p:cNvSpPr>
            <p:nvPr/>
          </p:nvSpPr>
          <p:spPr bwMode="auto">
            <a:xfrm flipV="1">
              <a:off x="817" y="1395"/>
              <a:ext cx="1" cy="202"/>
            </a:xfrm>
            <a:prstGeom prst="line">
              <a:avLst/>
            </a:prstGeom>
            <a:noFill/>
            <a:ln w="7938">
              <a:solidFill>
                <a:srgbClr val="BDCAE2"/>
              </a:solidFill>
              <a:miter lim="800000"/>
              <a:headEnd/>
              <a:tailEnd/>
            </a:ln>
            <a:extLst>
              <a:ext uri="{909E8E84-426E-40DD-AFC4-6F175D3DCCD1}">
                <a14:hiddenFill xmlns:a14="http://schemas.microsoft.com/office/drawing/2010/main">
                  <a:noFill/>
                </a14:hiddenFill>
              </a:ext>
            </a:extLst>
          </p:spPr>
          <p:txBody>
            <a:bodyPr/>
            <a:lstStyle/>
            <a:p>
              <a:endParaRPr lang="pl-PL"/>
            </a:p>
          </p:txBody>
        </p:sp>
        <p:sp>
          <p:nvSpPr>
            <p:cNvPr id="15505" name="Line 59"/>
            <p:cNvSpPr>
              <a:spLocks noChangeShapeType="1"/>
            </p:cNvSpPr>
            <p:nvPr/>
          </p:nvSpPr>
          <p:spPr bwMode="auto">
            <a:xfrm>
              <a:off x="795" y="1398"/>
              <a:ext cx="1" cy="202"/>
            </a:xfrm>
            <a:prstGeom prst="line">
              <a:avLst/>
            </a:prstGeom>
            <a:noFill/>
            <a:ln w="7938">
              <a:solidFill>
                <a:srgbClr val="BDCAE2"/>
              </a:solidFill>
              <a:miter lim="800000"/>
              <a:headEnd/>
              <a:tailEnd/>
            </a:ln>
            <a:extLst>
              <a:ext uri="{909E8E84-426E-40DD-AFC4-6F175D3DCCD1}">
                <a14:hiddenFill xmlns:a14="http://schemas.microsoft.com/office/drawing/2010/main">
                  <a:noFill/>
                </a14:hiddenFill>
              </a:ext>
            </a:extLst>
          </p:spPr>
          <p:txBody>
            <a:bodyPr/>
            <a:lstStyle/>
            <a:p>
              <a:endParaRPr lang="pl-PL"/>
            </a:p>
          </p:txBody>
        </p:sp>
        <p:sp>
          <p:nvSpPr>
            <p:cNvPr id="15506" name="Line 60"/>
            <p:cNvSpPr>
              <a:spLocks noChangeShapeType="1"/>
            </p:cNvSpPr>
            <p:nvPr/>
          </p:nvSpPr>
          <p:spPr bwMode="auto">
            <a:xfrm>
              <a:off x="772" y="1398"/>
              <a:ext cx="1" cy="199"/>
            </a:xfrm>
            <a:prstGeom prst="line">
              <a:avLst/>
            </a:prstGeom>
            <a:noFill/>
            <a:ln w="7938">
              <a:solidFill>
                <a:srgbClr val="BDCAE2"/>
              </a:solidFill>
              <a:miter lim="800000"/>
              <a:headEnd/>
              <a:tailEnd/>
            </a:ln>
            <a:extLst>
              <a:ext uri="{909E8E84-426E-40DD-AFC4-6F175D3DCCD1}">
                <a14:hiddenFill xmlns:a14="http://schemas.microsoft.com/office/drawing/2010/main">
                  <a:noFill/>
                </a14:hiddenFill>
              </a:ext>
            </a:extLst>
          </p:spPr>
          <p:txBody>
            <a:bodyPr/>
            <a:lstStyle/>
            <a:p>
              <a:endParaRPr lang="pl-PL"/>
            </a:p>
          </p:txBody>
        </p:sp>
        <p:sp>
          <p:nvSpPr>
            <p:cNvPr id="15507" name="Line 61"/>
            <p:cNvSpPr>
              <a:spLocks noChangeShapeType="1"/>
            </p:cNvSpPr>
            <p:nvPr/>
          </p:nvSpPr>
          <p:spPr bwMode="auto">
            <a:xfrm>
              <a:off x="750" y="1398"/>
              <a:ext cx="1" cy="199"/>
            </a:xfrm>
            <a:prstGeom prst="line">
              <a:avLst/>
            </a:prstGeom>
            <a:noFill/>
            <a:ln w="7938">
              <a:solidFill>
                <a:srgbClr val="BDCAE2"/>
              </a:solidFill>
              <a:miter lim="800000"/>
              <a:headEnd/>
              <a:tailEnd/>
            </a:ln>
            <a:extLst>
              <a:ext uri="{909E8E84-426E-40DD-AFC4-6F175D3DCCD1}">
                <a14:hiddenFill xmlns:a14="http://schemas.microsoft.com/office/drawing/2010/main">
                  <a:noFill/>
                </a14:hiddenFill>
              </a:ext>
            </a:extLst>
          </p:spPr>
          <p:txBody>
            <a:bodyPr/>
            <a:lstStyle/>
            <a:p>
              <a:endParaRPr lang="pl-PL"/>
            </a:p>
          </p:txBody>
        </p:sp>
        <p:sp>
          <p:nvSpPr>
            <p:cNvPr id="15508" name="Line 62"/>
            <p:cNvSpPr>
              <a:spLocks noChangeShapeType="1"/>
            </p:cNvSpPr>
            <p:nvPr/>
          </p:nvSpPr>
          <p:spPr bwMode="auto">
            <a:xfrm>
              <a:off x="727" y="1398"/>
              <a:ext cx="1" cy="199"/>
            </a:xfrm>
            <a:prstGeom prst="line">
              <a:avLst/>
            </a:prstGeom>
            <a:noFill/>
            <a:ln w="7938">
              <a:solidFill>
                <a:srgbClr val="BDCAE2"/>
              </a:solidFill>
              <a:miter lim="800000"/>
              <a:headEnd/>
              <a:tailEnd/>
            </a:ln>
            <a:extLst>
              <a:ext uri="{909E8E84-426E-40DD-AFC4-6F175D3DCCD1}">
                <a14:hiddenFill xmlns:a14="http://schemas.microsoft.com/office/drawing/2010/main">
                  <a:noFill/>
                </a14:hiddenFill>
              </a:ext>
            </a:extLst>
          </p:spPr>
          <p:txBody>
            <a:bodyPr/>
            <a:lstStyle/>
            <a:p>
              <a:endParaRPr lang="pl-PL"/>
            </a:p>
          </p:txBody>
        </p:sp>
        <p:sp>
          <p:nvSpPr>
            <p:cNvPr id="15509" name="Line 63"/>
            <p:cNvSpPr>
              <a:spLocks noChangeShapeType="1"/>
            </p:cNvSpPr>
            <p:nvPr/>
          </p:nvSpPr>
          <p:spPr bwMode="auto">
            <a:xfrm>
              <a:off x="705" y="1400"/>
              <a:ext cx="1" cy="192"/>
            </a:xfrm>
            <a:prstGeom prst="line">
              <a:avLst/>
            </a:prstGeom>
            <a:noFill/>
            <a:ln w="7938">
              <a:solidFill>
                <a:srgbClr val="BDCAE2"/>
              </a:solidFill>
              <a:miter lim="800000"/>
              <a:headEnd/>
              <a:tailEnd/>
            </a:ln>
            <a:extLst>
              <a:ext uri="{909E8E84-426E-40DD-AFC4-6F175D3DCCD1}">
                <a14:hiddenFill xmlns:a14="http://schemas.microsoft.com/office/drawing/2010/main">
                  <a:noFill/>
                </a14:hiddenFill>
              </a:ext>
            </a:extLst>
          </p:spPr>
          <p:txBody>
            <a:bodyPr/>
            <a:lstStyle/>
            <a:p>
              <a:endParaRPr lang="pl-PL"/>
            </a:p>
          </p:txBody>
        </p:sp>
        <p:sp>
          <p:nvSpPr>
            <p:cNvPr id="15510" name="Line 64"/>
            <p:cNvSpPr>
              <a:spLocks noChangeShapeType="1"/>
            </p:cNvSpPr>
            <p:nvPr/>
          </p:nvSpPr>
          <p:spPr bwMode="auto">
            <a:xfrm>
              <a:off x="682" y="1411"/>
              <a:ext cx="1" cy="178"/>
            </a:xfrm>
            <a:prstGeom prst="line">
              <a:avLst/>
            </a:prstGeom>
            <a:noFill/>
            <a:ln w="7938">
              <a:solidFill>
                <a:srgbClr val="BDCAE2"/>
              </a:solidFill>
              <a:miter lim="800000"/>
              <a:headEnd/>
              <a:tailEnd/>
            </a:ln>
            <a:extLst>
              <a:ext uri="{909E8E84-426E-40DD-AFC4-6F175D3DCCD1}">
                <a14:hiddenFill xmlns:a14="http://schemas.microsoft.com/office/drawing/2010/main">
                  <a:noFill/>
                </a14:hiddenFill>
              </a:ext>
            </a:extLst>
          </p:spPr>
          <p:txBody>
            <a:bodyPr/>
            <a:lstStyle/>
            <a:p>
              <a:endParaRPr lang="pl-PL"/>
            </a:p>
          </p:txBody>
        </p:sp>
        <p:sp>
          <p:nvSpPr>
            <p:cNvPr id="15511" name="Line 65"/>
            <p:cNvSpPr>
              <a:spLocks noChangeShapeType="1"/>
            </p:cNvSpPr>
            <p:nvPr/>
          </p:nvSpPr>
          <p:spPr bwMode="auto">
            <a:xfrm flipV="1">
              <a:off x="925" y="1400"/>
              <a:ext cx="1" cy="192"/>
            </a:xfrm>
            <a:prstGeom prst="line">
              <a:avLst/>
            </a:prstGeom>
            <a:noFill/>
            <a:ln w="4763" cap="rnd">
              <a:solidFill>
                <a:srgbClr val="FFFFFF"/>
              </a:solidFill>
              <a:round/>
              <a:headEnd/>
              <a:tailEnd/>
            </a:ln>
            <a:extLst>
              <a:ext uri="{909E8E84-426E-40DD-AFC4-6F175D3DCCD1}">
                <a14:hiddenFill xmlns:a14="http://schemas.microsoft.com/office/drawing/2010/main">
                  <a:noFill/>
                </a14:hiddenFill>
              </a:ext>
            </a:extLst>
          </p:spPr>
          <p:txBody>
            <a:bodyPr/>
            <a:lstStyle/>
            <a:p>
              <a:endParaRPr lang="pl-PL"/>
            </a:p>
          </p:txBody>
        </p:sp>
        <p:sp>
          <p:nvSpPr>
            <p:cNvPr id="15512" name="Line 66"/>
            <p:cNvSpPr>
              <a:spLocks noChangeShapeType="1"/>
            </p:cNvSpPr>
            <p:nvPr/>
          </p:nvSpPr>
          <p:spPr bwMode="auto">
            <a:xfrm flipV="1">
              <a:off x="902" y="1398"/>
              <a:ext cx="1" cy="199"/>
            </a:xfrm>
            <a:prstGeom prst="line">
              <a:avLst/>
            </a:prstGeom>
            <a:noFill/>
            <a:ln w="4763" cap="rnd">
              <a:solidFill>
                <a:srgbClr val="FFFFFF"/>
              </a:solidFill>
              <a:round/>
              <a:headEnd/>
              <a:tailEnd/>
            </a:ln>
            <a:extLst>
              <a:ext uri="{909E8E84-426E-40DD-AFC4-6F175D3DCCD1}">
                <a14:hiddenFill xmlns:a14="http://schemas.microsoft.com/office/drawing/2010/main">
                  <a:noFill/>
                </a14:hiddenFill>
              </a:ext>
            </a:extLst>
          </p:spPr>
          <p:txBody>
            <a:bodyPr/>
            <a:lstStyle/>
            <a:p>
              <a:endParaRPr lang="pl-PL"/>
            </a:p>
          </p:txBody>
        </p:sp>
        <p:sp>
          <p:nvSpPr>
            <p:cNvPr id="15513" name="Line 67"/>
            <p:cNvSpPr>
              <a:spLocks noChangeShapeType="1"/>
            </p:cNvSpPr>
            <p:nvPr/>
          </p:nvSpPr>
          <p:spPr bwMode="auto">
            <a:xfrm flipV="1">
              <a:off x="880" y="1398"/>
              <a:ext cx="1" cy="199"/>
            </a:xfrm>
            <a:prstGeom prst="line">
              <a:avLst/>
            </a:prstGeom>
            <a:noFill/>
            <a:ln w="4763" cap="rnd">
              <a:solidFill>
                <a:srgbClr val="FFFFFF"/>
              </a:solidFill>
              <a:round/>
              <a:headEnd/>
              <a:tailEnd/>
            </a:ln>
            <a:extLst>
              <a:ext uri="{909E8E84-426E-40DD-AFC4-6F175D3DCCD1}">
                <a14:hiddenFill xmlns:a14="http://schemas.microsoft.com/office/drawing/2010/main">
                  <a:noFill/>
                </a14:hiddenFill>
              </a:ext>
            </a:extLst>
          </p:spPr>
          <p:txBody>
            <a:bodyPr/>
            <a:lstStyle/>
            <a:p>
              <a:endParaRPr lang="pl-PL"/>
            </a:p>
          </p:txBody>
        </p:sp>
        <p:sp>
          <p:nvSpPr>
            <p:cNvPr id="15514" name="Line 68"/>
            <p:cNvSpPr>
              <a:spLocks noChangeShapeType="1"/>
            </p:cNvSpPr>
            <p:nvPr/>
          </p:nvSpPr>
          <p:spPr bwMode="auto">
            <a:xfrm flipV="1">
              <a:off x="857" y="1398"/>
              <a:ext cx="1" cy="199"/>
            </a:xfrm>
            <a:prstGeom prst="line">
              <a:avLst/>
            </a:prstGeom>
            <a:noFill/>
            <a:ln w="4763" cap="rnd">
              <a:solidFill>
                <a:srgbClr val="FFFFFF"/>
              </a:solidFill>
              <a:round/>
              <a:headEnd/>
              <a:tailEnd/>
            </a:ln>
            <a:extLst>
              <a:ext uri="{909E8E84-426E-40DD-AFC4-6F175D3DCCD1}">
                <a14:hiddenFill xmlns:a14="http://schemas.microsoft.com/office/drawing/2010/main">
                  <a:noFill/>
                </a14:hiddenFill>
              </a:ext>
            </a:extLst>
          </p:spPr>
          <p:txBody>
            <a:bodyPr/>
            <a:lstStyle/>
            <a:p>
              <a:endParaRPr lang="pl-PL"/>
            </a:p>
          </p:txBody>
        </p:sp>
        <p:sp>
          <p:nvSpPr>
            <p:cNvPr id="15515" name="Line 69"/>
            <p:cNvSpPr>
              <a:spLocks noChangeShapeType="1"/>
            </p:cNvSpPr>
            <p:nvPr/>
          </p:nvSpPr>
          <p:spPr bwMode="auto">
            <a:xfrm flipV="1">
              <a:off x="835" y="1398"/>
              <a:ext cx="1" cy="202"/>
            </a:xfrm>
            <a:prstGeom prst="line">
              <a:avLst/>
            </a:prstGeom>
            <a:noFill/>
            <a:ln w="4763" cap="rnd">
              <a:solidFill>
                <a:srgbClr val="FFFFFF"/>
              </a:solidFill>
              <a:round/>
              <a:headEnd/>
              <a:tailEnd/>
            </a:ln>
            <a:extLst>
              <a:ext uri="{909E8E84-426E-40DD-AFC4-6F175D3DCCD1}">
                <a14:hiddenFill xmlns:a14="http://schemas.microsoft.com/office/drawing/2010/main">
                  <a:noFill/>
                </a14:hiddenFill>
              </a:ext>
            </a:extLst>
          </p:spPr>
          <p:txBody>
            <a:bodyPr/>
            <a:lstStyle/>
            <a:p>
              <a:endParaRPr lang="pl-PL"/>
            </a:p>
          </p:txBody>
        </p:sp>
        <p:sp>
          <p:nvSpPr>
            <p:cNvPr id="15516" name="Line 70"/>
            <p:cNvSpPr>
              <a:spLocks noChangeShapeType="1"/>
            </p:cNvSpPr>
            <p:nvPr/>
          </p:nvSpPr>
          <p:spPr bwMode="auto">
            <a:xfrm flipV="1">
              <a:off x="810" y="1395"/>
              <a:ext cx="1" cy="202"/>
            </a:xfrm>
            <a:prstGeom prst="line">
              <a:avLst/>
            </a:prstGeom>
            <a:noFill/>
            <a:ln w="4763" cap="rnd">
              <a:solidFill>
                <a:srgbClr val="FFFFFF"/>
              </a:solidFill>
              <a:round/>
              <a:headEnd/>
              <a:tailEnd/>
            </a:ln>
            <a:extLst>
              <a:ext uri="{909E8E84-426E-40DD-AFC4-6F175D3DCCD1}">
                <a14:hiddenFill xmlns:a14="http://schemas.microsoft.com/office/drawing/2010/main">
                  <a:noFill/>
                </a14:hiddenFill>
              </a:ext>
            </a:extLst>
          </p:spPr>
          <p:txBody>
            <a:bodyPr/>
            <a:lstStyle/>
            <a:p>
              <a:endParaRPr lang="pl-PL"/>
            </a:p>
          </p:txBody>
        </p:sp>
        <p:sp>
          <p:nvSpPr>
            <p:cNvPr id="15517" name="Line 71"/>
            <p:cNvSpPr>
              <a:spLocks noChangeShapeType="1"/>
            </p:cNvSpPr>
            <p:nvPr/>
          </p:nvSpPr>
          <p:spPr bwMode="auto">
            <a:xfrm>
              <a:off x="787" y="1398"/>
              <a:ext cx="1" cy="202"/>
            </a:xfrm>
            <a:prstGeom prst="line">
              <a:avLst/>
            </a:prstGeom>
            <a:noFill/>
            <a:ln w="4763" cap="rnd">
              <a:solidFill>
                <a:srgbClr val="FFFFFF"/>
              </a:solidFill>
              <a:round/>
              <a:headEnd/>
              <a:tailEnd/>
            </a:ln>
            <a:extLst>
              <a:ext uri="{909E8E84-426E-40DD-AFC4-6F175D3DCCD1}">
                <a14:hiddenFill xmlns:a14="http://schemas.microsoft.com/office/drawing/2010/main">
                  <a:noFill/>
                </a14:hiddenFill>
              </a:ext>
            </a:extLst>
          </p:spPr>
          <p:txBody>
            <a:bodyPr/>
            <a:lstStyle/>
            <a:p>
              <a:endParaRPr lang="pl-PL"/>
            </a:p>
          </p:txBody>
        </p:sp>
        <p:sp>
          <p:nvSpPr>
            <p:cNvPr id="15518" name="Line 72"/>
            <p:cNvSpPr>
              <a:spLocks noChangeShapeType="1"/>
            </p:cNvSpPr>
            <p:nvPr/>
          </p:nvSpPr>
          <p:spPr bwMode="auto">
            <a:xfrm>
              <a:off x="765" y="1398"/>
              <a:ext cx="1" cy="199"/>
            </a:xfrm>
            <a:prstGeom prst="line">
              <a:avLst/>
            </a:prstGeom>
            <a:noFill/>
            <a:ln w="4763" cap="rnd">
              <a:solidFill>
                <a:srgbClr val="FFFFFF"/>
              </a:solidFill>
              <a:round/>
              <a:headEnd/>
              <a:tailEnd/>
            </a:ln>
            <a:extLst>
              <a:ext uri="{909E8E84-426E-40DD-AFC4-6F175D3DCCD1}">
                <a14:hiddenFill xmlns:a14="http://schemas.microsoft.com/office/drawing/2010/main">
                  <a:noFill/>
                </a14:hiddenFill>
              </a:ext>
            </a:extLst>
          </p:spPr>
          <p:txBody>
            <a:bodyPr/>
            <a:lstStyle/>
            <a:p>
              <a:endParaRPr lang="pl-PL"/>
            </a:p>
          </p:txBody>
        </p:sp>
        <p:sp>
          <p:nvSpPr>
            <p:cNvPr id="15519" name="Line 73"/>
            <p:cNvSpPr>
              <a:spLocks noChangeShapeType="1"/>
            </p:cNvSpPr>
            <p:nvPr/>
          </p:nvSpPr>
          <p:spPr bwMode="auto">
            <a:xfrm>
              <a:off x="742" y="1398"/>
              <a:ext cx="1" cy="199"/>
            </a:xfrm>
            <a:prstGeom prst="line">
              <a:avLst/>
            </a:prstGeom>
            <a:noFill/>
            <a:ln w="4763" cap="rnd">
              <a:solidFill>
                <a:srgbClr val="FFFFFF"/>
              </a:solidFill>
              <a:round/>
              <a:headEnd/>
              <a:tailEnd/>
            </a:ln>
            <a:extLst>
              <a:ext uri="{909E8E84-426E-40DD-AFC4-6F175D3DCCD1}">
                <a14:hiddenFill xmlns:a14="http://schemas.microsoft.com/office/drawing/2010/main">
                  <a:noFill/>
                </a14:hiddenFill>
              </a:ext>
            </a:extLst>
          </p:spPr>
          <p:txBody>
            <a:bodyPr/>
            <a:lstStyle/>
            <a:p>
              <a:endParaRPr lang="pl-PL"/>
            </a:p>
          </p:txBody>
        </p:sp>
        <p:sp>
          <p:nvSpPr>
            <p:cNvPr id="15520" name="Line 74"/>
            <p:cNvSpPr>
              <a:spLocks noChangeShapeType="1"/>
            </p:cNvSpPr>
            <p:nvPr/>
          </p:nvSpPr>
          <p:spPr bwMode="auto">
            <a:xfrm>
              <a:off x="720" y="1398"/>
              <a:ext cx="1" cy="199"/>
            </a:xfrm>
            <a:prstGeom prst="line">
              <a:avLst/>
            </a:prstGeom>
            <a:noFill/>
            <a:ln w="4763" cap="rnd">
              <a:solidFill>
                <a:srgbClr val="FFFFFF"/>
              </a:solidFill>
              <a:round/>
              <a:headEnd/>
              <a:tailEnd/>
            </a:ln>
            <a:extLst>
              <a:ext uri="{909E8E84-426E-40DD-AFC4-6F175D3DCCD1}">
                <a14:hiddenFill xmlns:a14="http://schemas.microsoft.com/office/drawing/2010/main">
                  <a:noFill/>
                </a14:hiddenFill>
              </a:ext>
            </a:extLst>
          </p:spPr>
          <p:txBody>
            <a:bodyPr/>
            <a:lstStyle/>
            <a:p>
              <a:endParaRPr lang="pl-PL"/>
            </a:p>
          </p:txBody>
        </p:sp>
        <p:sp>
          <p:nvSpPr>
            <p:cNvPr id="15521" name="Line 75"/>
            <p:cNvSpPr>
              <a:spLocks noChangeShapeType="1"/>
            </p:cNvSpPr>
            <p:nvPr/>
          </p:nvSpPr>
          <p:spPr bwMode="auto">
            <a:xfrm>
              <a:off x="697" y="1400"/>
              <a:ext cx="1" cy="192"/>
            </a:xfrm>
            <a:prstGeom prst="line">
              <a:avLst/>
            </a:prstGeom>
            <a:noFill/>
            <a:ln w="4763" cap="rnd">
              <a:solidFill>
                <a:srgbClr val="FFFFFF"/>
              </a:solidFill>
              <a:round/>
              <a:headEnd/>
              <a:tailEnd/>
            </a:ln>
            <a:extLst>
              <a:ext uri="{909E8E84-426E-40DD-AFC4-6F175D3DCCD1}">
                <a14:hiddenFill xmlns:a14="http://schemas.microsoft.com/office/drawing/2010/main">
                  <a:noFill/>
                </a14:hiddenFill>
              </a:ext>
            </a:extLst>
          </p:spPr>
          <p:txBody>
            <a:bodyPr/>
            <a:lstStyle/>
            <a:p>
              <a:endParaRPr lang="pl-PL"/>
            </a:p>
          </p:txBody>
        </p:sp>
        <p:sp>
          <p:nvSpPr>
            <p:cNvPr id="15522" name="Line 76"/>
            <p:cNvSpPr>
              <a:spLocks noChangeShapeType="1"/>
            </p:cNvSpPr>
            <p:nvPr/>
          </p:nvSpPr>
          <p:spPr bwMode="auto">
            <a:xfrm flipV="1">
              <a:off x="925" y="1400"/>
              <a:ext cx="1" cy="192"/>
            </a:xfrm>
            <a:prstGeom prst="line">
              <a:avLst/>
            </a:prstGeom>
            <a:noFill/>
            <a:ln w="7938">
              <a:solidFill>
                <a:srgbClr val="083F7C"/>
              </a:solidFill>
              <a:miter lim="800000"/>
              <a:headEnd/>
              <a:tailEnd/>
            </a:ln>
            <a:extLst>
              <a:ext uri="{909E8E84-426E-40DD-AFC4-6F175D3DCCD1}">
                <a14:hiddenFill xmlns:a14="http://schemas.microsoft.com/office/drawing/2010/main">
                  <a:noFill/>
                </a14:hiddenFill>
              </a:ext>
            </a:extLst>
          </p:spPr>
          <p:txBody>
            <a:bodyPr/>
            <a:lstStyle/>
            <a:p>
              <a:endParaRPr lang="pl-PL"/>
            </a:p>
          </p:txBody>
        </p:sp>
        <p:sp>
          <p:nvSpPr>
            <p:cNvPr id="15523" name="Line 77"/>
            <p:cNvSpPr>
              <a:spLocks noChangeShapeType="1"/>
            </p:cNvSpPr>
            <p:nvPr/>
          </p:nvSpPr>
          <p:spPr bwMode="auto">
            <a:xfrm flipV="1">
              <a:off x="902" y="1398"/>
              <a:ext cx="1" cy="199"/>
            </a:xfrm>
            <a:prstGeom prst="line">
              <a:avLst/>
            </a:prstGeom>
            <a:noFill/>
            <a:ln w="7938">
              <a:solidFill>
                <a:srgbClr val="083F7C"/>
              </a:solidFill>
              <a:miter lim="800000"/>
              <a:headEnd/>
              <a:tailEnd/>
            </a:ln>
            <a:extLst>
              <a:ext uri="{909E8E84-426E-40DD-AFC4-6F175D3DCCD1}">
                <a14:hiddenFill xmlns:a14="http://schemas.microsoft.com/office/drawing/2010/main">
                  <a:noFill/>
                </a14:hiddenFill>
              </a:ext>
            </a:extLst>
          </p:spPr>
          <p:txBody>
            <a:bodyPr/>
            <a:lstStyle/>
            <a:p>
              <a:endParaRPr lang="pl-PL"/>
            </a:p>
          </p:txBody>
        </p:sp>
        <p:sp>
          <p:nvSpPr>
            <p:cNvPr id="15524" name="Line 78"/>
            <p:cNvSpPr>
              <a:spLocks noChangeShapeType="1"/>
            </p:cNvSpPr>
            <p:nvPr/>
          </p:nvSpPr>
          <p:spPr bwMode="auto">
            <a:xfrm flipV="1">
              <a:off x="880" y="1398"/>
              <a:ext cx="1" cy="199"/>
            </a:xfrm>
            <a:prstGeom prst="line">
              <a:avLst/>
            </a:prstGeom>
            <a:noFill/>
            <a:ln w="7938">
              <a:solidFill>
                <a:srgbClr val="083F7C"/>
              </a:solidFill>
              <a:miter lim="800000"/>
              <a:headEnd/>
              <a:tailEnd/>
            </a:ln>
            <a:extLst>
              <a:ext uri="{909E8E84-426E-40DD-AFC4-6F175D3DCCD1}">
                <a14:hiddenFill xmlns:a14="http://schemas.microsoft.com/office/drawing/2010/main">
                  <a:noFill/>
                </a14:hiddenFill>
              </a:ext>
            </a:extLst>
          </p:spPr>
          <p:txBody>
            <a:bodyPr/>
            <a:lstStyle/>
            <a:p>
              <a:endParaRPr lang="pl-PL"/>
            </a:p>
          </p:txBody>
        </p:sp>
        <p:sp>
          <p:nvSpPr>
            <p:cNvPr id="15525" name="Line 79"/>
            <p:cNvSpPr>
              <a:spLocks noChangeShapeType="1"/>
            </p:cNvSpPr>
            <p:nvPr/>
          </p:nvSpPr>
          <p:spPr bwMode="auto">
            <a:xfrm flipV="1">
              <a:off x="857" y="1398"/>
              <a:ext cx="1" cy="199"/>
            </a:xfrm>
            <a:prstGeom prst="line">
              <a:avLst/>
            </a:prstGeom>
            <a:noFill/>
            <a:ln w="7938">
              <a:solidFill>
                <a:srgbClr val="083F7C"/>
              </a:solidFill>
              <a:miter lim="800000"/>
              <a:headEnd/>
              <a:tailEnd/>
            </a:ln>
            <a:extLst>
              <a:ext uri="{909E8E84-426E-40DD-AFC4-6F175D3DCCD1}">
                <a14:hiddenFill xmlns:a14="http://schemas.microsoft.com/office/drawing/2010/main">
                  <a:noFill/>
                </a14:hiddenFill>
              </a:ext>
            </a:extLst>
          </p:spPr>
          <p:txBody>
            <a:bodyPr/>
            <a:lstStyle/>
            <a:p>
              <a:endParaRPr lang="pl-PL"/>
            </a:p>
          </p:txBody>
        </p:sp>
        <p:sp>
          <p:nvSpPr>
            <p:cNvPr id="15526" name="Line 80"/>
            <p:cNvSpPr>
              <a:spLocks noChangeShapeType="1"/>
            </p:cNvSpPr>
            <p:nvPr/>
          </p:nvSpPr>
          <p:spPr bwMode="auto">
            <a:xfrm flipV="1">
              <a:off x="835" y="1398"/>
              <a:ext cx="1" cy="202"/>
            </a:xfrm>
            <a:prstGeom prst="line">
              <a:avLst/>
            </a:prstGeom>
            <a:noFill/>
            <a:ln w="7938">
              <a:solidFill>
                <a:srgbClr val="083F7C"/>
              </a:solidFill>
              <a:miter lim="800000"/>
              <a:headEnd/>
              <a:tailEnd/>
            </a:ln>
            <a:extLst>
              <a:ext uri="{909E8E84-426E-40DD-AFC4-6F175D3DCCD1}">
                <a14:hiddenFill xmlns:a14="http://schemas.microsoft.com/office/drawing/2010/main">
                  <a:noFill/>
                </a14:hiddenFill>
              </a:ext>
            </a:extLst>
          </p:spPr>
          <p:txBody>
            <a:bodyPr/>
            <a:lstStyle/>
            <a:p>
              <a:endParaRPr lang="pl-PL"/>
            </a:p>
          </p:txBody>
        </p:sp>
        <p:sp>
          <p:nvSpPr>
            <p:cNvPr id="15527" name="Line 81"/>
            <p:cNvSpPr>
              <a:spLocks noChangeShapeType="1"/>
            </p:cNvSpPr>
            <p:nvPr/>
          </p:nvSpPr>
          <p:spPr bwMode="auto">
            <a:xfrm flipV="1">
              <a:off x="810" y="1395"/>
              <a:ext cx="1" cy="202"/>
            </a:xfrm>
            <a:prstGeom prst="line">
              <a:avLst/>
            </a:prstGeom>
            <a:noFill/>
            <a:ln w="7938">
              <a:solidFill>
                <a:srgbClr val="083F7C"/>
              </a:solidFill>
              <a:miter lim="800000"/>
              <a:headEnd/>
              <a:tailEnd/>
            </a:ln>
            <a:extLst>
              <a:ext uri="{909E8E84-426E-40DD-AFC4-6F175D3DCCD1}">
                <a14:hiddenFill xmlns:a14="http://schemas.microsoft.com/office/drawing/2010/main">
                  <a:noFill/>
                </a14:hiddenFill>
              </a:ext>
            </a:extLst>
          </p:spPr>
          <p:txBody>
            <a:bodyPr/>
            <a:lstStyle/>
            <a:p>
              <a:endParaRPr lang="pl-PL"/>
            </a:p>
          </p:txBody>
        </p:sp>
        <p:sp>
          <p:nvSpPr>
            <p:cNvPr id="15528" name="Line 82"/>
            <p:cNvSpPr>
              <a:spLocks noChangeShapeType="1"/>
            </p:cNvSpPr>
            <p:nvPr/>
          </p:nvSpPr>
          <p:spPr bwMode="auto">
            <a:xfrm>
              <a:off x="787" y="1398"/>
              <a:ext cx="1" cy="202"/>
            </a:xfrm>
            <a:prstGeom prst="line">
              <a:avLst/>
            </a:prstGeom>
            <a:noFill/>
            <a:ln w="7938">
              <a:solidFill>
                <a:srgbClr val="083F7C"/>
              </a:solidFill>
              <a:miter lim="800000"/>
              <a:headEnd/>
              <a:tailEnd/>
            </a:ln>
            <a:extLst>
              <a:ext uri="{909E8E84-426E-40DD-AFC4-6F175D3DCCD1}">
                <a14:hiddenFill xmlns:a14="http://schemas.microsoft.com/office/drawing/2010/main">
                  <a:noFill/>
                </a14:hiddenFill>
              </a:ext>
            </a:extLst>
          </p:spPr>
          <p:txBody>
            <a:bodyPr/>
            <a:lstStyle/>
            <a:p>
              <a:endParaRPr lang="pl-PL"/>
            </a:p>
          </p:txBody>
        </p:sp>
        <p:sp>
          <p:nvSpPr>
            <p:cNvPr id="15529" name="Line 83"/>
            <p:cNvSpPr>
              <a:spLocks noChangeShapeType="1"/>
            </p:cNvSpPr>
            <p:nvPr/>
          </p:nvSpPr>
          <p:spPr bwMode="auto">
            <a:xfrm>
              <a:off x="765" y="1398"/>
              <a:ext cx="1" cy="199"/>
            </a:xfrm>
            <a:prstGeom prst="line">
              <a:avLst/>
            </a:prstGeom>
            <a:noFill/>
            <a:ln w="7938">
              <a:solidFill>
                <a:srgbClr val="083F7C"/>
              </a:solidFill>
              <a:miter lim="800000"/>
              <a:headEnd/>
              <a:tailEnd/>
            </a:ln>
            <a:extLst>
              <a:ext uri="{909E8E84-426E-40DD-AFC4-6F175D3DCCD1}">
                <a14:hiddenFill xmlns:a14="http://schemas.microsoft.com/office/drawing/2010/main">
                  <a:noFill/>
                </a14:hiddenFill>
              </a:ext>
            </a:extLst>
          </p:spPr>
          <p:txBody>
            <a:bodyPr/>
            <a:lstStyle/>
            <a:p>
              <a:endParaRPr lang="pl-PL"/>
            </a:p>
          </p:txBody>
        </p:sp>
        <p:sp>
          <p:nvSpPr>
            <p:cNvPr id="15530" name="Line 84"/>
            <p:cNvSpPr>
              <a:spLocks noChangeShapeType="1"/>
            </p:cNvSpPr>
            <p:nvPr/>
          </p:nvSpPr>
          <p:spPr bwMode="auto">
            <a:xfrm>
              <a:off x="742" y="1398"/>
              <a:ext cx="1" cy="199"/>
            </a:xfrm>
            <a:prstGeom prst="line">
              <a:avLst/>
            </a:prstGeom>
            <a:noFill/>
            <a:ln w="7938">
              <a:solidFill>
                <a:srgbClr val="083F7C"/>
              </a:solidFill>
              <a:miter lim="800000"/>
              <a:headEnd/>
              <a:tailEnd/>
            </a:ln>
            <a:extLst>
              <a:ext uri="{909E8E84-426E-40DD-AFC4-6F175D3DCCD1}">
                <a14:hiddenFill xmlns:a14="http://schemas.microsoft.com/office/drawing/2010/main">
                  <a:noFill/>
                </a14:hiddenFill>
              </a:ext>
            </a:extLst>
          </p:spPr>
          <p:txBody>
            <a:bodyPr/>
            <a:lstStyle/>
            <a:p>
              <a:endParaRPr lang="pl-PL"/>
            </a:p>
          </p:txBody>
        </p:sp>
        <p:sp>
          <p:nvSpPr>
            <p:cNvPr id="15531" name="Line 85"/>
            <p:cNvSpPr>
              <a:spLocks noChangeShapeType="1"/>
            </p:cNvSpPr>
            <p:nvPr/>
          </p:nvSpPr>
          <p:spPr bwMode="auto">
            <a:xfrm>
              <a:off x="720" y="1398"/>
              <a:ext cx="1" cy="199"/>
            </a:xfrm>
            <a:prstGeom prst="line">
              <a:avLst/>
            </a:prstGeom>
            <a:noFill/>
            <a:ln w="7938">
              <a:solidFill>
                <a:srgbClr val="083F7C"/>
              </a:solidFill>
              <a:miter lim="800000"/>
              <a:headEnd/>
              <a:tailEnd/>
            </a:ln>
            <a:extLst>
              <a:ext uri="{909E8E84-426E-40DD-AFC4-6F175D3DCCD1}">
                <a14:hiddenFill xmlns:a14="http://schemas.microsoft.com/office/drawing/2010/main">
                  <a:noFill/>
                </a14:hiddenFill>
              </a:ext>
            </a:extLst>
          </p:spPr>
          <p:txBody>
            <a:bodyPr/>
            <a:lstStyle/>
            <a:p>
              <a:endParaRPr lang="pl-PL"/>
            </a:p>
          </p:txBody>
        </p:sp>
        <p:sp>
          <p:nvSpPr>
            <p:cNvPr id="15532" name="Line 86"/>
            <p:cNvSpPr>
              <a:spLocks noChangeShapeType="1"/>
            </p:cNvSpPr>
            <p:nvPr/>
          </p:nvSpPr>
          <p:spPr bwMode="auto">
            <a:xfrm>
              <a:off x="697" y="1400"/>
              <a:ext cx="1" cy="192"/>
            </a:xfrm>
            <a:prstGeom prst="line">
              <a:avLst/>
            </a:prstGeom>
            <a:noFill/>
            <a:ln w="7938">
              <a:solidFill>
                <a:srgbClr val="083F7C"/>
              </a:solidFill>
              <a:miter lim="800000"/>
              <a:headEnd/>
              <a:tailEnd/>
            </a:ln>
            <a:extLst>
              <a:ext uri="{909E8E84-426E-40DD-AFC4-6F175D3DCCD1}">
                <a14:hiddenFill xmlns:a14="http://schemas.microsoft.com/office/drawing/2010/main">
                  <a:noFill/>
                </a14:hiddenFill>
              </a:ext>
            </a:extLst>
          </p:spPr>
          <p:txBody>
            <a:bodyPr/>
            <a:lstStyle/>
            <a:p>
              <a:endParaRPr lang="pl-PL"/>
            </a:p>
          </p:txBody>
        </p:sp>
        <p:sp>
          <p:nvSpPr>
            <p:cNvPr id="15533" name="Line 87"/>
            <p:cNvSpPr>
              <a:spLocks noChangeShapeType="1"/>
            </p:cNvSpPr>
            <p:nvPr/>
          </p:nvSpPr>
          <p:spPr bwMode="auto">
            <a:xfrm flipV="1">
              <a:off x="927" y="1403"/>
              <a:ext cx="1" cy="189"/>
            </a:xfrm>
            <a:prstGeom prst="line">
              <a:avLst/>
            </a:prstGeom>
            <a:noFill/>
            <a:ln w="4763" cap="rnd">
              <a:solidFill>
                <a:srgbClr val="333333"/>
              </a:solidFill>
              <a:round/>
              <a:headEnd/>
              <a:tailEnd/>
            </a:ln>
            <a:extLst>
              <a:ext uri="{909E8E84-426E-40DD-AFC4-6F175D3DCCD1}">
                <a14:hiddenFill xmlns:a14="http://schemas.microsoft.com/office/drawing/2010/main">
                  <a:noFill/>
                </a14:hiddenFill>
              </a:ext>
            </a:extLst>
          </p:spPr>
          <p:txBody>
            <a:bodyPr/>
            <a:lstStyle/>
            <a:p>
              <a:endParaRPr lang="pl-PL"/>
            </a:p>
          </p:txBody>
        </p:sp>
        <p:sp>
          <p:nvSpPr>
            <p:cNvPr id="15534" name="Line 88"/>
            <p:cNvSpPr>
              <a:spLocks noChangeShapeType="1"/>
            </p:cNvSpPr>
            <p:nvPr/>
          </p:nvSpPr>
          <p:spPr bwMode="auto">
            <a:xfrm flipV="1">
              <a:off x="905" y="1400"/>
              <a:ext cx="1" cy="197"/>
            </a:xfrm>
            <a:prstGeom prst="line">
              <a:avLst/>
            </a:prstGeom>
            <a:noFill/>
            <a:ln w="4763" cap="rnd">
              <a:solidFill>
                <a:srgbClr val="333333"/>
              </a:solidFill>
              <a:round/>
              <a:headEnd/>
              <a:tailEnd/>
            </a:ln>
            <a:extLst>
              <a:ext uri="{909E8E84-426E-40DD-AFC4-6F175D3DCCD1}">
                <a14:hiddenFill xmlns:a14="http://schemas.microsoft.com/office/drawing/2010/main">
                  <a:noFill/>
                </a14:hiddenFill>
              </a:ext>
            </a:extLst>
          </p:spPr>
          <p:txBody>
            <a:bodyPr/>
            <a:lstStyle/>
            <a:p>
              <a:endParaRPr lang="pl-PL"/>
            </a:p>
          </p:txBody>
        </p:sp>
        <p:sp>
          <p:nvSpPr>
            <p:cNvPr id="15535" name="Line 89"/>
            <p:cNvSpPr>
              <a:spLocks noChangeShapeType="1"/>
            </p:cNvSpPr>
            <p:nvPr/>
          </p:nvSpPr>
          <p:spPr bwMode="auto">
            <a:xfrm flipV="1">
              <a:off x="882" y="1398"/>
              <a:ext cx="1" cy="199"/>
            </a:xfrm>
            <a:prstGeom prst="line">
              <a:avLst/>
            </a:prstGeom>
            <a:noFill/>
            <a:ln w="4763" cap="rnd">
              <a:solidFill>
                <a:srgbClr val="333333"/>
              </a:solidFill>
              <a:round/>
              <a:headEnd/>
              <a:tailEnd/>
            </a:ln>
            <a:extLst>
              <a:ext uri="{909E8E84-426E-40DD-AFC4-6F175D3DCCD1}">
                <a14:hiddenFill xmlns:a14="http://schemas.microsoft.com/office/drawing/2010/main">
                  <a:noFill/>
                </a14:hiddenFill>
              </a:ext>
            </a:extLst>
          </p:spPr>
          <p:txBody>
            <a:bodyPr/>
            <a:lstStyle/>
            <a:p>
              <a:endParaRPr lang="pl-PL"/>
            </a:p>
          </p:txBody>
        </p:sp>
        <p:sp>
          <p:nvSpPr>
            <p:cNvPr id="15536" name="Line 90"/>
            <p:cNvSpPr>
              <a:spLocks noChangeShapeType="1"/>
            </p:cNvSpPr>
            <p:nvPr/>
          </p:nvSpPr>
          <p:spPr bwMode="auto">
            <a:xfrm flipV="1">
              <a:off x="860" y="1398"/>
              <a:ext cx="1" cy="202"/>
            </a:xfrm>
            <a:prstGeom prst="line">
              <a:avLst/>
            </a:prstGeom>
            <a:noFill/>
            <a:ln w="4763" cap="rnd">
              <a:solidFill>
                <a:srgbClr val="333333"/>
              </a:solidFill>
              <a:round/>
              <a:headEnd/>
              <a:tailEnd/>
            </a:ln>
            <a:extLst>
              <a:ext uri="{909E8E84-426E-40DD-AFC4-6F175D3DCCD1}">
                <a14:hiddenFill xmlns:a14="http://schemas.microsoft.com/office/drawing/2010/main">
                  <a:noFill/>
                </a14:hiddenFill>
              </a:ext>
            </a:extLst>
          </p:spPr>
          <p:txBody>
            <a:bodyPr/>
            <a:lstStyle/>
            <a:p>
              <a:endParaRPr lang="pl-PL"/>
            </a:p>
          </p:txBody>
        </p:sp>
        <p:sp>
          <p:nvSpPr>
            <p:cNvPr id="15537" name="Line 91"/>
            <p:cNvSpPr>
              <a:spLocks noChangeShapeType="1"/>
            </p:cNvSpPr>
            <p:nvPr/>
          </p:nvSpPr>
          <p:spPr bwMode="auto">
            <a:xfrm flipV="1">
              <a:off x="837" y="1400"/>
              <a:ext cx="1" cy="200"/>
            </a:xfrm>
            <a:prstGeom prst="line">
              <a:avLst/>
            </a:prstGeom>
            <a:noFill/>
            <a:ln w="4763" cap="rnd">
              <a:solidFill>
                <a:srgbClr val="333333"/>
              </a:solidFill>
              <a:round/>
              <a:headEnd/>
              <a:tailEnd/>
            </a:ln>
            <a:extLst>
              <a:ext uri="{909E8E84-426E-40DD-AFC4-6F175D3DCCD1}">
                <a14:hiddenFill xmlns:a14="http://schemas.microsoft.com/office/drawing/2010/main">
                  <a:noFill/>
                </a14:hiddenFill>
              </a:ext>
            </a:extLst>
          </p:spPr>
          <p:txBody>
            <a:bodyPr/>
            <a:lstStyle/>
            <a:p>
              <a:endParaRPr lang="pl-PL"/>
            </a:p>
          </p:txBody>
        </p:sp>
        <p:sp>
          <p:nvSpPr>
            <p:cNvPr id="15538" name="Line 92"/>
            <p:cNvSpPr>
              <a:spLocks noChangeShapeType="1"/>
            </p:cNvSpPr>
            <p:nvPr/>
          </p:nvSpPr>
          <p:spPr bwMode="auto">
            <a:xfrm flipV="1">
              <a:off x="812" y="1398"/>
              <a:ext cx="1" cy="199"/>
            </a:xfrm>
            <a:prstGeom prst="line">
              <a:avLst/>
            </a:prstGeom>
            <a:noFill/>
            <a:ln w="4763" cap="rnd">
              <a:solidFill>
                <a:srgbClr val="333333"/>
              </a:solidFill>
              <a:round/>
              <a:headEnd/>
              <a:tailEnd/>
            </a:ln>
            <a:extLst>
              <a:ext uri="{909E8E84-426E-40DD-AFC4-6F175D3DCCD1}">
                <a14:hiddenFill xmlns:a14="http://schemas.microsoft.com/office/drawing/2010/main">
                  <a:noFill/>
                </a14:hiddenFill>
              </a:ext>
            </a:extLst>
          </p:spPr>
          <p:txBody>
            <a:bodyPr/>
            <a:lstStyle/>
            <a:p>
              <a:endParaRPr lang="pl-PL"/>
            </a:p>
          </p:txBody>
        </p:sp>
        <p:sp>
          <p:nvSpPr>
            <p:cNvPr id="15539" name="Line 93"/>
            <p:cNvSpPr>
              <a:spLocks noChangeShapeType="1"/>
            </p:cNvSpPr>
            <p:nvPr/>
          </p:nvSpPr>
          <p:spPr bwMode="auto">
            <a:xfrm>
              <a:off x="790" y="1400"/>
              <a:ext cx="1" cy="200"/>
            </a:xfrm>
            <a:prstGeom prst="line">
              <a:avLst/>
            </a:prstGeom>
            <a:noFill/>
            <a:ln w="4763" cap="rnd">
              <a:solidFill>
                <a:srgbClr val="333333"/>
              </a:solidFill>
              <a:round/>
              <a:headEnd/>
              <a:tailEnd/>
            </a:ln>
            <a:extLst>
              <a:ext uri="{909E8E84-426E-40DD-AFC4-6F175D3DCCD1}">
                <a14:hiddenFill xmlns:a14="http://schemas.microsoft.com/office/drawing/2010/main">
                  <a:noFill/>
                </a14:hiddenFill>
              </a:ext>
            </a:extLst>
          </p:spPr>
          <p:txBody>
            <a:bodyPr/>
            <a:lstStyle/>
            <a:p>
              <a:endParaRPr lang="pl-PL"/>
            </a:p>
          </p:txBody>
        </p:sp>
        <p:sp>
          <p:nvSpPr>
            <p:cNvPr id="15540" name="Line 94"/>
            <p:cNvSpPr>
              <a:spLocks noChangeShapeType="1"/>
            </p:cNvSpPr>
            <p:nvPr/>
          </p:nvSpPr>
          <p:spPr bwMode="auto">
            <a:xfrm>
              <a:off x="767" y="1398"/>
              <a:ext cx="1" cy="202"/>
            </a:xfrm>
            <a:prstGeom prst="line">
              <a:avLst/>
            </a:prstGeom>
            <a:noFill/>
            <a:ln w="4763" cap="rnd">
              <a:solidFill>
                <a:srgbClr val="333333"/>
              </a:solidFill>
              <a:round/>
              <a:headEnd/>
              <a:tailEnd/>
            </a:ln>
            <a:extLst>
              <a:ext uri="{909E8E84-426E-40DD-AFC4-6F175D3DCCD1}">
                <a14:hiddenFill xmlns:a14="http://schemas.microsoft.com/office/drawing/2010/main">
                  <a:noFill/>
                </a14:hiddenFill>
              </a:ext>
            </a:extLst>
          </p:spPr>
          <p:txBody>
            <a:bodyPr/>
            <a:lstStyle/>
            <a:p>
              <a:endParaRPr lang="pl-PL"/>
            </a:p>
          </p:txBody>
        </p:sp>
        <p:sp>
          <p:nvSpPr>
            <p:cNvPr id="15541" name="Line 95"/>
            <p:cNvSpPr>
              <a:spLocks noChangeShapeType="1"/>
            </p:cNvSpPr>
            <p:nvPr/>
          </p:nvSpPr>
          <p:spPr bwMode="auto">
            <a:xfrm>
              <a:off x="745" y="1398"/>
              <a:ext cx="1" cy="199"/>
            </a:xfrm>
            <a:prstGeom prst="line">
              <a:avLst/>
            </a:prstGeom>
            <a:noFill/>
            <a:ln w="4763" cap="rnd">
              <a:solidFill>
                <a:srgbClr val="333333"/>
              </a:solidFill>
              <a:round/>
              <a:headEnd/>
              <a:tailEnd/>
            </a:ln>
            <a:extLst>
              <a:ext uri="{909E8E84-426E-40DD-AFC4-6F175D3DCCD1}">
                <a14:hiddenFill xmlns:a14="http://schemas.microsoft.com/office/drawing/2010/main">
                  <a:noFill/>
                </a14:hiddenFill>
              </a:ext>
            </a:extLst>
          </p:spPr>
          <p:txBody>
            <a:bodyPr/>
            <a:lstStyle/>
            <a:p>
              <a:endParaRPr lang="pl-PL"/>
            </a:p>
          </p:txBody>
        </p:sp>
        <p:sp>
          <p:nvSpPr>
            <p:cNvPr id="15542" name="Line 96"/>
            <p:cNvSpPr>
              <a:spLocks noChangeShapeType="1"/>
            </p:cNvSpPr>
            <p:nvPr/>
          </p:nvSpPr>
          <p:spPr bwMode="auto">
            <a:xfrm>
              <a:off x="722" y="1400"/>
              <a:ext cx="1" cy="197"/>
            </a:xfrm>
            <a:prstGeom prst="line">
              <a:avLst/>
            </a:prstGeom>
            <a:noFill/>
            <a:ln w="4763" cap="rnd">
              <a:solidFill>
                <a:srgbClr val="333333"/>
              </a:solidFill>
              <a:round/>
              <a:headEnd/>
              <a:tailEnd/>
            </a:ln>
            <a:extLst>
              <a:ext uri="{909E8E84-426E-40DD-AFC4-6F175D3DCCD1}">
                <a14:hiddenFill xmlns:a14="http://schemas.microsoft.com/office/drawing/2010/main">
                  <a:noFill/>
                </a14:hiddenFill>
              </a:ext>
            </a:extLst>
          </p:spPr>
          <p:txBody>
            <a:bodyPr/>
            <a:lstStyle/>
            <a:p>
              <a:endParaRPr lang="pl-PL"/>
            </a:p>
          </p:txBody>
        </p:sp>
        <p:sp>
          <p:nvSpPr>
            <p:cNvPr id="15543" name="Line 97"/>
            <p:cNvSpPr>
              <a:spLocks noChangeShapeType="1"/>
            </p:cNvSpPr>
            <p:nvPr/>
          </p:nvSpPr>
          <p:spPr bwMode="auto">
            <a:xfrm>
              <a:off x="700" y="1403"/>
              <a:ext cx="1" cy="189"/>
            </a:xfrm>
            <a:prstGeom prst="line">
              <a:avLst/>
            </a:prstGeom>
            <a:noFill/>
            <a:ln w="4763" cap="rnd">
              <a:solidFill>
                <a:srgbClr val="333333"/>
              </a:solidFill>
              <a:round/>
              <a:headEnd/>
              <a:tailEnd/>
            </a:ln>
            <a:extLst>
              <a:ext uri="{909E8E84-426E-40DD-AFC4-6F175D3DCCD1}">
                <a14:hiddenFill xmlns:a14="http://schemas.microsoft.com/office/drawing/2010/main">
                  <a:noFill/>
                </a14:hiddenFill>
              </a:ext>
            </a:extLst>
          </p:spPr>
          <p:txBody>
            <a:bodyPr/>
            <a:lstStyle/>
            <a:p>
              <a:endParaRPr lang="pl-PL"/>
            </a:p>
          </p:txBody>
        </p:sp>
        <p:sp>
          <p:nvSpPr>
            <p:cNvPr id="15544" name="Freeform 98"/>
            <p:cNvSpPr>
              <a:spLocks/>
            </p:cNvSpPr>
            <p:nvPr/>
          </p:nvSpPr>
          <p:spPr bwMode="auto">
            <a:xfrm>
              <a:off x="677" y="1398"/>
              <a:ext cx="273" cy="26"/>
            </a:xfrm>
            <a:custGeom>
              <a:avLst/>
              <a:gdLst>
                <a:gd name="T0" fmla="*/ 168817 w 109"/>
                <a:gd name="T1" fmla="*/ 10457 h 10"/>
                <a:gd name="T2" fmla="*/ 85419 w 109"/>
                <a:gd name="T3" fmla="*/ 0 h 10"/>
                <a:gd name="T4" fmla="*/ 0 w 109"/>
                <a:gd name="T5" fmla="*/ 10457 h 10"/>
                <a:gd name="T6" fmla="*/ 0 w 109"/>
                <a:gd name="T7" fmla="*/ 10457 h 10"/>
                <a:gd name="T8" fmla="*/ 85419 w 109"/>
                <a:gd name="T9" fmla="*/ 21024 h 10"/>
                <a:gd name="T10" fmla="*/ 168817 w 109"/>
                <a:gd name="T11" fmla="*/ 10457 h 1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9" h="10">
                  <a:moveTo>
                    <a:pt x="109" y="5"/>
                  </a:moveTo>
                  <a:cubicBezTo>
                    <a:pt x="109" y="2"/>
                    <a:pt x="85" y="0"/>
                    <a:pt x="55" y="0"/>
                  </a:cubicBezTo>
                  <a:cubicBezTo>
                    <a:pt x="24" y="0"/>
                    <a:pt x="0" y="2"/>
                    <a:pt x="0" y="5"/>
                  </a:cubicBezTo>
                  <a:cubicBezTo>
                    <a:pt x="0" y="5"/>
                    <a:pt x="0" y="5"/>
                    <a:pt x="0" y="5"/>
                  </a:cubicBezTo>
                  <a:cubicBezTo>
                    <a:pt x="0" y="8"/>
                    <a:pt x="24" y="10"/>
                    <a:pt x="55" y="10"/>
                  </a:cubicBezTo>
                  <a:cubicBezTo>
                    <a:pt x="85" y="10"/>
                    <a:pt x="109" y="8"/>
                    <a:pt x="109" y="5"/>
                  </a:cubicBezTo>
                </a:path>
              </a:pathLst>
            </a:custGeom>
            <a:solidFill>
              <a:srgbClr val="9BB0D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l-PL"/>
            </a:p>
          </p:txBody>
        </p:sp>
        <p:sp>
          <p:nvSpPr>
            <p:cNvPr id="15545" name="Freeform 99"/>
            <p:cNvSpPr>
              <a:spLocks noEditPoints="1"/>
            </p:cNvSpPr>
            <p:nvPr/>
          </p:nvSpPr>
          <p:spPr bwMode="auto">
            <a:xfrm>
              <a:off x="677" y="1403"/>
              <a:ext cx="273" cy="21"/>
            </a:xfrm>
            <a:custGeom>
              <a:avLst/>
              <a:gdLst>
                <a:gd name="T0" fmla="*/ 168817 w 109"/>
                <a:gd name="T1" fmla="*/ 6836 h 8"/>
                <a:gd name="T2" fmla="*/ 168817 w 109"/>
                <a:gd name="T3" fmla="*/ 6836 h 8"/>
                <a:gd name="T4" fmla="*/ 168817 w 109"/>
                <a:gd name="T5" fmla="*/ 6836 h 8"/>
                <a:gd name="T6" fmla="*/ 168817 w 109"/>
                <a:gd name="T7" fmla="*/ 6836 h 8"/>
                <a:gd name="T8" fmla="*/ 0 w 109"/>
                <a:gd name="T9" fmla="*/ 6836 h 8"/>
                <a:gd name="T10" fmla="*/ 0 w 109"/>
                <a:gd name="T11" fmla="*/ 6836 h 8"/>
                <a:gd name="T12" fmla="*/ 0 w 109"/>
                <a:gd name="T13" fmla="*/ 6836 h 8"/>
                <a:gd name="T14" fmla="*/ 157676 w 109"/>
                <a:gd name="T15" fmla="*/ 0 h 8"/>
                <a:gd name="T16" fmla="*/ 73041 w 109"/>
                <a:gd name="T17" fmla="*/ 11109 h 8"/>
                <a:gd name="T18" fmla="*/ 0 w 109"/>
                <a:gd name="T19" fmla="*/ 6836 h 8"/>
                <a:gd name="T20" fmla="*/ 0 w 109"/>
                <a:gd name="T21" fmla="*/ 6836 h 8"/>
                <a:gd name="T22" fmla="*/ 85419 w 109"/>
                <a:gd name="T23" fmla="*/ 17945 h 8"/>
                <a:gd name="T24" fmla="*/ 168817 w 109"/>
                <a:gd name="T25" fmla="*/ 6836 h 8"/>
                <a:gd name="T26" fmla="*/ 157676 w 109"/>
                <a:gd name="T27" fmla="*/ 0 h 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9" h="8">
                  <a:moveTo>
                    <a:pt x="109" y="3"/>
                  </a:moveTo>
                  <a:cubicBezTo>
                    <a:pt x="109" y="3"/>
                    <a:pt x="109" y="3"/>
                    <a:pt x="109" y="3"/>
                  </a:cubicBezTo>
                  <a:cubicBezTo>
                    <a:pt x="109" y="3"/>
                    <a:pt x="109" y="3"/>
                    <a:pt x="109" y="3"/>
                  </a:cubicBezTo>
                  <a:cubicBezTo>
                    <a:pt x="109" y="3"/>
                    <a:pt x="109" y="3"/>
                    <a:pt x="109" y="3"/>
                  </a:cubicBezTo>
                  <a:close/>
                  <a:moveTo>
                    <a:pt x="0" y="3"/>
                  </a:moveTo>
                  <a:cubicBezTo>
                    <a:pt x="0" y="3"/>
                    <a:pt x="0" y="3"/>
                    <a:pt x="0" y="3"/>
                  </a:cubicBezTo>
                  <a:cubicBezTo>
                    <a:pt x="0" y="3"/>
                    <a:pt x="0" y="3"/>
                    <a:pt x="0" y="3"/>
                  </a:cubicBezTo>
                  <a:close/>
                  <a:moveTo>
                    <a:pt x="102" y="0"/>
                  </a:moveTo>
                  <a:cubicBezTo>
                    <a:pt x="109" y="4"/>
                    <a:pt x="76" y="5"/>
                    <a:pt x="47" y="5"/>
                  </a:cubicBezTo>
                  <a:cubicBezTo>
                    <a:pt x="27" y="5"/>
                    <a:pt x="10" y="4"/>
                    <a:pt x="0" y="3"/>
                  </a:cubicBezTo>
                  <a:cubicBezTo>
                    <a:pt x="0" y="3"/>
                    <a:pt x="0" y="3"/>
                    <a:pt x="0" y="3"/>
                  </a:cubicBezTo>
                  <a:cubicBezTo>
                    <a:pt x="0" y="6"/>
                    <a:pt x="25" y="8"/>
                    <a:pt x="55" y="8"/>
                  </a:cubicBezTo>
                  <a:cubicBezTo>
                    <a:pt x="85" y="8"/>
                    <a:pt x="109" y="6"/>
                    <a:pt x="109" y="3"/>
                  </a:cubicBezTo>
                  <a:cubicBezTo>
                    <a:pt x="109" y="2"/>
                    <a:pt x="106" y="1"/>
                    <a:pt x="102" y="0"/>
                  </a:cubicBezTo>
                  <a:close/>
                </a:path>
              </a:pathLst>
            </a:custGeom>
            <a:solidFill>
              <a:srgbClr val="D8DFE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l-PL"/>
            </a:p>
          </p:txBody>
        </p:sp>
        <p:sp>
          <p:nvSpPr>
            <p:cNvPr id="15546" name="Freeform 100"/>
            <p:cNvSpPr>
              <a:spLocks/>
            </p:cNvSpPr>
            <p:nvPr/>
          </p:nvSpPr>
          <p:spPr bwMode="auto">
            <a:xfrm>
              <a:off x="677" y="1398"/>
              <a:ext cx="273" cy="26"/>
            </a:xfrm>
            <a:custGeom>
              <a:avLst/>
              <a:gdLst>
                <a:gd name="T0" fmla="*/ 168817 w 109"/>
                <a:gd name="T1" fmla="*/ 10457 h 10"/>
                <a:gd name="T2" fmla="*/ 85419 w 109"/>
                <a:gd name="T3" fmla="*/ 0 h 10"/>
                <a:gd name="T4" fmla="*/ 0 w 109"/>
                <a:gd name="T5" fmla="*/ 10457 h 10"/>
                <a:gd name="T6" fmla="*/ 0 w 109"/>
                <a:gd name="T7" fmla="*/ 10457 h 10"/>
                <a:gd name="T8" fmla="*/ 85419 w 109"/>
                <a:gd name="T9" fmla="*/ 21024 h 10"/>
                <a:gd name="T10" fmla="*/ 168817 w 109"/>
                <a:gd name="T11" fmla="*/ 10457 h 1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9" h="10">
                  <a:moveTo>
                    <a:pt x="109" y="5"/>
                  </a:moveTo>
                  <a:cubicBezTo>
                    <a:pt x="109" y="2"/>
                    <a:pt x="85" y="0"/>
                    <a:pt x="55" y="0"/>
                  </a:cubicBezTo>
                  <a:cubicBezTo>
                    <a:pt x="24" y="0"/>
                    <a:pt x="0" y="2"/>
                    <a:pt x="0" y="5"/>
                  </a:cubicBezTo>
                  <a:cubicBezTo>
                    <a:pt x="0" y="5"/>
                    <a:pt x="0" y="5"/>
                    <a:pt x="0" y="5"/>
                  </a:cubicBezTo>
                  <a:cubicBezTo>
                    <a:pt x="0" y="8"/>
                    <a:pt x="24" y="10"/>
                    <a:pt x="55" y="10"/>
                  </a:cubicBezTo>
                  <a:cubicBezTo>
                    <a:pt x="85" y="10"/>
                    <a:pt x="109" y="8"/>
                    <a:pt x="109" y="5"/>
                  </a:cubicBezTo>
                </a:path>
              </a:pathLst>
            </a:custGeom>
            <a:noFill/>
            <a:ln w="7938" cap="rnd">
              <a:solidFill>
                <a:srgbClr val="333333"/>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pl-PL"/>
            </a:p>
          </p:txBody>
        </p:sp>
        <p:sp>
          <p:nvSpPr>
            <p:cNvPr id="15547" name="Freeform 101"/>
            <p:cNvSpPr>
              <a:spLocks/>
            </p:cNvSpPr>
            <p:nvPr/>
          </p:nvSpPr>
          <p:spPr bwMode="auto">
            <a:xfrm>
              <a:off x="677" y="1398"/>
              <a:ext cx="273" cy="205"/>
            </a:xfrm>
            <a:custGeom>
              <a:avLst/>
              <a:gdLst>
                <a:gd name="T0" fmla="*/ 168817 w 109"/>
                <a:gd name="T1" fmla="*/ 179101 h 77"/>
                <a:gd name="T2" fmla="*/ 168817 w 109"/>
                <a:gd name="T3" fmla="*/ 12454 h 77"/>
                <a:gd name="T4" fmla="*/ 85419 w 109"/>
                <a:gd name="T5" fmla="*/ 0 h 77"/>
                <a:gd name="T6" fmla="*/ 0 w 109"/>
                <a:gd name="T7" fmla="*/ 12454 h 77"/>
                <a:gd name="T8" fmla="*/ 0 w 109"/>
                <a:gd name="T9" fmla="*/ 179101 h 77"/>
                <a:gd name="T10" fmla="*/ 0 w 109"/>
                <a:gd name="T11" fmla="*/ 179101 h 77"/>
                <a:gd name="T12" fmla="*/ 85419 w 109"/>
                <a:gd name="T13" fmla="*/ 194481 h 77"/>
                <a:gd name="T14" fmla="*/ 168817 w 109"/>
                <a:gd name="T15" fmla="*/ 179101 h 7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09" h="77">
                  <a:moveTo>
                    <a:pt x="109" y="71"/>
                  </a:moveTo>
                  <a:cubicBezTo>
                    <a:pt x="109" y="5"/>
                    <a:pt x="109" y="5"/>
                    <a:pt x="109" y="5"/>
                  </a:cubicBezTo>
                  <a:cubicBezTo>
                    <a:pt x="109" y="2"/>
                    <a:pt x="85" y="0"/>
                    <a:pt x="55" y="0"/>
                  </a:cubicBezTo>
                  <a:cubicBezTo>
                    <a:pt x="24" y="0"/>
                    <a:pt x="0" y="2"/>
                    <a:pt x="0" y="5"/>
                  </a:cubicBezTo>
                  <a:cubicBezTo>
                    <a:pt x="0" y="71"/>
                    <a:pt x="0" y="71"/>
                    <a:pt x="0" y="71"/>
                  </a:cubicBezTo>
                  <a:cubicBezTo>
                    <a:pt x="0" y="71"/>
                    <a:pt x="0" y="71"/>
                    <a:pt x="0" y="71"/>
                  </a:cubicBezTo>
                  <a:cubicBezTo>
                    <a:pt x="0" y="74"/>
                    <a:pt x="24" y="77"/>
                    <a:pt x="55" y="77"/>
                  </a:cubicBezTo>
                  <a:cubicBezTo>
                    <a:pt x="85" y="77"/>
                    <a:pt x="109" y="74"/>
                    <a:pt x="109" y="71"/>
                  </a:cubicBezTo>
                </a:path>
              </a:pathLst>
            </a:custGeom>
            <a:noFill/>
            <a:ln w="7938" cap="rnd">
              <a:solidFill>
                <a:srgbClr val="333333"/>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pl-PL"/>
            </a:p>
          </p:txBody>
        </p:sp>
        <p:sp>
          <p:nvSpPr>
            <p:cNvPr id="15548" name="Freeform 102"/>
            <p:cNvSpPr>
              <a:spLocks/>
            </p:cNvSpPr>
            <p:nvPr/>
          </p:nvSpPr>
          <p:spPr bwMode="auto">
            <a:xfrm>
              <a:off x="672" y="1581"/>
              <a:ext cx="7" cy="11"/>
            </a:xfrm>
            <a:custGeom>
              <a:avLst/>
              <a:gdLst>
                <a:gd name="T0" fmla="*/ 2553 w 3"/>
                <a:gd name="T1" fmla="*/ 13038 h 4"/>
                <a:gd name="T2" fmla="*/ 1932 w 3"/>
                <a:gd name="T3" fmla="*/ 7381 h 4"/>
                <a:gd name="T4" fmla="*/ 1932 w 3"/>
                <a:gd name="T5" fmla="*/ 7381 h 4"/>
                <a:gd name="T6" fmla="*/ 1932 w 3"/>
                <a:gd name="T7" fmla="*/ 0 h 4"/>
                <a:gd name="T8" fmla="*/ 0 w 3"/>
                <a:gd name="T9" fmla="*/ 7381 h 4"/>
                <a:gd name="T10" fmla="*/ 2553 w 3"/>
                <a:gd name="T11" fmla="*/ 13038 h 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 h="4">
                  <a:moveTo>
                    <a:pt x="3" y="4"/>
                  </a:moveTo>
                  <a:cubicBezTo>
                    <a:pt x="2" y="3"/>
                    <a:pt x="2" y="3"/>
                    <a:pt x="2" y="2"/>
                  </a:cubicBezTo>
                  <a:cubicBezTo>
                    <a:pt x="2" y="2"/>
                    <a:pt x="2" y="2"/>
                    <a:pt x="2" y="2"/>
                  </a:cubicBezTo>
                  <a:cubicBezTo>
                    <a:pt x="2" y="0"/>
                    <a:pt x="2" y="0"/>
                    <a:pt x="2" y="0"/>
                  </a:cubicBezTo>
                  <a:cubicBezTo>
                    <a:pt x="1" y="1"/>
                    <a:pt x="0" y="1"/>
                    <a:pt x="0" y="2"/>
                  </a:cubicBezTo>
                  <a:cubicBezTo>
                    <a:pt x="0" y="2"/>
                    <a:pt x="1" y="3"/>
                    <a:pt x="3" y="4"/>
                  </a:cubicBezTo>
                  <a:close/>
                </a:path>
              </a:pathLst>
            </a:custGeom>
            <a:noFill/>
            <a:ln w="7938" cap="rnd">
              <a:solidFill>
                <a:srgbClr val="333333"/>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pl-PL"/>
            </a:p>
          </p:txBody>
        </p:sp>
        <p:sp>
          <p:nvSpPr>
            <p:cNvPr id="15549" name="Freeform 103"/>
            <p:cNvSpPr>
              <a:spLocks/>
            </p:cNvSpPr>
            <p:nvPr/>
          </p:nvSpPr>
          <p:spPr bwMode="auto">
            <a:xfrm>
              <a:off x="947" y="1581"/>
              <a:ext cx="8" cy="11"/>
            </a:xfrm>
            <a:custGeom>
              <a:avLst/>
              <a:gdLst>
                <a:gd name="T0" fmla="*/ 2824 w 3"/>
                <a:gd name="T1" fmla="*/ 0 h 4"/>
                <a:gd name="T2" fmla="*/ 2824 w 3"/>
                <a:gd name="T3" fmla="*/ 7381 h 4"/>
                <a:gd name="T4" fmla="*/ 2824 w 3"/>
                <a:gd name="T5" fmla="*/ 7381 h 4"/>
                <a:gd name="T6" fmla="*/ 0 w 3"/>
                <a:gd name="T7" fmla="*/ 13038 h 4"/>
                <a:gd name="T8" fmla="*/ 7531 w 3"/>
                <a:gd name="T9" fmla="*/ 7381 h 4"/>
                <a:gd name="T10" fmla="*/ 2824 w 3"/>
                <a:gd name="T11" fmla="*/ 0 h 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 h="4">
                  <a:moveTo>
                    <a:pt x="1" y="0"/>
                  </a:moveTo>
                  <a:cubicBezTo>
                    <a:pt x="1" y="2"/>
                    <a:pt x="1" y="2"/>
                    <a:pt x="1" y="2"/>
                  </a:cubicBezTo>
                  <a:cubicBezTo>
                    <a:pt x="1" y="2"/>
                    <a:pt x="1" y="2"/>
                    <a:pt x="1" y="2"/>
                  </a:cubicBezTo>
                  <a:cubicBezTo>
                    <a:pt x="1" y="3"/>
                    <a:pt x="1" y="3"/>
                    <a:pt x="0" y="4"/>
                  </a:cubicBezTo>
                  <a:cubicBezTo>
                    <a:pt x="2" y="3"/>
                    <a:pt x="3" y="2"/>
                    <a:pt x="3" y="2"/>
                  </a:cubicBezTo>
                  <a:cubicBezTo>
                    <a:pt x="3" y="1"/>
                    <a:pt x="3" y="1"/>
                    <a:pt x="1" y="0"/>
                  </a:cubicBezTo>
                  <a:close/>
                </a:path>
              </a:pathLst>
            </a:custGeom>
            <a:noFill/>
            <a:ln w="7938" cap="rnd">
              <a:solidFill>
                <a:srgbClr val="333333"/>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pl-PL"/>
            </a:p>
          </p:txBody>
        </p:sp>
        <p:sp>
          <p:nvSpPr>
            <p:cNvPr id="15550" name="Freeform 104"/>
            <p:cNvSpPr>
              <a:spLocks/>
            </p:cNvSpPr>
            <p:nvPr/>
          </p:nvSpPr>
          <p:spPr bwMode="auto">
            <a:xfrm>
              <a:off x="672" y="1587"/>
              <a:ext cx="283" cy="26"/>
            </a:xfrm>
            <a:custGeom>
              <a:avLst/>
              <a:gdLst>
                <a:gd name="T0" fmla="*/ 0 w 113"/>
                <a:gd name="T1" fmla="*/ 6536 h 10"/>
                <a:gd name="T2" fmla="*/ 88356 w 113"/>
                <a:gd name="T3" fmla="*/ 21024 h 10"/>
                <a:gd name="T4" fmla="*/ 174987 w 113"/>
                <a:gd name="T5" fmla="*/ 6536 h 10"/>
                <a:gd name="T6" fmla="*/ 174987 w 113"/>
                <a:gd name="T7" fmla="*/ 0 h 10"/>
                <a:gd name="T8" fmla="*/ 88356 w 113"/>
                <a:gd name="T9" fmla="*/ 12938 h 10"/>
                <a:gd name="T10" fmla="*/ 0 w 113"/>
                <a:gd name="T11" fmla="*/ 0 h 10"/>
                <a:gd name="T12" fmla="*/ 0 w 113"/>
                <a:gd name="T13" fmla="*/ 6536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3" h="10">
                  <a:moveTo>
                    <a:pt x="0" y="3"/>
                  </a:moveTo>
                  <a:cubicBezTo>
                    <a:pt x="0" y="7"/>
                    <a:pt x="26" y="10"/>
                    <a:pt x="57" y="10"/>
                  </a:cubicBezTo>
                  <a:cubicBezTo>
                    <a:pt x="88" y="10"/>
                    <a:pt x="113" y="7"/>
                    <a:pt x="113" y="3"/>
                  </a:cubicBezTo>
                  <a:cubicBezTo>
                    <a:pt x="113" y="0"/>
                    <a:pt x="113" y="0"/>
                    <a:pt x="113" y="0"/>
                  </a:cubicBezTo>
                  <a:cubicBezTo>
                    <a:pt x="113" y="3"/>
                    <a:pt x="88" y="6"/>
                    <a:pt x="57" y="6"/>
                  </a:cubicBezTo>
                  <a:cubicBezTo>
                    <a:pt x="26" y="6"/>
                    <a:pt x="0" y="3"/>
                    <a:pt x="0" y="0"/>
                  </a:cubicBezTo>
                  <a:lnTo>
                    <a:pt x="0" y="3"/>
                  </a:lnTo>
                  <a:close/>
                </a:path>
              </a:pathLst>
            </a:custGeom>
            <a:solidFill>
              <a:srgbClr val="96ADD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l-PL"/>
            </a:p>
          </p:txBody>
        </p:sp>
        <p:sp>
          <p:nvSpPr>
            <p:cNvPr id="15551" name="Freeform 105"/>
            <p:cNvSpPr>
              <a:spLocks/>
            </p:cNvSpPr>
            <p:nvPr/>
          </p:nvSpPr>
          <p:spPr bwMode="auto">
            <a:xfrm>
              <a:off x="672" y="1587"/>
              <a:ext cx="283" cy="26"/>
            </a:xfrm>
            <a:custGeom>
              <a:avLst/>
              <a:gdLst>
                <a:gd name="T0" fmla="*/ 0 w 113"/>
                <a:gd name="T1" fmla="*/ 6536 h 10"/>
                <a:gd name="T2" fmla="*/ 88356 w 113"/>
                <a:gd name="T3" fmla="*/ 21024 h 10"/>
                <a:gd name="T4" fmla="*/ 174987 w 113"/>
                <a:gd name="T5" fmla="*/ 6536 h 10"/>
                <a:gd name="T6" fmla="*/ 174987 w 113"/>
                <a:gd name="T7" fmla="*/ 0 h 10"/>
                <a:gd name="T8" fmla="*/ 88356 w 113"/>
                <a:gd name="T9" fmla="*/ 12938 h 10"/>
                <a:gd name="T10" fmla="*/ 0 w 113"/>
                <a:gd name="T11" fmla="*/ 0 h 10"/>
                <a:gd name="T12" fmla="*/ 0 w 113"/>
                <a:gd name="T13" fmla="*/ 6536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3" h="10">
                  <a:moveTo>
                    <a:pt x="0" y="3"/>
                  </a:moveTo>
                  <a:cubicBezTo>
                    <a:pt x="0" y="7"/>
                    <a:pt x="26" y="10"/>
                    <a:pt x="57" y="10"/>
                  </a:cubicBezTo>
                  <a:cubicBezTo>
                    <a:pt x="88" y="10"/>
                    <a:pt x="113" y="7"/>
                    <a:pt x="113" y="3"/>
                  </a:cubicBezTo>
                  <a:cubicBezTo>
                    <a:pt x="113" y="0"/>
                    <a:pt x="113" y="0"/>
                    <a:pt x="113" y="0"/>
                  </a:cubicBezTo>
                  <a:cubicBezTo>
                    <a:pt x="113" y="3"/>
                    <a:pt x="88" y="6"/>
                    <a:pt x="57" y="6"/>
                  </a:cubicBezTo>
                  <a:cubicBezTo>
                    <a:pt x="26" y="6"/>
                    <a:pt x="0" y="3"/>
                    <a:pt x="0" y="0"/>
                  </a:cubicBezTo>
                  <a:lnTo>
                    <a:pt x="0" y="3"/>
                  </a:lnTo>
                  <a:close/>
                </a:path>
              </a:pathLst>
            </a:custGeom>
            <a:noFill/>
            <a:ln w="7938" cap="rnd">
              <a:solidFill>
                <a:srgbClr val="333333"/>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pl-PL"/>
            </a:p>
          </p:txBody>
        </p:sp>
        <p:sp>
          <p:nvSpPr>
            <p:cNvPr id="15552" name="Freeform 106"/>
            <p:cNvSpPr>
              <a:spLocks/>
            </p:cNvSpPr>
            <p:nvPr/>
          </p:nvSpPr>
          <p:spPr bwMode="auto">
            <a:xfrm>
              <a:off x="832" y="2803"/>
              <a:ext cx="95" cy="26"/>
            </a:xfrm>
            <a:custGeom>
              <a:avLst/>
              <a:gdLst>
                <a:gd name="T0" fmla="*/ 0 w 38"/>
                <a:gd name="T1" fmla="*/ 21024 h 10"/>
                <a:gd name="T2" fmla="*/ 58125 w 38"/>
                <a:gd name="T3" fmla="*/ 0 h 10"/>
                <a:gd name="T4" fmla="*/ 0 60000 65536"/>
                <a:gd name="T5" fmla="*/ 0 60000 65536"/>
              </a:gdLst>
              <a:ahLst/>
              <a:cxnLst>
                <a:cxn ang="T4">
                  <a:pos x="T0" y="T1"/>
                </a:cxn>
                <a:cxn ang="T5">
                  <a:pos x="T2" y="T3"/>
                </a:cxn>
              </a:cxnLst>
              <a:rect l="0" t="0" r="r" b="b"/>
              <a:pathLst>
                <a:path w="38" h="10">
                  <a:moveTo>
                    <a:pt x="0" y="10"/>
                  </a:moveTo>
                  <a:cubicBezTo>
                    <a:pt x="28" y="10"/>
                    <a:pt x="34" y="3"/>
                    <a:pt x="38" y="0"/>
                  </a:cubicBezTo>
                </a:path>
              </a:pathLst>
            </a:custGeom>
            <a:noFill/>
            <a:ln w="7938" cap="rnd">
              <a:solidFill>
                <a:srgbClr val="333333"/>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pl-PL"/>
            </a:p>
          </p:txBody>
        </p:sp>
        <p:sp>
          <p:nvSpPr>
            <p:cNvPr id="15553" name="Freeform 107"/>
            <p:cNvSpPr>
              <a:spLocks/>
            </p:cNvSpPr>
            <p:nvPr/>
          </p:nvSpPr>
          <p:spPr bwMode="auto">
            <a:xfrm>
              <a:off x="832" y="2704"/>
              <a:ext cx="95" cy="24"/>
            </a:xfrm>
            <a:custGeom>
              <a:avLst/>
              <a:gdLst>
                <a:gd name="T0" fmla="*/ 0 w 38"/>
                <a:gd name="T1" fmla="*/ 23061 h 9"/>
                <a:gd name="T2" fmla="*/ 58125 w 38"/>
                <a:gd name="T3" fmla="*/ 0 h 9"/>
                <a:gd name="T4" fmla="*/ 0 60000 65536"/>
                <a:gd name="T5" fmla="*/ 0 60000 65536"/>
              </a:gdLst>
              <a:ahLst/>
              <a:cxnLst>
                <a:cxn ang="T4">
                  <a:pos x="T0" y="T1"/>
                </a:cxn>
                <a:cxn ang="T5">
                  <a:pos x="T2" y="T3"/>
                </a:cxn>
              </a:cxnLst>
              <a:rect l="0" t="0" r="r" b="b"/>
              <a:pathLst>
                <a:path w="38" h="9">
                  <a:moveTo>
                    <a:pt x="0" y="9"/>
                  </a:moveTo>
                  <a:cubicBezTo>
                    <a:pt x="27" y="9"/>
                    <a:pt x="34" y="3"/>
                    <a:pt x="38" y="0"/>
                  </a:cubicBezTo>
                </a:path>
              </a:pathLst>
            </a:custGeom>
            <a:noFill/>
            <a:ln w="7938" cap="rnd">
              <a:solidFill>
                <a:srgbClr val="333333"/>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pl-PL"/>
            </a:p>
          </p:txBody>
        </p:sp>
        <p:sp>
          <p:nvSpPr>
            <p:cNvPr id="15554" name="Freeform 108"/>
            <p:cNvSpPr>
              <a:spLocks/>
            </p:cNvSpPr>
            <p:nvPr/>
          </p:nvSpPr>
          <p:spPr bwMode="auto">
            <a:xfrm>
              <a:off x="832" y="2603"/>
              <a:ext cx="95" cy="24"/>
            </a:xfrm>
            <a:custGeom>
              <a:avLst/>
              <a:gdLst>
                <a:gd name="T0" fmla="*/ 0 w 38"/>
                <a:gd name="T1" fmla="*/ 23061 h 9"/>
                <a:gd name="T2" fmla="*/ 58125 w 38"/>
                <a:gd name="T3" fmla="*/ 0 h 9"/>
                <a:gd name="T4" fmla="*/ 0 60000 65536"/>
                <a:gd name="T5" fmla="*/ 0 60000 65536"/>
              </a:gdLst>
              <a:ahLst/>
              <a:cxnLst>
                <a:cxn ang="T4">
                  <a:pos x="T0" y="T1"/>
                </a:cxn>
                <a:cxn ang="T5">
                  <a:pos x="T2" y="T3"/>
                </a:cxn>
              </a:cxnLst>
              <a:rect l="0" t="0" r="r" b="b"/>
              <a:pathLst>
                <a:path w="38" h="9">
                  <a:moveTo>
                    <a:pt x="0" y="9"/>
                  </a:moveTo>
                  <a:cubicBezTo>
                    <a:pt x="26" y="9"/>
                    <a:pt x="33" y="4"/>
                    <a:pt x="38" y="0"/>
                  </a:cubicBezTo>
                </a:path>
              </a:pathLst>
            </a:custGeom>
            <a:noFill/>
            <a:ln w="7938" cap="rnd">
              <a:solidFill>
                <a:srgbClr val="333333"/>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pl-PL"/>
            </a:p>
          </p:txBody>
        </p:sp>
        <p:sp>
          <p:nvSpPr>
            <p:cNvPr id="15555" name="Freeform 109"/>
            <p:cNvSpPr>
              <a:spLocks/>
            </p:cNvSpPr>
            <p:nvPr/>
          </p:nvSpPr>
          <p:spPr bwMode="auto">
            <a:xfrm>
              <a:off x="832" y="2504"/>
              <a:ext cx="95" cy="24"/>
            </a:xfrm>
            <a:custGeom>
              <a:avLst/>
              <a:gdLst>
                <a:gd name="T0" fmla="*/ 0 w 38"/>
                <a:gd name="T1" fmla="*/ 23061 h 9"/>
                <a:gd name="T2" fmla="*/ 58125 w 38"/>
                <a:gd name="T3" fmla="*/ 0 h 9"/>
                <a:gd name="T4" fmla="*/ 0 60000 65536"/>
                <a:gd name="T5" fmla="*/ 0 60000 65536"/>
              </a:gdLst>
              <a:ahLst/>
              <a:cxnLst>
                <a:cxn ang="T4">
                  <a:pos x="T0" y="T1"/>
                </a:cxn>
                <a:cxn ang="T5">
                  <a:pos x="T2" y="T3"/>
                </a:cxn>
              </a:cxnLst>
              <a:rect l="0" t="0" r="r" b="b"/>
              <a:pathLst>
                <a:path w="38" h="9">
                  <a:moveTo>
                    <a:pt x="0" y="9"/>
                  </a:moveTo>
                  <a:cubicBezTo>
                    <a:pt x="25" y="9"/>
                    <a:pt x="33" y="3"/>
                    <a:pt x="38" y="0"/>
                  </a:cubicBezTo>
                </a:path>
              </a:pathLst>
            </a:custGeom>
            <a:noFill/>
            <a:ln w="7938" cap="rnd">
              <a:solidFill>
                <a:srgbClr val="333333"/>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pl-PL"/>
            </a:p>
          </p:txBody>
        </p:sp>
        <p:sp>
          <p:nvSpPr>
            <p:cNvPr id="15556" name="Freeform 110"/>
            <p:cNvSpPr>
              <a:spLocks/>
            </p:cNvSpPr>
            <p:nvPr/>
          </p:nvSpPr>
          <p:spPr bwMode="auto">
            <a:xfrm>
              <a:off x="832" y="2405"/>
              <a:ext cx="95" cy="22"/>
            </a:xfrm>
            <a:custGeom>
              <a:avLst/>
              <a:gdLst>
                <a:gd name="T0" fmla="*/ 0 w 38"/>
                <a:gd name="T1" fmla="*/ 26430 h 8"/>
                <a:gd name="T2" fmla="*/ 58125 w 38"/>
                <a:gd name="T3" fmla="*/ 0 h 8"/>
                <a:gd name="T4" fmla="*/ 0 60000 65536"/>
                <a:gd name="T5" fmla="*/ 0 60000 65536"/>
              </a:gdLst>
              <a:ahLst/>
              <a:cxnLst>
                <a:cxn ang="T4">
                  <a:pos x="T0" y="T1"/>
                </a:cxn>
                <a:cxn ang="T5">
                  <a:pos x="T2" y="T3"/>
                </a:cxn>
              </a:cxnLst>
              <a:rect l="0" t="0" r="r" b="b"/>
              <a:pathLst>
                <a:path w="38" h="8">
                  <a:moveTo>
                    <a:pt x="0" y="8"/>
                  </a:moveTo>
                  <a:cubicBezTo>
                    <a:pt x="25" y="8"/>
                    <a:pt x="32" y="3"/>
                    <a:pt x="38" y="0"/>
                  </a:cubicBezTo>
                </a:path>
              </a:pathLst>
            </a:custGeom>
            <a:noFill/>
            <a:ln w="7938" cap="rnd">
              <a:solidFill>
                <a:srgbClr val="333333"/>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pl-PL"/>
            </a:p>
          </p:txBody>
        </p:sp>
        <p:sp>
          <p:nvSpPr>
            <p:cNvPr id="15557" name="Freeform 111"/>
            <p:cNvSpPr>
              <a:spLocks/>
            </p:cNvSpPr>
            <p:nvPr/>
          </p:nvSpPr>
          <p:spPr bwMode="auto">
            <a:xfrm>
              <a:off x="832" y="2307"/>
              <a:ext cx="95" cy="18"/>
            </a:xfrm>
            <a:custGeom>
              <a:avLst/>
              <a:gdLst>
                <a:gd name="T0" fmla="*/ 0 w 38"/>
                <a:gd name="T1" fmla="*/ 13245 h 7"/>
                <a:gd name="T2" fmla="*/ 58125 w 38"/>
                <a:gd name="T3" fmla="*/ 0 h 7"/>
                <a:gd name="T4" fmla="*/ 0 60000 65536"/>
                <a:gd name="T5" fmla="*/ 0 60000 65536"/>
              </a:gdLst>
              <a:ahLst/>
              <a:cxnLst>
                <a:cxn ang="T4">
                  <a:pos x="T0" y="T1"/>
                </a:cxn>
                <a:cxn ang="T5">
                  <a:pos x="T2" y="T3"/>
                </a:cxn>
              </a:cxnLst>
              <a:rect l="0" t="0" r="r" b="b"/>
              <a:pathLst>
                <a:path w="38" h="7">
                  <a:moveTo>
                    <a:pt x="0" y="7"/>
                  </a:moveTo>
                  <a:cubicBezTo>
                    <a:pt x="24" y="7"/>
                    <a:pt x="32" y="3"/>
                    <a:pt x="38" y="0"/>
                  </a:cubicBezTo>
                </a:path>
              </a:pathLst>
            </a:custGeom>
            <a:noFill/>
            <a:ln w="7938" cap="rnd">
              <a:solidFill>
                <a:srgbClr val="333333"/>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pl-PL"/>
            </a:p>
          </p:txBody>
        </p:sp>
        <p:sp>
          <p:nvSpPr>
            <p:cNvPr id="15558" name="Freeform 112"/>
            <p:cNvSpPr>
              <a:spLocks/>
            </p:cNvSpPr>
            <p:nvPr/>
          </p:nvSpPr>
          <p:spPr bwMode="auto">
            <a:xfrm>
              <a:off x="832" y="2208"/>
              <a:ext cx="95" cy="16"/>
            </a:xfrm>
            <a:custGeom>
              <a:avLst/>
              <a:gdLst>
                <a:gd name="T0" fmla="*/ 0 w 38"/>
                <a:gd name="T1" fmla="*/ 15531 h 6"/>
                <a:gd name="T2" fmla="*/ 58125 w 38"/>
                <a:gd name="T3" fmla="*/ 0 h 6"/>
                <a:gd name="T4" fmla="*/ 0 60000 65536"/>
                <a:gd name="T5" fmla="*/ 0 60000 65536"/>
              </a:gdLst>
              <a:ahLst/>
              <a:cxnLst>
                <a:cxn ang="T4">
                  <a:pos x="T0" y="T1"/>
                </a:cxn>
                <a:cxn ang="T5">
                  <a:pos x="T2" y="T3"/>
                </a:cxn>
              </a:cxnLst>
              <a:rect l="0" t="0" r="r" b="b"/>
              <a:pathLst>
                <a:path w="38" h="6">
                  <a:moveTo>
                    <a:pt x="0" y="6"/>
                  </a:moveTo>
                  <a:cubicBezTo>
                    <a:pt x="23" y="6"/>
                    <a:pt x="31" y="3"/>
                    <a:pt x="38" y="0"/>
                  </a:cubicBezTo>
                </a:path>
              </a:pathLst>
            </a:custGeom>
            <a:noFill/>
            <a:ln w="7938" cap="rnd">
              <a:solidFill>
                <a:srgbClr val="333333"/>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pl-PL"/>
            </a:p>
          </p:txBody>
        </p:sp>
        <p:sp>
          <p:nvSpPr>
            <p:cNvPr id="15559" name="Freeform 113"/>
            <p:cNvSpPr>
              <a:spLocks/>
            </p:cNvSpPr>
            <p:nvPr/>
          </p:nvSpPr>
          <p:spPr bwMode="auto">
            <a:xfrm>
              <a:off x="832" y="2109"/>
              <a:ext cx="95" cy="14"/>
            </a:xfrm>
            <a:custGeom>
              <a:avLst/>
              <a:gdLst>
                <a:gd name="T0" fmla="*/ 0 w 38"/>
                <a:gd name="T1" fmla="*/ 18746 h 5"/>
                <a:gd name="T2" fmla="*/ 58125 w 38"/>
                <a:gd name="T3" fmla="*/ 0 h 5"/>
                <a:gd name="T4" fmla="*/ 0 60000 65536"/>
                <a:gd name="T5" fmla="*/ 0 60000 65536"/>
              </a:gdLst>
              <a:ahLst/>
              <a:cxnLst>
                <a:cxn ang="T4">
                  <a:pos x="T0" y="T1"/>
                </a:cxn>
                <a:cxn ang="T5">
                  <a:pos x="T2" y="T3"/>
                </a:cxn>
              </a:cxnLst>
              <a:rect l="0" t="0" r="r" b="b"/>
              <a:pathLst>
                <a:path w="38" h="5">
                  <a:moveTo>
                    <a:pt x="0" y="5"/>
                  </a:moveTo>
                  <a:cubicBezTo>
                    <a:pt x="22" y="5"/>
                    <a:pt x="31" y="2"/>
                    <a:pt x="38" y="0"/>
                  </a:cubicBezTo>
                </a:path>
              </a:pathLst>
            </a:custGeom>
            <a:noFill/>
            <a:ln w="7938" cap="rnd">
              <a:solidFill>
                <a:srgbClr val="333333"/>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pl-PL"/>
            </a:p>
          </p:txBody>
        </p:sp>
        <p:sp>
          <p:nvSpPr>
            <p:cNvPr id="15560" name="Freeform 114"/>
            <p:cNvSpPr>
              <a:spLocks/>
            </p:cNvSpPr>
            <p:nvPr/>
          </p:nvSpPr>
          <p:spPr bwMode="auto">
            <a:xfrm>
              <a:off x="832" y="2011"/>
              <a:ext cx="95" cy="13"/>
            </a:xfrm>
            <a:custGeom>
              <a:avLst/>
              <a:gdLst>
                <a:gd name="T0" fmla="*/ 0 w 38"/>
                <a:gd name="T1" fmla="*/ 10457 h 5"/>
                <a:gd name="T2" fmla="*/ 58125 w 38"/>
                <a:gd name="T3" fmla="*/ 0 h 5"/>
                <a:gd name="T4" fmla="*/ 0 60000 65536"/>
                <a:gd name="T5" fmla="*/ 0 60000 65536"/>
              </a:gdLst>
              <a:ahLst/>
              <a:cxnLst>
                <a:cxn ang="T4">
                  <a:pos x="T0" y="T1"/>
                </a:cxn>
                <a:cxn ang="T5">
                  <a:pos x="T2" y="T3"/>
                </a:cxn>
              </a:cxnLst>
              <a:rect l="0" t="0" r="r" b="b"/>
              <a:pathLst>
                <a:path w="38" h="5">
                  <a:moveTo>
                    <a:pt x="0" y="5"/>
                  </a:moveTo>
                  <a:cubicBezTo>
                    <a:pt x="21" y="5"/>
                    <a:pt x="30" y="2"/>
                    <a:pt x="38" y="0"/>
                  </a:cubicBezTo>
                </a:path>
              </a:pathLst>
            </a:custGeom>
            <a:noFill/>
            <a:ln w="7938" cap="rnd">
              <a:solidFill>
                <a:srgbClr val="333333"/>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pl-PL"/>
            </a:p>
          </p:txBody>
        </p:sp>
        <p:sp>
          <p:nvSpPr>
            <p:cNvPr id="15561" name="Freeform 115"/>
            <p:cNvSpPr>
              <a:spLocks/>
            </p:cNvSpPr>
            <p:nvPr/>
          </p:nvSpPr>
          <p:spPr bwMode="auto">
            <a:xfrm>
              <a:off x="832" y="1912"/>
              <a:ext cx="95" cy="11"/>
            </a:xfrm>
            <a:custGeom>
              <a:avLst/>
              <a:gdLst>
                <a:gd name="T0" fmla="*/ 0 w 38"/>
                <a:gd name="T1" fmla="*/ 13038 h 4"/>
                <a:gd name="T2" fmla="*/ 58125 w 38"/>
                <a:gd name="T3" fmla="*/ 0 h 4"/>
                <a:gd name="T4" fmla="*/ 0 60000 65536"/>
                <a:gd name="T5" fmla="*/ 0 60000 65536"/>
              </a:gdLst>
              <a:ahLst/>
              <a:cxnLst>
                <a:cxn ang="T4">
                  <a:pos x="T0" y="T1"/>
                </a:cxn>
                <a:cxn ang="T5">
                  <a:pos x="T2" y="T3"/>
                </a:cxn>
              </a:cxnLst>
              <a:rect l="0" t="0" r="r" b="b"/>
              <a:pathLst>
                <a:path w="38" h="4">
                  <a:moveTo>
                    <a:pt x="0" y="4"/>
                  </a:moveTo>
                  <a:cubicBezTo>
                    <a:pt x="20" y="4"/>
                    <a:pt x="30" y="2"/>
                    <a:pt x="38" y="0"/>
                  </a:cubicBezTo>
                </a:path>
              </a:pathLst>
            </a:custGeom>
            <a:noFill/>
            <a:ln w="7938" cap="rnd">
              <a:solidFill>
                <a:srgbClr val="333333"/>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pl-PL"/>
            </a:p>
          </p:txBody>
        </p:sp>
        <p:sp>
          <p:nvSpPr>
            <p:cNvPr id="15562" name="Freeform 116"/>
            <p:cNvSpPr>
              <a:spLocks/>
            </p:cNvSpPr>
            <p:nvPr/>
          </p:nvSpPr>
          <p:spPr bwMode="auto">
            <a:xfrm>
              <a:off x="832" y="1813"/>
              <a:ext cx="95" cy="8"/>
            </a:xfrm>
            <a:custGeom>
              <a:avLst/>
              <a:gdLst>
                <a:gd name="T0" fmla="*/ 0 w 38"/>
                <a:gd name="T1" fmla="*/ 7531 h 3"/>
                <a:gd name="T2" fmla="*/ 58125 w 38"/>
                <a:gd name="T3" fmla="*/ 0 h 3"/>
                <a:gd name="T4" fmla="*/ 0 60000 65536"/>
                <a:gd name="T5" fmla="*/ 0 60000 65536"/>
              </a:gdLst>
              <a:ahLst/>
              <a:cxnLst>
                <a:cxn ang="T4">
                  <a:pos x="T0" y="T1"/>
                </a:cxn>
                <a:cxn ang="T5">
                  <a:pos x="T2" y="T3"/>
                </a:cxn>
              </a:cxnLst>
              <a:rect l="0" t="0" r="r" b="b"/>
              <a:pathLst>
                <a:path w="38" h="3">
                  <a:moveTo>
                    <a:pt x="0" y="3"/>
                  </a:moveTo>
                  <a:cubicBezTo>
                    <a:pt x="20" y="3"/>
                    <a:pt x="29" y="1"/>
                    <a:pt x="38" y="0"/>
                  </a:cubicBezTo>
                </a:path>
              </a:pathLst>
            </a:custGeom>
            <a:noFill/>
            <a:ln w="7938" cap="rnd">
              <a:solidFill>
                <a:srgbClr val="333333"/>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pl-PL"/>
            </a:p>
          </p:txBody>
        </p:sp>
        <p:sp>
          <p:nvSpPr>
            <p:cNvPr id="15563" name="Freeform 117"/>
            <p:cNvSpPr>
              <a:spLocks/>
            </p:cNvSpPr>
            <p:nvPr/>
          </p:nvSpPr>
          <p:spPr bwMode="auto">
            <a:xfrm>
              <a:off x="872" y="1763"/>
              <a:ext cx="58" cy="5"/>
            </a:xfrm>
            <a:custGeom>
              <a:avLst/>
              <a:gdLst>
                <a:gd name="T0" fmla="*/ 0 w 23"/>
                <a:gd name="T1" fmla="*/ 3250 h 2"/>
                <a:gd name="T2" fmla="*/ 37526 w 23"/>
                <a:gd name="T3" fmla="*/ 0 h 2"/>
                <a:gd name="T4" fmla="*/ 0 60000 65536"/>
                <a:gd name="T5" fmla="*/ 0 60000 65536"/>
              </a:gdLst>
              <a:ahLst/>
              <a:cxnLst>
                <a:cxn ang="T4">
                  <a:pos x="T0" y="T1"/>
                </a:cxn>
                <a:cxn ang="T5">
                  <a:pos x="T2" y="T3"/>
                </a:cxn>
              </a:cxnLst>
              <a:rect l="0" t="0" r="r" b="b"/>
              <a:pathLst>
                <a:path w="23" h="2">
                  <a:moveTo>
                    <a:pt x="0" y="2"/>
                  </a:moveTo>
                  <a:cubicBezTo>
                    <a:pt x="9" y="2"/>
                    <a:pt x="17" y="1"/>
                    <a:pt x="23" y="0"/>
                  </a:cubicBezTo>
                </a:path>
              </a:pathLst>
            </a:custGeom>
            <a:noFill/>
            <a:ln w="7938" cap="rnd">
              <a:solidFill>
                <a:srgbClr val="333333"/>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pl-PL"/>
            </a:p>
          </p:txBody>
        </p:sp>
        <p:sp>
          <p:nvSpPr>
            <p:cNvPr id="15564" name="Freeform 118"/>
            <p:cNvSpPr>
              <a:spLocks/>
            </p:cNvSpPr>
            <p:nvPr/>
          </p:nvSpPr>
          <p:spPr bwMode="auto">
            <a:xfrm>
              <a:off x="872" y="1861"/>
              <a:ext cx="55" cy="8"/>
            </a:xfrm>
            <a:custGeom>
              <a:avLst/>
              <a:gdLst>
                <a:gd name="T0" fmla="*/ 0 w 22"/>
                <a:gd name="T1" fmla="*/ 7531 h 3"/>
                <a:gd name="T2" fmla="*/ 33720 w 22"/>
                <a:gd name="T3" fmla="*/ 0 h 3"/>
                <a:gd name="T4" fmla="*/ 0 60000 65536"/>
                <a:gd name="T5" fmla="*/ 0 60000 65536"/>
              </a:gdLst>
              <a:ahLst/>
              <a:cxnLst>
                <a:cxn ang="T4">
                  <a:pos x="T0" y="T1"/>
                </a:cxn>
                <a:cxn ang="T5">
                  <a:pos x="T2" y="T3"/>
                </a:cxn>
              </a:cxnLst>
              <a:rect l="0" t="0" r="r" b="b"/>
              <a:pathLst>
                <a:path w="22" h="3">
                  <a:moveTo>
                    <a:pt x="0" y="3"/>
                  </a:moveTo>
                  <a:cubicBezTo>
                    <a:pt x="9" y="2"/>
                    <a:pt x="17" y="1"/>
                    <a:pt x="22" y="0"/>
                  </a:cubicBezTo>
                </a:path>
              </a:pathLst>
            </a:custGeom>
            <a:noFill/>
            <a:ln w="7938" cap="rnd">
              <a:solidFill>
                <a:srgbClr val="333333"/>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pl-PL"/>
            </a:p>
          </p:txBody>
        </p:sp>
        <p:sp>
          <p:nvSpPr>
            <p:cNvPr id="15565" name="Freeform 119"/>
            <p:cNvSpPr>
              <a:spLocks/>
            </p:cNvSpPr>
            <p:nvPr/>
          </p:nvSpPr>
          <p:spPr bwMode="auto">
            <a:xfrm>
              <a:off x="872" y="1963"/>
              <a:ext cx="55" cy="8"/>
            </a:xfrm>
            <a:custGeom>
              <a:avLst/>
              <a:gdLst>
                <a:gd name="T0" fmla="*/ 0 w 22"/>
                <a:gd name="T1" fmla="*/ 7531 h 3"/>
                <a:gd name="T2" fmla="*/ 33720 w 22"/>
                <a:gd name="T3" fmla="*/ 0 h 3"/>
                <a:gd name="T4" fmla="*/ 0 60000 65536"/>
                <a:gd name="T5" fmla="*/ 0 60000 65536"/>
              </a:gdLst>
              <a:ahLst/>
              <a:cxnLst>
                <a:cxn ang="T4">
                  <a:pos x="T0" y="T1"/>
                </a:cxn>
                <a:cxn ang="T5">
                  <a:pos x="T2" y="T3"/>
                </a:cxn>
              </a:cxnLst>
              <a:rect l="0" t="0" r="r" b="b"/>
              <a:pathLst>
                <a:path w="22" h="3">
                  <a:moveTo>
                    <a:pt x="0" y="3"/>
                  </a:moveTo>
                  <a:cubicBezTo>
                    <a:pt x="10" y="2"/>
                    <a:pt x="17" y="1"/>
                    <a:pt x="22" y="0"/>
                  </a:cubicBezTo>
                </a:path>
              </a:pathLst>
            </a:custGeom>
            <a:noFill/>
            <a:ln w="7938" cap="rnd">
              <a:solidFill>
                <a:srgbClr val="333333"/>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pl-PL"/>
            </a:p>
          </p:txBody>
        </p:sp>
        <p:sp>
          <p:nvSpPr>
            <p:cNvPr id="15566" name="Freeform 120"/>
            <p:cNvSpPr>
              <a:spLocks/>
            </p:cNvSpPr>
            <p:nvPr/>
          </p:nvSpPr>
          <p:spPr bwMode="auto">
            <a:xfrm>
              <a:off x="872" y="2061"/>
              <a:ext cx="55" cy="8"/>
            </a:xfrm>
            <a:custGeom>
              <a:avLst/>
              <a:gdLst>
                <a:gd name="T0" fmla="*/ 0 w 22"/>
                <a:gd name="T1" fmla="*/ 7531 h 3"/>
                <a:gd name="T2" fmla="*/ 33720 w 22"/>
                <a:gd name="T3" fmla="*/ 0 h 3"/>
                <a:gd name="T4" fmla="*/ 0 60000 65536"/>
                <a:gd name="T5" fmla="*/ 0 60000 65536"/>
              </a:gdLst>
              <a:ahLst/>
              <a:cxnLst>
                <a:cxn ang="T4">
                  <a:pos x="T0" y="T1"/>
                </a:cxn>
                <a:cxn ang="T5">
                  <a:pos x="T2" y="T3"/>
                </a:cxn>
              </a:cxnLst>
              <a:rect l="0" t="0" r="r" b="b"/>
              <a:pathLst>
                <a:path w="22" h="3">
                  <a:moveTo>
                    <a:pt x="0" y="3"/>
                  </a:moveTo>
                  <a:cubicBezTo>
                    <a:pt x="10" y="2"/>
                    <a:pt x="18" y="1"/>
                    <a:pt x="22" y="0"/>
                  </a:cubicBezTo>
                </a:path>
              </a:pathLst>
            </a:custGeom>
            <a:noFill/>
            <a:ln w="7938" cap="rnd">
              <a:solidFill>
                <a:srgbClr val="333333"/>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pl-PL"/>
            </a:p>
          </p:txBody>
        </p:sp>
        <p:sp>
          <p:nvSpPr>
            <p:cNvPr id="15567" name="Freeform 121"/>
            <p:cNvSpPr>
              <a:spLocks/>
            </p:cNvSpPr>
            <p:nvPr/>
          </p:nvSpPr>
          <p:spPr bwMode="auto">
            <a:xfrm>
              <a:off x="872" y="2160"/>
              <a:ext cx="55" cy="11"/>
            </a:xfrm>
            <a:custGeom>
              <a:avLst/>
              <a:gdLst>
                <a:gd name="T0" fmla="*/ 0 w 22"/>
                <a:gd name="T1" fmla="*/ 13038 h 4"/>
                <a:gd name="T2" fmla="*/ 33720 w 22"/>
                <a:gd name="T3" fmla="*/ 0 h 4"/>
                <a:gd name="T4" fmla="*/ 0 60000 65536"/>
                <a:gd name="T5" fmla="*/ 0 60000 65536"/>
              </a:gdLst>
              <a:ahLst/>
              <a:cxnLst>
                <a:cxn ang="T4">
                  <a:pos x="T0" y="T1"/>
                </a:cxn>
                <a:cxn ang="T5">
                  <a:pos x="T2" y="T3"/>
                </a:cxn>
              </a:cxnLst>
              <a:rect l="0" t="0" r="r" b="b"/>
              <a:pathLst>
                <a:path w="22" h="4">
                  <a:moveTo>
                    <a:pt x="0" y="4"/>
                  </a:moveTo>
                  <a:cubicBezTo>
                    <a:pt x="10" y="3"/>
                    <a:pt x="18" y="1"/>
                    <a:pt x="22" y="0"/>
                  </a:cubicBezTo>
                </a:path>
              </a:pathLst>
            </a:custGeom>
            <a:noFill/>
            <a:ln w="7938" cap="rnd">
              <a:solidFill>
                <a:srgbClr val="333333"/>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pl-PL"/>
            </a:p>
          </p:txBody>
        </p:sp>
        <p:sp>
          <p:nvSpPr>
            <p:cNvPr id="15568" name="Freeform 122"/>
            <p:cNvSpPr>
              <a:spLocks/>
            </p:cNvSpPr>
            <p:nvPr/>
          </p:nvSpPr>
          <p:spPr bwMode="auto">
            <a:xfrm>
              <a:off x="872" y="2259"/>
              <a:ext cx="55" cy="13"/>
            </a:xfrm>
            <a:custGeom>
              <a:avLst/>
              <a:gdLst>
                <a:gd name="T0" fmla="*/ 0 w 22"/>
                <a:gd name="T1" fmla="*/ 10457 h 5"/>
                <a:gd name="T2" fmla="*/ 33720 w 22"/>
                <a:gd name="T3" fmla="*/ 0 h 5"/>
                <a:gd name="T4" fmla="*/ 0 60000 65536"/>
                <a:gd name="T5" fmla="*/ 0 60000 65536"/>
              </a:gdLst>
              <a:ahLst/>
              <a:cxnLst>
                <a:cxn ang="T4">
                  <a:pos x="T0" y="T1"/>
                </a:cxn>
                <a:cxn ang="T5">
                  <a:pos x="T2" y="T3"/>
                </a:cxn>
              </a:cxnLst>
              <a:rect l="0" t="0" r="r" b="b"/>
              <a:pathLst>
                <a:path w="22" h="5">
                  <a:moveTo>
                    <a:pt x="0" y="5"/>
                  </a:moveTo>
                  <a:cubicBezTo>
                    <a:pt x="11" y="4"/>
                    <a:pt x="18" y="1"/>
                    <a:pt x="22" y="0"/>
                  </a:cubicBezTo>
                </a:path>
              </a:pathLst>
            </a:custGeom>
            <a:noFill/>
            <a:ln w="7938" cap="rnd">
              <a:solidFill>
                <a:srgbClr val="333333"/>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pl-PL"/>
            </a:p>
          </p:txBody>
        </p:sp>
        <p:sp>
          <p:nvSpPr>
            <p:cNvPr id="15569" name="Freeform 123"/>
            <p:cNvSpPr>
              <a:spLocks/>
            </p:cNvSpPr>
            <p:nvPr/>
          </p:nvSpPr>
          <p:spPr bwMode="auto">
            <a:xfrm>
              <a:off x="872" y="2357"/>
              <a:ext cx="55" cy="14"/>
            </a:xfrm>
            <a:custGeom>
              <a:avLst/>
              <a:gdLst>
                <a:gd name="T0" fmla="*/ 0 w 22"/>
                <a:gd name="T1" fmla="*/ 18746 h 5"/>
                <a:gd name="T2" fmla="*/ 33720 w 22"/>
                <a:gd name="T3" fmla="*/ 0 h 5"/>
                <a:gd name="T4" fmla="*/ 0 60000 65536"/>
                <a:gd name="T5" fmla="*/ 0 60000 65536"/>
              </a:gdLst>
              <a:ahLst/>
              <a:cxnLst>
                <a:cxn ang="T4">
                  <a:pos x="T0" y="T1"/>
                </a:cxn>
                <a:cxn ang="T5">
                  <a:pos x="T2" y="T3"/>
                </a:cxn>
              </a:cxnLst>
              <a:rect l="0" t="0" r="r" b="b"/>
              <a:pathLst>
                <a:path w="22" h="5">
                  <a:moveTo>
                    <a:pt x="0" y="5"/>
                  </a:moveTo>
                  <a:cubicBezTo>
                    <a:pt x="11" y="4"/>
                    <a:pt x="18" y="2"/>
                    <a:pt x="22" y="0"/>
                  </a:cubicBezTo>
                </a:path>
              </a:pathLst>
            </a:custGeom>
            <a:noFill/>
            <a:ln w="7938" cap="rnd">
              <a:solidFill>
                <a:srgbClr val="333333"/>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pl-PL"/>
            </a:p>
          </p:txBody>
        </p:sp>
        <p:sp>
          <p:nvSpPr>
            <p:cNvPr id="15570" name="Freeform 124"/>
            <p:cNvSpPr>
              <a:spLocks/>
            </p:cNvSpPr>
            <p:nvPr/>
          </p:nvSpPr>
          <p:spPr bwMode="auto">
            <a:xfrm>
              <a:off x="872" y="2456"/>
              <a:ext cx="55" cy="16"/>
            </a:xfrm>
            <a:custGeom>
              <a:avLst/>
              <a:gdLst>
                <a:gd name="T0" fmla="*/ 0 w 22"/>
                <a:gd name="T1" fmla="*/ 15531 h 6"/>
                <a:gd name="T2" fmla="*/ 33720 w 22"/>
                <a:gd name="T3" fmla="*/ 0 h 6"/>
                <a:gd name="T4" fmla="*/ 0 60000 65536"/>
                <a:gd name="T5" fmla="*/ 0 60000 65536"/>
              </a:gdLst>
              <a:ahLst/>
              <a:cxnLst>
                <a:cxn ang="T4">
                  <a:pos x="T0" y="T1"/>
                </a:cxn>
                <a:cxn ang="T5">
                  <a:pos x="T2" y="T3"/>
                </a:cxn>
              </a:cxnLst>
              <a:rect l="0" t="0" r="r" b="b"/>
              <a:pathLst>
                <a:path w="22" h="6">
                  <a:moveTo>
                    <a:pt x="0" y="6"/>
                  </a:moveTo>
                  <a:cubicBezTo>
                    <a:pt x="11" y="5"/>
                    <a:pt x="19" y="2"/>
                    <a:pt x="22" y="0"/>
                  </a:cubicBezTo>
                </a:path>
              </a:pathLst>
            </a:custGeom>
            <a:noFill/>
            <a:ln w="7938" cap="rnd">
              <a:solidFill>
                <a:srgbClr val="333333"/>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pl-PL"/>
            </a:p>
          </p:txBody>
        </p:sp>
        <p:sp>
          <p:nvSpPr>
            <p:cNvPr id="15571" name="Freeform 125"/>
            <p:cNvSpPr>
              <a:spLocks/>
            </p:cNvSpPr>
            <p:nvPr/>
          </p:nvSpPr>
          <p:spPr bwMode="auto">
            <a:xfrm>
              <a:off x="872" y="2555"/>
              <a:ext cx="55" cy="18"/>
            </a:xfrm>
            <a:custGeom>
              <a:avLst/>
              <a:gdLst>
                <a:gd name="T0" fmla="*/ 0 w 22"/>
                <a:gd name="T1" fmla="*/ 13245 h 7"/>
                <a:gd name="T2" fmla="*/ 33720 w 22"/>
                <a:gd name="T3" fmla="*/ 0 h 7"/>
                <a:gd name="T4" fmla="*/ 0 60000 65536"/>
                <a:gd name="T5" fmla="*/ 0 60000 65536"/>
              </a:gdLst>
              <a:ahLst/>
              <a:cxnLst>
                <a:cxn ang="T4">
                  <a:pos x="T0" y="T1"/>
                </a:cxn>
                <a:cxn ang="T5">
                  <a:pos x="T2" y="T3"/>
                </a:cxn>
              </a:cxnLst>
              <a:rect l="0" t="0" r="r" b="b"/>
              <a:pathLst>
                <a:path w="22" h="7">
                  <a:moveTo>
                    <a:pt x="0" y="7"/>
                  </a:moveTo>
                  <a:cubicBezTo>
                    <a:pt x="12" y="5"/>
                    <a:pt x="19" y="2"/>
                    <a:pt x="22" y="0"/>
                  </a:cubicBezTo>
                </a:path>
              </a:pathLst>
            </a:custGeom>
            <a:noFill/>
            <a:ln w="7938" cap="rnd">
              <a:solidFill>
                <a:srgbClr val="333333"/>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pl-PL"/>
            </a:p>
          </p:txBody>
        </p:sp>
        <p:sp>
          <p:nvSpPr>
            <p:cNvPr id="15572" name="Freeform 126"/>
            <p:cNvSpPr>
              <a:spLocks/>
            </p:cNvSpPr>
            <p:nvPr/>
          </p:nvSpPr>
          <p:spPr bwMode="auto">
            <a:xfrm>
              <a:off x="872" y="2653"/>
              <a:ext cx="55" cy="19"/>
            </a:xfrm>
            <a:custGeom>
              <a:avLst/>
              <a:gdLst>
                <a:gd name="T0" fmla="*/ 0 w 22"/>
                <a:gd name="T1" fmla="*/ 20797 h 7"/>
                <a:gd name="T2" fmla="*/ 33720 w 22"/>
                <a:gd name="T3" fmla="*/ 0 h 7"/>
                <a:gd name="T4" fmla="*/ 0 60000 65536"/>
                <a:gd name="T5" fmla="*/ 0 60000 65536"/>
              </a:gdLst>
              <a:ahLst/>
              <a:cxnLst>
                <a:cxn ang="T4">
                  <a:pos x="T0" y="T1"/>
                </a:cxn>
                <a:cxn ang="T5">
                  <a:pos x="T2" y="T3"/>
                </a:cxn>
              </a:cxnLst>
              <a:rect l="0" t="0" r="r" b="b"/>
              <a:pathLst>
                <a:path w="22" h="7">
                  <a:moveTo>
                    <a:pt x="0" y="7"/>
                  </a:moveTo>
                  <a:cubicBezTo>
                    <a:pt x="12" y="6"/>
                    <a:pt x="19" y="2"/>
                    <a:pt x="22" y="0"/>
                  </a:cubicBezTo>
                </a:path>
              </a:pathLst>
            </a:custGeom>
            <a:noFill/>
            <a:ln w="7938" cap="rnd">
              <a:solidFill>
                <a:srgbClr val="333333"/>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pl-PL"/>
            </a:p>
          </p:txBody>
        </p:sp>
        <p:sp>
          <p:nvSpPr>
            <p:cNvPr id="15573" name="Freeform 127"/>
            <p:cNvSpPr>
              <a:spLocks/>
            </p:cNvSpPr>
            <p:nvPr/>
          </p:nvSpPr>
          <p:spPr bwMode="auto">
            <a:xfrm>
              <a:off x="872" y="2752"/>
              <a:ext cx="55" cy="21"/>
            </a:xfrm>
            <a:custGeom>
              <a:avLst/>
              <a:gdLst>
                <a:gd name="T0" fmla="*/ 0 w 22"/>
                <a:gd name="T1" fmla="*/ 17945 h 8"/>
                <a:gd name="T2" fmla="*/ 33720 w 22"/>
                <a:gd name="T3" fmla="*/ 0 h 8"/>
                <a:gd name="T4" fmla="*/ 0 60000 65536"/>
                <a:gd name="T5" fmla="*/ 0 60000 65536"/>
              </a:gdLst>
              <a:ahLst/>
              <a:cxnLst>
                <a:cxn ang="T4">
                  <a:pos x="T0" y="T1"/>
                </a:cxn>
                <a:cxn ang="T5">
                  <a:pos x="T2" y="T3"/>
                </a:cxn>
              </a:cxnLst>
              <a:rect l="0" t="0" r="r" b="b"/>
              <a:pathLst>
                <a:path w="22" h="8">
                  <a:moveTo>
                    <a:pt x="0" y="8"/>
                  </a:moveTo>
                  <a:cubicBezTo>
                    <a:pt x="12" y="6"/>
                    <a:pt x="19" y="3"/>
                    <a:pt x="22" y="0"/>
                  </a:cubicBezTo>
                </a:path>
              </a:pathLst>
            </a:custGeom>
            <a:noFill/>
            <a:ln w="7938" cap="rnd">
              <a:solidFill>
                <a:srgbClr val="333333"/>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pl-PL"/>
            </a:p>
          </p:txBody>
        </p:sp>
        <p:sp>
          <p:nvSpPr>
            <p:cNvPr id="15574" name="Freeform 128"/>
            <p:cNvSpPr>
              <a:spLocks/>
            </p:cNvSpPr>
            <p:nvPr/>
          </p:nvSpPr>
          <p:spPr bwMode="auto">
            <a:xfrm>
              <a:off x="872" y="2851"/>
              <a:ext cx="55" cy="24"/>
            </a:xfrm>
            <a:custGeom>
              <a:avLst/>
              <a:gdLst>
                <a:gd name="T0" fmla="*/ 0 w 22"/>
                <a:gd name="T1" fmla="*/ 23061 h 9"/>
                <a:gd name="T2" fmla="*/ 33720 w 22"/>
                <a:gd name="T3" fmla="*/ 0 h 9"/>
                <a:gd name="T4" fmla="*/ 0 60000 65536"/>
                <a:gd name="T5" fmla="*/ 0 60000 65536"/>
              </a:gdLst>
              <a:ahLst/>
              <a:cxnLst>
                <a:cxn ang="T4">
                  <a:pos x="T0" y="T1"/>
                </a:cxn>
                <a:cxn ang="T5">
                  <a:pos x="T2" y="T3"/>
                </a:cxn>
              </a:cxnLst>
              <a:rect l="0" t="0" r="r" b="b"/>
              <a:pathLst>
                <a:path w="22" h="9">
                  <a:moveTo>
                    <a:pt x="0" y="9"/>
                  </a:moveTo>
                  <a:cubicBezTo>
                    <a:pt x="13" y="7"/>
                    <a:pt x="19" y="3"/>
                    <a:pt x="22" y="0"/>
                  </a:cubicBezTo>
                </a:path>
              </a:pathLst>
            </a:custGeom>
            <a:noFill/>
            <a:ln w="7938" cap="rnd">
              <a:solidFill>
                <a:srgbClr val="333333"/>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pl-PL"/>
            </a:p>
          </p:txBody>
        </p:sp>
        <p:sp>
          <p:nvSpPr>
            <p:cNvPr id="15575" name="Freeform 129"/>
            <p:cNvSpPr>
              <a:spLocks/>
            </p:cNvSpPr>
            <p:nvPr/>
          </p:nvSpPr>
          <p:spPr bwMode="auto">
            <a:xfrm>
              <a:off x="712" y="1629"/>
              <a:ext cx="58" cy="1275"/>
            </a:xfrm>
            <a:custGeom>
              <a:avLst/>
              <a:gdLst>
                <a:gd name="T0" fmla="*/ 8450 w 23"/>
                <a:gd name="T1" fmla="*/ 1174160 h 478"/>
                <a:gd name="T2" fmla="*/ 37526 w 23"/>
                <a:gd name="T3" fmla="*/ 1224926 h 478"/>
                <a:gd name="T4" fmla="*/ 0 w 23"/>
                <a:gd name="T5" fmla="*/ 1186305 h 478"/>
                <a:gd name="T6" fmla="*/ 0 w 23"/>
                <a:gd name="T7" fmla="*/ 0 h 478"/>
                <a:gd name="T8" fmla="*/ 8450 w 23"/>
                <a:gd name="T9" fmla="*/ 1174160 h 47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478">
                  <a:moveTo>
                    <a:pt x="5" y="458"/>
                  </a:moveTo>
                  <a:cubicBezTo>
                    <a:pt x="5" y="473"/>
                    <a:pt x="16" y="477"/>
                    <a:pt x="23" y="478"/>
                  </a:cubicBezTo>
                  <a:cubicBezTo>
                    <a:pt x="10" y="478"/>
                    <a:pt x="0" y="476"/>
                    <a:pt x="0" y="463"/>
                  </a:cubicBezTo>
                  <a:cubicBezTo>
                    <a:pt x="0" y="0"/>
                    <a:pt x="0" y="0"/>
                    <a:pt x="0" y="0"/>
                  </a:cubicBezTo>
                  <a:cubicBezTo>
                    <a:pt x="0" y="0"/>
                    <a:pt x="5" y="443"/>
                    <a:pt x="5" y="45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l-PL"/>
            </a:p>
          </p:txBody>
        </p:sp>
        <p:sp>
          <p:nvSpPr>
            <p:cNvPr id="15576" name="Freeform 130"/>
            <p:cNvSpPr>
              <a:spLocks/>
            </p:cNvSpPr>
            <p:nvPr/>
          </p:nvSpPr>
          <p:spPr bwMode="auto">
            <a:xfrm>
              <a:off x="832" y="1616"/>
              <a:ext cx="68" cy="1299"/>
            </a:xfrm>
            <a:custGeom>
              <a:avLst/>
              <a:gdLst>
                <a:gd name="T0" fmla="*/ 2010 w 27"/>
                <a:gd name="T1" fmla="*/ 1247886 h 487"/>
                <a:gd name="T2" fmla="*/ 43659 w 27"/>
                <a:gd name="T3" fmla="*/ 1198988 h 487"/>
                <a:gd name="T4" fmla="*/ 43659 w 27"/>
                <a:gd name="T5" fmla="*/ 0 h 487"/>
                <a:gd name="T6" fmla="*/ 40513 w 27"/>
                <a:gd name="T7" fmla="*/ 0 h 487"/>
                <a:gd name="T8" fmla="*/ 40513 w 27"/>
                <a:gd name="T9" fmla="*/ 1181711 h 487"/>
                <a:gd name="T10" fmla="*/ 0 w 27"/>
                <a:gd name="T11" fmla="*/ 1247886 h 48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7" h="487">
                  <a:moveTo>
                    <a:pt x="1" y="487"/>
                  </a:moveTo>
                  <a:cubicBezTo>
                    <a:pt x="11" y="487"/>
                    <a:pt x="27" y="477"/>
                    <a:pt x="27" y="468"/>
                  </a:cubicBezTo>
                  <a:cubicBezTo>
                    <a:pt x="27" y="458"/>
                    <a:pt x="27" y="16"/>
                    <a:pt x="27" y="0"/>
                  </a:cubicBezTo>
                  <a:cubicBezTo>
                    <a:pt x="25" y="0"/>
                    <a:pt x="25" y="0"/>
                    <a:pt x="25" y="0"/>
                  </a:cubicBezTo>
                  <a:cubicBezTo>
                    <a:pt x="25" y="461"/>
                    <a:pt x="25" y="461"/>
                    <a:pt x="25" y="461"/>
                  </a:cubicBezTo>
                  <a:cubicBezTo>
                    <a:pt x="25" y="475"/>
                    <a:pt x="14" y="487"/>
                    <a:pt x="0" y="487"/>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l-PL"/>
            </a:p>
          </p:txBody>
        </p:sp>
        <p:sp>
          <p:nvSpPr>
            <p:cNvPr id="15577" name="Freeform 131"/>
            <p:cNvSpPr>
              <a:spLocks/>
            </p:cNvSpPr>
            <p:nvPr/>
          </p:nvSpPr>
          <p:spPr bwMode="auto">
            <a:xfrm>
              <a:off x="717" y="2928"/>
              <a:ext cx="93" cy="232"/>
            </a:xfrm>
            <a:custGeom>
              <a:avLst/>
              <a:gdLst>
                <a:gd name="T0" fmla="*/ 52691 w 37"/>
                <a:gd name="T1" fmla="*/ 15531 h 87"/>
                <a:gd name="T2" fmla="*/ 8340 w 37"/>
                <a:gd name="T3" fmla="*/ 2824 h 87"/>
                <a:gd name="T4" fmla="*/ 2003 w 37"/>
                <a:gd name="T5" fmla="*/ 10376 h 87"/>
                <a:gd name="T6" fmla="*/ 49448 w 37"/>
                <a:gd name="T7" fmla="*/ 211832 h 87"/>
                <a:gd name="T8" fmla="*/ 58995 w 37"/>
                <a:gd name="T9" fmla="*/ 222643 h 87"/>
                <a:gd name="T10" fmla="*/ 47654 w 37"/>
                <a:gd name="T11" fmla="*/ 191603 h 87"/>
                <a:gd name="T12" fmla="*/ 30489 w 37"/>
                <a:gd name="T13" fmla="*/ 45965 h 87"/>
                <a:gd name="T14" fmla="*/ 53960 w 37"/>
                <a:gd name="T15" fmla="*/ 15531 h 87"/>
                <a:gd name="T16" fmla="*/ 52691 w 37"/>
                <a:gd name="T17" fmla="*/ 15531 h 8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7" h="87">
                  <a:moveTo>
                    <a:pt x="33" y="6"/>
                  </a:moveTo>
                  <a:cubicBezTo>
                    <a:pt x="24" y="5"/>
                    <a:pt x="13" y="4"/>
                    <a:pt x="5" y="1"/>
                  </a:cubicBezTo>
                  <a:cubicBezTo>
                    <a:pt x="2" y="0"/>
                    <a:pt x="0" y="1"/>
                    <a:pt x="1" y="4"/>
                  </a:cubicBezTo>
                  <a:cubicBezTo>
                    <a:pt x="5" y="16"/>
                    <a:pt x="25" y="77"/>
                    <a:pt x="31" y="83"/>
                  </a:cubicBezTo>
                  <a:cubicBezTo>
                    <a:pt x="34" y="86"/>
                    <a:pt x="37" y="87"/>
                    <a:pt x="37" y="87"/>
                  </a:cubicBezTo>
                  <a:cubicBezTo>
                    <a:pt x="34" y="86"/>
                    <a:pt x="31" y="81"/>
                    <a:pt x="30" y="75"/>
                  </a:cubicBezTo>
                  <a:cubicBezTo>
                    <a:pt x="28" y="69"/>
                    <a:pt x="16" y="36"/>
                    <a:pt x="19" y="18"/>
                  </a:cubicBezTo>
                  <a:cubicBezTo>
                    <a:pt x="21" y="11"/>
                    <a:pt x="28" y="8"/>
                    <a:pt x="34" y="6"/>
                  </a:cubicBezTo>
                  <a:cubicBezTo>
                    <a:pt x="37" y="6"/>
                    <a:pt x="36" y="6"/>
                    <a:pt x="33" y="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l-PL"/>
            </a:p>
          </p:txBody>
        </p:sp>
        <p:sp>
          <p:nvSpPr>
            <p:cNvPr id="15578" name="Freeform 132"/>
            <p:cNvSpPr>
              <a:spLocks/>
            </p:cNvSpPr>
            <p:nvPr/>
          </p:nvSpPr>
          <p:spPr bwMode="auto">
            <a:xfrm>
              <a:off x="815" y="2928"/>
              <a:ext cx="95" cy="232"/>
            </a:xfrm>
            <a:custGeom>
              <a:avLst/>
              <a:gdLst>
                <a:gd name="T0" fmla="*/ 33720 w 38"/>
                <a:gd name="T1" fmla="*/ 10376 h 87"/>
                <a:gd name="T2" fmla="*/ 50783 w 38"/>
                <a:gd name="T3" fmla="*/ 2824 h 87"/>
                <a:gd name="T4" fmla="*/ 56958 w 38"/>
                <a:gd name="T5" fmla="*/ 10376 h 87"/>
                <a:gd name="T6" fmla="*/ 11063 w 38"/>
                <a:gd name="T7" fmla="*/ 211832 h 87"/>
                <a:gd name="T8" fmla="*/ 0 w 38"/>
                <a:gd name="T9" fmla="*/ 222643 h 87"/>
                <a:gd name="T10" fmla="*/ 12238 w 38"/>
                <a:gd name="T11" fmla="*/ 191603 h 87"/>
                <a:gd name="T12" fmla="*/ 35470 w 38"/>
                <a:gd name="T13" fmla="*/ 66197 h 87"/>
                <a:gd name="T14" fmla="*/ 33720 w 38"/>
                <a:gd name="T15" fmla="*/ 10376 h 8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8" h="87">
                  <a:moveTo>
                    <a:pt x="22" y="4"/>
                  </a:moveTo>
                  <a:cubicBezTo>
                    <a:pt x="26" y="3"/>
                    <a:pt x="30" y="2"/>
                    <a:pt x="33" y="1"/>
                  </a:cubicBezTo>
                  <a:cubicBezTo>
                    <a:pt x="36" y="0"/>
                    <a:pt x="38" y="1"/>
                    <a:pt x="37" y="4"/>
                  </a:cubicBezTo>
                  <a:cubicBezTo>
                    <a:pt x="33" y="16"/>
                    <a:pt x="12" y="77"/>
                    <a:pt x="7" y="83"/>
                  </a:cubicBezTo>
                  <a:cubicBezTo>
                    <a:pt x="4" y="86"/>
                    <a:pt x="0" y="87"/>
                    <a:pt x="0" y="87"/>
                  </a:cubicBezTo>
                  <a:cubicBezTo>
                    <a:pt x="4" y="86"/>
                    <a:pt x="6" y="81"/>
                    <a:pt x="8" y="75"/>
                  </a:cubicBezTo>
                  <a:cubicBezTo>
                    <a:pt x="10" y="69"/>
                    <a:pt x="22" y="45"/>
                    <a:pt x="23" y="26"/>
                  </a:cubicBezTo>
                  <a:cubicBezTo>
                    <a:pt x="24" y="10"/>
                    <a:pt x="16" y="5"/>
                    <a:pt x="22" y="4"/>
                  </a:cubicBezTo>
                  <a:close/>
                </a:path>
              </a:pathLst>
            </a:custGeom>
            <a:solidFill>
              <a:srgbClr val="99014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l-PL"/>
            </a:p>
          </p:txBody>
        </p:sp>
        <p:sp>
          <p:nvSpPr>
            <p:cNvPr id="15579" name="Freeform 133"/>
            <p:cNvSpPr>
              <a:spLocks/>
            </p:cNvSpPr>
            <p:nvPr/>
          </p:nvSpPr>
          <p:spPr bwMode="auto">
            <a:xfrm>
              <a:off x="697" y="1891"/>
              <a:ext cx="68" cy="602"/>
            </a:xfrm>
            <a:custGeom>
              <a:avLst/>
              <a:gdLst>
                <a:gd name="T0" fmla="*/ 0 w 27"/>
                <a:gd name="T1" fmla="*/ 567928 h 226"/>
                <a:gd name="T2" fmla="*/ 35451 w 27"/>
                <a:gd name="T3" fmla="*/ 573016 h 226"/>
                <a:gd name="T4" fmla="*/ 43659 w 27"/>
                <a:gd name="T5" fmla="*/ 562295 h 226"/>
                <a:gd name="T6" fmla="*/ 43659 w 27"/>
                <a:gd name="T7" fmla="*/ 22812 h 226"/>
                <a:gd name="T8" fmla="*/ 37302 w 27"/>
                <a:gd name="T9" fmla="*/ 4691 h 226"/>
                <a:gd name="T10" fmla="*/ 0 w 27"/>
                <a:gd name="T11" fmla="*/ 0 h 226"/>
                <a:gd name="T12" fmla="*/ 0 w 27"/>
                <a:gd name="T13" fmla="*/ 567928 h 22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7" h="226">
                  <a:moveTo>
                    <a:pt x="0" y="224"/>
                  </a:moveTo>
                  <a:cubicBezTo>
                    <a:pt x="6" y="225"/>
                    <a:pt x="13" y="225"/>
                    <a:pt x="22" y="226"/>
                  </a:cubicBezTo>
                  <a:cubicBezTo>
                    <a:pt x="24" y="226"/>
                    <a:pt x="27" y="226"/>
                    <a:pt x="27" y="222"/>
                  </a:cubicBezTo>
                  <a:cubicBezTo>
                    <a:pt x="27" y="218"/>
                    <a:pt x="27" y="9"/>
                    <a:pt x="27" y="9"/>
                  </a:cubicBezTo>
                  <a:cubicBezTo>
                    <a:pt x="27" y="9"/>
                    <a:pt x="27" y="3"/>
                    <a:pt x="23" y="2"/>
                  </a:cubicBezTo>
                  <a:cubicBezTo>
                    <a:pt x="14" y="1"/>
                    <a:pt x="6" y="1"/>
                    <a:pt x="0" y="0"/>
                  </a:cubicBezTo>
                  <a:lnTo>
                    <a:pt x="0" y="224"/>
                  </a:lnTo>
                  <a:close/>
                </a:path>
              </a:pathLst>
            </a:custGeom>
            <a:solidFill>
              <a:srgbClr val="F5F5F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l-PL"/>
            </a:p>
          </p:txBody>
        </p:sp>
        <p:sp>
          <p:nvSpPr>
            <p:cNvPr id="15580" name="Freeform 134"/>
            <p:cNvSpPr>
              <a:spLocks/>
            </p:cNvSpPr>
            <p:nvPr/>
          </p:nvSpPr>
          <p:spPr bwMode="auto">
            <a:xfrm>
              <a:off x="697" y="1891"/>
              <a:ext cx="68" cy="602"/>
            </a:xfrm>
            <a:custGeom>
              <a:avLst/>
              <a:gdLst>
                <a:gd name="T0" fmla="*/ 0 w 27"/>
                <a:gd name="T1" fmla="*/ 567928 h 226"/>
                <a:gd name="T2" fmla="*/ 35451 w 27"/>
                <a:gd name="T3" fmla="*/ 573016 h 226"/>
                <a:gd name="T4" fmla="*/ 43659 w 27"/>
                <a:gd name="T5" fmla="*/ 562295 h 226"/>
                <a:gd name="T6" fmla="*/ 43659 w 27"/>
                <a:gd name="T7" fmla="*/ 22812 h 226"/>
                <a:gd name="T8" fmla="*/ 37302 w 27"/>
                <a:gd name="T9" fmla="*/ 4691 h 226"/>
                <a:gd name="T10" fmla="*/ 0 w 27"/>
                <a:gd name="T11" fmla="*/ 0 h 226"/>
                <a:gd name="T12" fmla="*/ 0 w 27"/>
                <a:gd name="T13" fmla="*/ 567928 h 22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7" h="226">
                  <a:moveTo>
                    <a:pt x="0" y="224"/>
                  </a:moveTo>
                  <a:cubicBezTo>
                    <a:pt x="6" y="225"/>
                    <a:pt x="13" y="225"/>
                    <a:pt x="22" y="226"/>
                  </a:cubicBezTo>
                  <a:cubicBezTo>
                    <a:pt x="24" y="226"/>
                    <a:pt x="27" y="226"/>
                    <a:pt x="27" y="222"/>
                  </a:cubicBezTo>
                  <a:cubicBezTo>
                    <a:pt x="27" y="218"/>
                    <a:pt x="27" y="9"/>
                    <a:pt x="27" y="9"/>
                  </a:cubicBezTo>
                  <a:cubicBezTo>
                    <a:pt x="27" y="9"/>
                    <a:pt x="27" y="3"/>
                    <a:pt x="23" y="2"/>
                  </a:cubicBezTo>
                  <a:cubicBezTo>
                    <a:pt x="14" y="1"/>
                    <a:pt x="6" y="1"/>
                    <a:pt x="0" y="0"/>
                  </a:cubicBezTo>
                  <a:lnTo>
                    <a:pt x="0" y="224"/>
                  </a:lnTo>
                  <a:close/>
                </a:path>
              </a:pathLst>
            </a:custGeom>
            <a:noFill/>
            <a:ln w="7938" cap="rnd">
              <a:solidFill>
                <a:srgbClr val="333333"/>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pl-PL"/>
            </a:p>
          </p:txBody>
        </p:sp>
        <p:sp>
          <p:nvSpPr>
            <p:cNvPr id="15581" name="Freeform 135"/>
            <p:cNvSpPr>
              <a:spLocks/>
            </p:cNvSpPr>
            <p:nvPr/>
          </p:nvSpPr>
          <p:spPr bwMode="auto">
            <a:xfrm>
              <a:off x="820" y="2933"/>
              <a:ext cx="75" cy="224"/>
            </a:xfrm>
            <a:custGeom>
              <a:avLst/>
              <a:gdLst>
                <a:gd name="T0" fmla="*/ 8125 w 30"/>
                <a:gd name="T1" fmla="*/ 196757 h 84"/>
                <a:gd name="T2" fmla="*/ 45908 w 30"/>
                <a:gd name="T3" fmla="*/ 0 h 84"/>
                <a:gd name="T4" fmla="*/ 41533 w 30"/>
                <a:gd name="T5" fmla="*/ 2824 h 84"/>
                <a:gd name="T6" fmla="*/ 35470 w 30"/>
                <a:gd name="T7" fmla="*/ 58653 h 84"/>
                <a:gd name="T8" fmla="*/ 24425 w 30"/>
                <a:gd name="T9" fmla="*/ 117965 h 84"/>
                <a:gd name="T10" fmla="*/ 9300 w 30"/>
                <a:gd name="T11" fmla="*/ 187051 h 84"/>
                <a:gd name="T12" fmla="*/ 0 w 30"/>
                <a:gd name="T13" fmla="*/ 214664 h 84"/>
                <a:gd name="T14" fmla="*/ 8125 w 30"/>
                <a:gd name="T15" fmla="*/ 196757 h 8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0" h="84">
                  <a:moveTo>
                    <a:pt x="5" y="77"/>
                  </a:moveTo>
                  <a:cubicBezTo>
                    <a:pt x="15" y="56"/>
                    <a:pt x="29" y="15"/>
                    <a:pt x="30" y="0"/>
                  </a:cubicBezTo>
                  <a:cubicBezTo>
                    <a:pt x="29" y="0"/>
                    <a:pt x="28" y="0"/>
                    <a:pt x="27" y="1"/>
                  </a:cubicBezTo>
                  <a:cubicBezTo>
                    <a:pt x="26" y="5"/>
                    <a:pt x="25" y="13"/>
                    <a:pt x="23" y="23"/>
                  </a:cubicBezTo>
                  <a:cubicBezTo>
                    <a:pt x="21" y="30"/>
                    <a:pt x="19" y="38"/>
                    <a:pt x="16" y="46"/>
                  </a:cubicBezTo>
                  <a:cubicBezTo>
                    <a:pt x="12" y="58"/>
                    <a:pt x="7" y="69"/>
                    <a:pt x="6" y="73"/>
                  </a:cubicBezTo>
                  <a:cubicBezTo>
                    <a:pt x="5" y="77"/>
                    <a:pt x="3" y="82"/>
                    <a:pt x="0" y="84"/>
                  </a:cubicBezTo>
                  <a:cubicBezTo>
                    <a:pt x="1" y="84"/>
                    <a:pt x="3" y="82"/>
                    <a:pt x="5" y="7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l-PL"/>
            </a:p>
          </p:txBody>
        </p:sp>
        <p:sp>
          <p:nvSpPr>
            <p:cNvPr id="15582" name="Oval 136"/>
            <p:cNvSpPr>
              <a:spLocks noChangeArrowheads="1"/>
            </p:cNvSpPr>
            <p:nvPr/>
          </p:nvSpPr>
          <p:spPr bwMode="auto">
            <a:xfrm>
              <a:off x="807" y="2184"/>
              <a:ext cx="28" cy="29"/>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pl-PL" altLang="pl-PL" sz="1800"/>
            </a:p>
          </p:txBody>
        </p:sp>
        <p:sp>
          <p:nvSpPr>
            <p:cNvPr id="15583" name="Oval 137"/>
            <p:cNvSpPr>
              <a:spLocks noChangeArrowheads="1"/>
            </p:cNvSpPr>
            <p:nvPr/>
          </p:nvSpPr>
          <p:spPr bwMode="auto">
            <a:xfrm>
              <a:off x="840" y="2189"/>
              <a:ext cx="15" cy="16"/>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pl-PL" altLang="pl-PL" sz="1800"/>
            </a:p>
          </p:txBody>
        </p:sp>
        <p:sp>
          <p:nvSpPr>
            <p:cNvPr id="15584" name="Oval 138"/>
            <p:cNvSpPr>
              <a:spLocks noChangeArrowheads="1"/>
            </p:cNvSpPr>
            <p:nvPr/>
          </p:nvSpPr>
          <p:spPr bwMode="auto">
            <a:xfrm>
              <a:off x="787" y="2189"/>
              <a:ext cx="10" cy="14"/>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pl-PL" altLang="pl-PL" sz="1800"/>
            </a:p>
          </p:txBody>
        </p:sp>
      </p:grpSp>
      <p:sp>
        <p:nvSpPr>
          <p:cNvPr id="15372" name="pole tekstowe 34818"/>
          <p:cNvSpPr txBox="1">
            <a:spLocks noChangeArrowheads="1"/>
          </p:cNvSpPr>
          <p:nvPr/>
        </p:nvSpPr>
        <p:spPr bwMode="auto">
          <a:xfrm>
            <a:off x="203200" y="2174808"/>
            <a:ext cx="271145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pl-PL" altLang="pl-PL" sz="1600" b="1" dirty="0" err="1">
                <a:solidFill>
                  <a:srgbClr val="00B050"/>
                </a:solidFill>
                <a:latin typeface="Merriweather"/>
              </a:rPr>
              <a:t>placed</a:t>
            </a:r>
            <a:r>
              <a:rPr lang="pl-PL" altLang="pl-PL" sz="1600" b="1" dirty="0">
                <a:solidFill>
                  <a:srgbClr val="00B050"/>
                </a:solidFill>
                <a:latin typeface="Merriweather"/>
              </a:rPr>
              <a:t> in </a:t>
            </a:r>
            <a:r>
              <a:rPr lang="pl-PL" altLang="pl-PL" sz="1600" b="1" dirty="0" err="1">
                <a:solidFill>
                  <a:srgbClr val="00B050"/>
                </a:solidFill>
                <a:latin typeface="Merriweather"/>
              </a:rPr>
              <a:t>tissue</a:t>
            </a:r>
            <a:r>
              <a:rPr lang="pl-PL" altLang="pl-PL" sz="1600" b="1" dirty="0">
                <a:solidFill>
                  <a:srgbClr val="00B050"/>
                </a:solidFill>
                <a:latin typeface="Merriweather"/>
              </a:rPr>
              <a:t> </a:t>
            </a:r>
            <a:r>
              <a:rPr lang="pl-PL" altLang="pl-PL" sz="1600" b="1" dirty="0" err="1">
                <a:solidFill>
                  <a:srgbClr val="00B050"/>
                </a:solidFill>
                <a:latin typeface="Merriweather"/>
              </a:rPr>
              <a:t>culture</a:t>
            </a:r>
            <a:r>
              <a:rPr lang="pl-PL" altLang="pl-PL" sz="1600" b="1" dirty="0">
                <a:solidFill>
                  <a:srgbClr val="00B050"/>
                </a:solidFill>
                <a:latin typeface="Merriweather"/>
              </a:rPr>
              <a:t>  </a:t>
            </a:r>
            <a:r>
              <a:rPr lang="pl-PL" altLang="pl-PL" sz="1600" b="1" dirty="0" err="1">
                <a:solidFill>
                  <a:srgbClr val="00B050"/>
                </a:solidFill>
                <a:latin typeface="Merriweather"/>
              </a:rPr>
              <a:t>flask</a:t>
            </a:r>
            <a:r>
              <a:rPr lang="pl-PL" altLang="pl-PL" sz="1600" b="1" dirty="0">
                <a:solidFill>
                  <a:srgbClr val="00B050"/>
                </a:solidFill>
                <a:latin typeface="Merriweather"/>
              </a:rPr>
              <a:t>  for </a:t>
            </a:r>
            <a:r>
              <a:rPr lang="pl-PL" altLang="pl-PL" sz="1600" b="1" i="1" dirty="0">
                <a:solidFill>
                  <a:srgbClr val="00B050"/>
                </a:solidFill>
                <a:latin typeface="Merriweather"/>
              </a:rPr>
              <a:t>in vitro </a:t>
            </a:r>
            <a:r>
              <a:rPr lang="pl-PL" altLang="pl-PL" sz="1600" b="1" dirty="0">
                <a:solidFill>
                  <a:srgbClr val="00B050"/>
                </a:solidFill>
                <a:latin typeface="Merriweather"/>
              </a:rPr>
              <a:t>establishment </a:t>
            </a:r>
          </a:p>
        </p:txBody>
      </p:sp>
      <p:grpSp>
        <p:nvGrpSpPr>
          <p:cNvPr id="15373" name="Grupa 34820"/>
          <p:cNvGrpSpPr>
            <a:grpSpLocks/>
          </p:cNvGrpSpPr>
          <p:nvPr/>
        </p:nvGrpSpPr>
        <p:grpSpPr bwMode="auto">
          <a:xfrm>
            <a:off x="6762750" y="3470275"/>
            <a:ext cx="1379538" cy="1101725"/>
            <a:chOff x="6430702" y="3439208"/>
            <a:chExt cx="1380216" cy="1101725"/>
          </a:xfrm>
        </p:grpSpPr>
        <p:grpSp>
          <p:nvGrpSpPr>
            <p:cNvPr id="15385" name="Group 67"/>
            <p:cNvGrpSpPr>
              <a:grpSpLocks/>
            </p:cNvGrpSpPr>
            <p:nvPr/>
          </p:nvGrpSpPr>
          <p:grpSpPr bwMode="auto">
            <a:xfrm>
              <a:off x="6430702" y="3439208"/>
              <a:ext cx="1380216" cy="1101725"/>
              <a:chOff x="2189" y="1681"/>
              <a:chExt cx="1338" cy="1270"/>
            </a:xfrm>
          </p:grpSpPr>
          <p:sp>
            <p:nvSpPr>
              <p:cNvPr id="15387" name="Freeform 68"/>
              <p:cNvSpPr>
                <a:spLocks/>
              </p:cNvSpPr>
              <p:nvPr/>
            </p:nvSpPr>
            <p:spPr bwMode="auto">
              <a:xfrm>
                <a:off x="2214" y="1681"/>
                <a:ext cx="1313" cy="1270"/>
              </a:xfrm>
              <a:custGeom>
                <a:avLst/>
                <a:gdLst>
                  <a:gd name="T0" fmla="*/ 4738614 w 525"/>
                  <a:gd name="T1" fmla="*/ 17711105 h 476"/>
                  <a:gd name="T2" fmla="*/ 3782085 w 525"/>
                  <a:gd name="T3" fmla="*/ 29939028 h 476"/>
                  <a:gd name="T4" fmla="*/ 479127 w 525"/>
                  <a:gd name="T5" fmla="*/ 42046522 h 476"/>
                  <a:gd name="T6" fmla="*/ 7494919 w 525"/>
                  <a:gd name="T7" fmla="*/ 53994245 h 476"/>
                  <a:gd name="T8" fmla="*/ 19988514 w 525"/>
                  <a:gd name="T9" fmla="*/ 55317702 h 476"/>
                  <a:gd name="T10" fmla="*/ 31437464 w 525"/>
                  <a:gd name="T11" fmla="*/ 61929512 h 476"/>
                  <a:gd name="T12" fmla="*/ 20659220 w 525"/>
                  <a:gd name="T13" fmla="*/ 53994245 h 476"/>
                  <a:gd name="T14" fmla="*/ 8616594 w 525"/>
                  <a:gd name="T15" fmla="*/ 52043389 h 476"/>
                  <a:gd name="T16" fmla="*/ 2105859 w 525"/>
                  <a:gd name="T17" fmla="*/ 42280282 h 476"/>
                  <a:gd name="T18" fmla="*/ 4383549 w 525"/>
                  <a:gd name="T19" fmla="*/ 36045441 h 476"/>
                  <a:gd name="T20" fmla="*/ 6174239 w 525"/>
                  <a:gd name="T21" fmla="*/ 35647142 h 476"/>
                  <a:gd name="T22" fmla="*/ 10002329 w 525"/>
                  <a:gd name="T23" fmla="*/ 38243731 h 476"/>
                  <a:gd name="T24" fmla="*/ 14128153 w 525"/>
                  <a:gd name="T25" fmla="*/ 37983968 h 476"/>
                  <a:gd name="T26" fmla="*/ 17787939 w 525"/>
                  <a:gd name="T27" fmla="*/ 37750222 h 476"/>
                  <a:gd name="T28" fmla="*/ 19586489 w 525"/>
                  <a:gd name="T29" fmla="*/ 40724146 h 476"/>
                  <a:gd name="T30" fmla="*/ 21378366 w 525"/>
                  <a:gd name="T31" fmla="*/ 43307307 h 476"/>
                  <a:gd name="T32" fmla="*/ 21856318 w 525"/>
                  <a:gd name="T33" fmla="*/ 44622146 h 476"/>
                  <a:gd name="T34" fmla="*/ 22143788 w 525"/>
                  <a:gd name="T35" fmla="*/ 45171451 h 476"/>
                  <a:gd name="T36" fmla="*/ 22093123 w 525"/>
                  <a:gd name="T37" fmla="*/ 44470976 h 476"/>
                  <a:gd name="T38" fmla="*/ 22028811 w 525"/>
                  <a:gd name="T39" fmla="*/ 43211982 h 476"/>
                  <a:gd name="T40" fmla="*/ 22623228 w 525"/>
                  <a:gd name="T41" fmla="*/ 43705849 h 476"/>
                  <a:gd name="T42" fmla="*/ 22985340 w 525"/>
                  <a:gd name="T43" fmla="*/ 43998459 h 476"/>
                  <a:gd name="T44" fmla="*/ 23100284 w 525"/>
                  <a:gd name="T45" fmla="*/ 44239001 h 476"/>
                  <a:gd name="T46" fmla="*/ 22985340 w 525"/>
                  <a:gd name="T47" fmla="*/ 43065545 h 476"/>
                  <a:gd name="T48" fmla="*/ 23100284 w 525"/>
                  <a:gd name="T49" fmla="*/ 43211982 h 476"/>
                  <a:gd name="T50" fmla="*/ 23291472 w 525"/>
                  <a:gd name="T51" fmla="*/ 43307307 h 476"/>
                  <a:gd name="T52" fmla="*/ 23176923 w 525"/>
                  <a:gd name="T53" fmla="*/ 42539234 h 476"/>
                  <a:gd name="T54" fmla="*/ 22985340 w 525"/>
                  <a:gd name="T55" fmla="*/ 41663377 h 476"/>
                  <a:gd name="T56" fmla="*/ 22508171 w 525"/>
                  <a:gd name="T57" fmla="*/ 41258295 h 476"/>
                  <a:gd name="T58" fmla="*/ 22380668 w 525"/>
                  <a:gd name="T59" fmla="*/ 40875286 h 476"/>
                  <a:gd name="T60" fmla="*/ 21549691 w 525"/>
                  <a:gd name="T61" fmla="*/ 40724146 h 476"/>
                  <a:gd name="T62" fmla="*/ 20593187 w 525"/>
                  <a:gd name="T63" fmla="*/ 38772209 h 476"/>
                  <a:gd name="T64" fmla="*/ 20784765 w 525"/>
                  <a:gd name="T65" fmla="*/ 37840421 h 476"/>
                  <a:gd name="T66" fmla="*/ 21424183 w 525"/>
                  <a:gd name="T67" fmla="*/ 38629003 h 476"/>
                  <a:gd name="T68" fmla="*/ 21902321 w 525"/>
                  <a:gd name="T69" fmla="*/ 39701739 h 476"/>
                  <a:gd name="T70" fmla="*/ 22093123 w 525"/>
                  <a:gd name="T71" fmla="*/ 40087067 h 476"/>
                  <a:gd name="T72" fmla="*/ 22093123 w 525"/>
                  <a:gd name="T73" fmla="*/ 39298827 h 476"/>
                  <a:gd name="T74" fmla="*/ 22380668 w 525"/>
                  <a:gd name="T75" fmla="*/ 39298827 h 476"/>
                  <a:gd name="T76" fmla="*/ 22745519 w 525"/>
                  <a:gd name="T77" fmla="*/ 39701739 h 476"/>
                  <a:gd name="T78" fmla="*/ 22859995 w 525"/>
                  <a:gd name="T79" fmla="*/ 40087067 h 476"/>
                  <a:gd name="T80" fmla="*/ 22623228 w 525"/>
                  <a:gd name="T81" fmla="*/ 38243731 h 476"/>
                  <a:gd name="T82" fmla="*/ 22985340 w 525"/>
                  <a:gd name="T83" fmla="*/ 38530447 h 476"/>
                  <a:gd name="T84" fmla="*/ 22508171 w 525"/>
                  <a:gd name="T85" fmla="*/ 36812732 h 476"/>
                  <a:gd name="T86" fmla="*/ 21787064 w 525"/>
                  <a:gd name="T87" fmla="*/ 36284220 h 476"/>
                  <a:gd name="T88" fmla="*/ 21136589 w 525"/>
                  <a:gd name="T89" fmla="*/ 35647142 h 476"/>
                  <a:gd name="T90" fmla="*/ 20784765 w 525"/>
                  <a:gd name="T91" fmla="*/ 34620181 h 476"/>
                  <a:gd name="T92" fmla="*/ 20899709 w 525"/>
                  <a:gd name="T93" fmla="*/ 33852208 h 476"/>
                  <a:gd name="T94" fmla="*/ 20784765 w 525"/>
                  <a:gd name="T95" fmla="*/ 34090986 h 476"/>
                  <a:gd name="T96" fmla="*/ 23051383 w 525"/>
                  <a:gd name="T97" fmla="*/ 31515362 h 476"/>
                  <a:gd name="T98" fmla="*/ 24135371 w 525"/>
                  <a:gd name="T99" fmla="*/ 31515362 h 476"/>
                  <a:gd name="T100" fmla="*/ 26175000 w 525"/>
                  <a:gd name="T101" fmla="*/ 32920412 h 476"/>
                  <a:gd name="T102" fmla="*/ 27846254 w 525"/>
                  <a:gd name="T103" fmla="*/ 32283435 h 476"/>
                  <a:gd name="T104" fmla="*/ 28853733 w 525"/>
                  <a:gd name="T105" fmla="*/ 30816673 h 476"/>
                  <a:gd name="T106" fmla="*/ 28249055 w 525"/>
                  <a:gd name="T107" fmla="*/ 26672276 h 476"/>
                  <a:gd name="T108" fmla="*/ 27369160 w 525"/>
                  <a:gd name="T109" fmla="*/ 22540494 h 476"/>
                  <a:gd name="T110" fmla="*/ 26698850 w 525"/>
                  <a:gd name="T111" fmla="*/ 19267247 h 476"/>
                  <a:gd name="T112" fmla="*/ 25619238 w 525"/>
                  <a:gd name="T113" fmla="*/ 15997947 h 476"/>
                  <a:gd name="T114" fmla="*/ 24487322 w 525"/>
                  <a:gd name="T115" fmla="*/ 12251095 h 476"/>
                  <a:gd name="T116" fmla="*/ 23176923 w 525"/>
                  <a:gd name="T117" fmla="*/ 5611151 h 476"/>
                  <a:gd name="T118" fmla="*/ 21615716 w 525"/>
                  <a:gd name="T119" fmla="*/ 6103865 h 476"/>
                  <a:gd name="T120" fmla="*/ 21856318 w 525"/>
                  <a:gd name="T121" fmla="*/ 9906256 h 476"/>
                  <a:gd name="T122" fmla="*/ 20945794 w 525"/>
                  <a:gd name="T123" fmla="*/ 9504162 h 476"/>
                  <a:gd name="T124" fmla="*/ 4738614 w 525"/>
                  <a:gd name="T125" fmla="*/ 17711105 h 47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525" h="476">
                    <a:moveTo>
                      <a:pt x="79" y="136"/>
                    </a:moveTo>
                    <a:cubicBezTo>
                      <a:pt x="63" y="190"/>
                      <a:pt x="69" y="212"/>
                      <a:pt x="63" y="230"/>
                    </a:cubicBezTo>
                    <a:cubicBezTo>
                      <a:pt x="56" y="247"/>
                      <a:pt x="19" y="271"/>
                      <a:pt x="8" y="323"/>
                    </a:cubicBezTo>
                    <a:cubicBezTo>
                      <a:pt x="0" y="357"/>
                      <a:pt x="24" y="394"/>
                      <a:pt x="125" y="415"/>
                    </a:cubicBezTo>
                    <a:cubicBezTo>
                      <a:pt x="227" y="436"/>
                      <a:pt x="284" y="423"/>
                      <a:pt x="334" y="425"/>
                    </a:cubicBezTo>
                    <a:cubicBezTo>
                      <a:pt x="385" y="427"/>
                      <a:pt x="490" y="426"/>
                      <a:pt x="525" y="476"/>
                    </a:cubicBezTo>
                    <a:cubicBezTo>
                      <a:pt x="490" y="426"/>
                      <a:pt x="396" y="417"/>
                      <a:pt x="345" y="415"/>
                    </a:cubicBezTo>
                    <a:cubicBezTo>
                      <a:pt x="295" y="412"/>
                      <a:pt x="246" y="421"/>
                      <a:pt x="144" y="400"/>
                    </a:cubicBezTo>
                    <a:cubicBezTo>
                      <a:pt x="60" y="379"/>
                      <a:pt x="28" y="359"/>
                      <a:pt x="35" y="325"/>
                    </a:cubicBezTo>
                    <a:cubicBezTo>
                      <a:pt x="40" y="303"/>
                      <a:pt x="68" y="280"/>
                      <a:pt x="73" y="277"/>
                    </a:cubicBezTo>
                    <a:cubicBezTo>
                      <a:pt x="82" y="270"/>
                      <a:pt x="92" y="269"/>
                      <a:pt x="103" y="274"/>
                    </a:cubicBezTo>
                    <a:cubicBezTo>
                      <a:pt x="121" y="283"/>
                      <a:pt x="156" y="294"/>
                      <a:pt x="167" y="294"/>
                    </a:cubicBezTo>
                    <a:cubicBezTo>
                      <a:pt x="179" y="294"/>
                      <a:pt x="214" y="296"/>
                      <a:pt x="236" y="292"/>
                    </a:cubicBezTo>
                    <a:cubicBezTo>
                      <a:pt x="259" y="287"/>
                      <a:pt x="277" y="274"/>
                      <a:pt x="297" y="290"/>
                    </a:cubicBezTo>
                    <a:cubicBezTo>
                      <a:pt x="305" y="297"/>
                      <a:pt x="318" y="307"/>
                      <a:pt x="327" y="313"/>
                    </a:cubicBezTo>
                    <a:cubicBezTo>
                      <a:pt x="335" y="319"/>
                      <a:pt x="354" y="329"/>
                      <a:pt x="357" y="333"/>
                    </a:cubicBezTo>
                    <a:cubicBezTo>
                      <a:pt x="359" y="337"/>
                      <a:pt x="364" y="341"/>
                      <a:pt x="365" y="343"/>
                    </a:cubicBezTo>
                    <a:cubicBezTo>
                      <a:pt x="367" y="344"/>
                      <a:pt x="367" y="347"/>
                      <a:pt x="370" y="347"/>
                    </a:cubicBezTo>
                    <a:cubicBezTo>
                      <a:pt x="372" y="346"/>
                      <a:pt x="369" y="344"/>
                      <a:pt x="369" y="342"/>
                    </a:cubicBezTo>
                    <a:cubicBezTo>
                      <a:pt x="369" y="340"/>
                      <a:pt x="370" y="335"/>
                      <a:pt x="368" y="332"/>
                    </a:cubicBezTo>
                    <a:cubicBezTo>
                      <a:pt x="370" y="333"/>
                      <a:pt x="375" y="336"/>
                      <a:pt x="378" y="336"/>
                    </a:cubicBezTo>
                    <a:cubicBezTo>
                      <a:pt x="381" y="337"/>
                      <a:pt x="382" y="337"/>
                      <a:pt x="384" y="338"/>
                    </a:cubicBezTo>
                    <a:cubicBezTo>
                      <a:pt x="385" y="339"/>
                      <a:pt x="385" y="341"/>
                      <a:pt x="386" y="340"/>
                    </a:cubicBezTo>
                    <a:cubicBezTo>
                      <a:pt x="388" y="338"/>
                      <a:pt x="387" y="336"/>
                      <a:pt x="384" y="331"/>
                    </a:cubicBezTo>
                    <a:cubicBezTo>
                      <a:pt x="384" y="331"/>
                      <a:pt x="385" y="331"/>
                      <a:pt x="386" y="332"/>
                    </a:cubicBezTo>
                    <a:cubicBezTo>
                      <a:pt x="387" y="334"/>
                      <a:pt x="389" y="333"/>
                      <a:pt x="389" y="333"/>
                    </a:cubicBezTo>
                    <a:cubicBezTo>
                      <a:pt x="389" y="333"/>
                      <a:pt x="388" y="330"/>
                      <a:pt x="387" y="327"/>
                    </a:cubicBezTo>
                    <a:cubicBezTo>
                      <a:pt x="386" y="324"/>
                      <a:pt x="385" y="322"/>
                      <a:pt x="384" y="320"/>
                    </a:cubicBezTo>
                    <a:cubicBezTo>
                      <a:pt x="382" y="318"/>
                      <a:pt x="376" y="317"/>
                      <a:pt x="376" y="317"/>
                    </a:cubicBezTo>
                    <a:cubicBezTo>
                      <a:pt x="376" y="317"/>
                      <a:pt x="375" y="316"/>
                      <a:pt x="374" y="314"/>
                    </a:cubicBezTo>
                    <a:cubicBezTo>
                      <a:pt x="372" y="313"/>
                      <a:pt x="361" y="314"/>
                      <a:pt x="360" y="313"/>
                    </a:cubicBezTo>
                    <a:cubicBezTo>
                      <a:pt x="359" y="313"/>
                      <a:pt x="345" y="301"/>
                      <a:pt x="344" y="298"/>
                    </a:cubicBezTo>
                    <a:cubicBezTo>
                      <a:pt x="342" y="296"/>
                      <a:pt x="345" y="290"/>
                      <a:pt x="347" y="291"/>
                    </a:cubicBezTo>
                    <a:cubicBezTo>
                      <a:pt x="349" y="292"/>
                      <a:pt x="355" y="293"/>
                      <a:pt x="358" y="297"/>
                    </a:cubicBezTo>
                    <a:cubicBezTo>
                      <a:pt x="360" y="299"/>
                      <a:pt x="364" y="303"/>
                      <a:pt x="366" y="305"/>
                    </a:cubicBezTo>
                    <a:cubicBezTo>
                      <a:pt x="369" y="307"/>
                      <a:pt x="367" y="308"/>
                      <a:pt x="369" y="308"/>
                    </a:cubicBezTo>
                    <a:cubicBezTo>
                      <a:pt x="370" y="307"/>
                      <a:pt x="371" y="305"/>
                      <a:pt x="369" y="302"/>
                    </a:cubicBezTo>
                    <a:cubicBezTo>
                      <a:pt x="369" y="302"/>
                      <a:pt x="371" y="302"/>
                      <a:pt x="374" y="302"/>
                    </a:cubicBezTo>
                    <a:cubicBezTo>
                      <a:pt x="376" y="303"/>
                      <a:pt x="379" y="303"/>
                      <a:pt x="380" y="305"/>
                    </a:cubicBezTo>
                    <a:cubicBezTo>
                      <a:pt x="381" y="307"/>
                      <a:pt x="381" y="309"/>
                      <a:pt x="382" y="308"/>
                    </a:cubicBezTo>
                    <a:cubicBezTo>
                      <a:pt x="383" y="306"/>
                      <a:pt x="383" y="301"/>
                      <a:pt x="378" y="294"/>
                    </a:cubicBezTo>
                    <a:cubicBezTo>
                      <a:pt x="378" y="294"/>
                      <a:pt x="382" y="294"/>
                      <a:pt x="384" y="296"/>
                    </a:cubicBezTo>
                    <a:cubicBezTo>
                      <a:pt x="385" y="294"/>
                      <a:pt x="380" y="286"/>
                      <a:pt x="376" y="283"/>
                    </a:cubicBezTo>
                    <a:cubicBezTo>
                      <a:pt x="373" y="281"/>
                      <a:pt x="366" y="280"/>
                      <a:pt x="364" y="279"/>
                    </a:cubicBezTo>
                    <a:cubicBezTo>
                      <a:pt x="361" y="277"/>
                      <a:pt x="358" y="275"/>
                      <a:pt x="353" y="274"/>
                    </a:cubicBezTo>
                    <a:cubicBezTo>
                      <a:pt x="348" y="272"/>
                      <a:pt x="350" y="272"/>
                      <a:pt x="347" y="266"/>
                    </a:cubicBezTo>
                    <a:cubicBezTo>
                      <a:pt x="347" y="264"/>
                      <a:pt x="347" y="262"/>
                      <a:pt x="349" y="260"/>
                    </a:cubicBezTo>
                    <a:cubicBezTo>
                      <a:pt x="347" y="262"/>
                      <a:pt x="347" y="262"/>
                      <a:pt x="347" y="262"/>
                    </a:cubicBezTo>
                    <a:cubicBezTo>
                      <a:pt x="350" y="255"/>
                      <a:pt x="362" y="241"/>
                      <a:pt x="385" y="242"/>
                    </a:cubicBezTo>
                    <a:cubicBezTo>
                      <a:pt x="385" y="242"/>
                      <a:pt x="391" y="244"/>
                      <a:pt x="403" y="242"/>
                    </a:cubicBezTo>
                    <a:cubicBezTo>
                      <a:pt x="416" y="240"/>
                      <a:pt x="430" y="250"/>
                      <a:pt x="437" y="253"/>
                    </a:cubicBezTo>
                    <a:cubicBezTo>
                      <a:pt x="445" y="256"/>
                      <a:pt x="459" y="249"/>
                      <a:pt x="465" y="248"/>
                    </a:cubicBezTo>
                    <a:cubicBezTo>
                      <a:pt x="470" y="246"/>
                      <a:pt x="478" y="244"/>
                      <a:pt x="482" y="237"/>
                    </a:cubicBezTo>
                    <a:cubicBezTo>
                      <a:pt x="487" y="229"/>
                      <a:pt x="478" y="218"/>
                      <a:pt x="472" y="205"/>
                    </a:cubicBezTo>
                    <a:cubicBezTo>
                      <a:pt x="467" y="192"/>
                      <a:pt x="459" y="182"/>
                      <a:pt x="457" y="173"/>
                    </a:cubicBezTo>
                    <a:cubicBezTo>
                      <a:pt x="458" y="151"/>
                      <a:pt x="446" y="148"/>
                      <a:pt x="446" y="148"/>
                    </a:cubicBezTo>
                    <a:cubicBezTo>
                      <a:pt x="446" y="148"/>
                      <a:pt x="434" y="137"/>
                      <a:pt x="428" y="123"/>
                    </a:cubicBezTo>
                    <a:cubicBezTo>
                      <a:pt x="421" y="109"/>
                      <a:pt x="417" y="104"/>
                      <a:pt x="409" y="94"/>
                    </a:cubicBezTo>
                    <a:cubicBezTo>
                      <a:pt x="409" y="94"/>
                      <a:pt x="411" y="63"/>
                      <a:pt x="387" y="43"/>
                    </a:cubicBezTo>
                    <a:cubicBezTo>
                      <a:pt x="363" y="23"/>
                      <a:pt x="357" y="32"/>
                      <a:pt x="361" y="47"/>
                    </a:cubicBezTo>
                    <a:cubicBezTo>
                      <a:pt x="364" y="63"/>
                      <a:pt x="365" y="76"/>
                      <a:pt x="365" y="76"/>
                    </a:cubicBezTo>
                    <a:cubicBezTo>
                      <a:pt x="365" y="76"/>
                      <a:pt x="361" y="79"/>
                      <a:pt x="350" y="73"/>
                    </a:cubicBezTo>
                    <a:cubicBezTo>
                      <a:pt x="183" y="0"/>
                      <a:pt x="92" y="92"/>
                      <a:pt x="79" y="136"/>
                    </a:cubicBez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l-PL"/>
              </a:p>
            </p:txBody>
          </p:sp>
          <p:sp>
            <p:nvSpPr>
              <p:cNvPr id="15388" name="Freeform 69"/>
              <p:cNvSpPr>
                <a:spLocks/>
              </p:cNvSpPr>
              <p:nvPr/>
            </p:nvSpPr>
            <p:spPr bwMode="auto">
              <a:xfrm>
                <a:off x="2557" y="2017"/>
                <a:ext cx="498" cy="406"/>
              </a:xfrm>
              <a:custGeom>
                <a:avLst/>
                <a:gdLst>
                  <a:gd name="T0" fmla="*/ 0 w 199"/>
                  <a:gd name="T1" fmla="*/ 17431893 h 152"/>
                  <a:gd name="T2" fmla="*/ 3372086 w 199"/>
                  <a:gd name="T3" fmla="*/ 17522295 h 152"/>
                  <a:gd name="T4" fmla="*/ 7539920 w 199"/>
                  <a:gd name="T5" fmla="*/ 11848685 h 152"/>
                  <a:gd name="T6" fmla="*/ 9276932 w 199"/>
                  <a:gd name="T7" fmla="*/ 0 h 152"/>
                  <a:gd name="T8" fmla="*/ 10124545 w 199"/>
                  <a:gd name="T9" fmla="*/ 2220371 h 152"/>
                  <a:gd name="T10" fmla="*/ 11521092 w 199"/>
                  <a:gd name="T11" fmla="*/ 6083942 h 152"/>
                  <a:gd name="T12" fmla="*/ 10009119 w 199"/>
                  <a:gd name="T13" fmla="*/ 14512539 h 152"/>
                  <a:gd name="T14" fmla="*/ 7232642 w 199"/>
                  <a:gd name="T15" fmla="*/ 18317686 h 152"/>
                  <a:gd name="T16" fmla="*/ 4096108 w 199"/>
                  <a:gd name="T17" fmla="*/ 19647483 h 152"/>
                  <a:gd name="T18" fmla="*/ 481103 w 199"/>
                  <a:gd name="T19" fmla="*/ 18706632 h 15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99" h="152">
                    <a:moveTo>
                      <a:pt x="0" y="132"/>
                    </a:moveTo>
                    <a:cubicBezTo>
                      <a:pt x="9" y="138"/>
                      <a:pt x="46" y="135"/>
                      <a:pt x="56" y="133"/>
                    </a:cubicBezTo>
                    <a:cubicBezTo>
                      <a:pt x="83" y="126"/>
                      <a:pt x="107" y="111"/>
                      <a:pt x="125" y="90"/>
                    </a:cubicBezTo>
                    <a:cubicBezTo>
                      <a:pt x="144" y="66"/>
                      <a:pt x="155" y="31"/>
                      <a:pt x="154" y="0"/>
                    </a:cubicBezTo>
                    <a:cubicBezTo>
                      <a:pt x="155" y="6"/>
                      <a:pt x="164" y="13"/>
                      <a:pt x="168" y="17"/>
                    </a:cubicBezTo>
                    <a:cubicBezTo>
                      <a:pt x="177" y="26"/>
                      <a:pt x="186" y="33"/>
                      <a:pt x="191" y="46"/>
                    </a:cubicBezTo>
                    <a:cubicBezTo>
                      <a:pt x="199" y="66"/>
                      <a:pt x="180" y="96"/>
                      <a:pt x="166" y="110"/>
                    </a:cubicBezTo>
                    <a:cubicBezTo>
                      <a:pt x="153" y="123"/>
                      <a:pt x="138" y="133"/>
                      <a:pt x="120" y="139"/>
                    </a:cubicBezTo>
                    <a:cubicBezTo>
                      <a:pt x="104" y="143"/>
                      <a:pt x="85" y="147"/>
                      <a:pt x="68" y="149"/>
                    </a:cubicBezTo>
                    <a:cubicBezTo>
                      <a:pt x="46" y="152"/>
                      <a:pt x="29" y="146"/>
                      <a:pt x="8" y="142"/>
                    </a:cubicBezTo>
                  </a:path>
                </a:pathLst>
              </a:custGeom>
              <a:solidFill>
                <a:srgbClr val="D6D6D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l-PL"/>
              </a:p>
            </p:txBody>
          </p:sp>
          <p:sp>
            <p:nvSpPr>
              <p:cNvPr id="15389" name="Freeform 70"/>
              <p:cNvSpPr>
                <a:spLocks/>
              </p:cNvSpPr>
              <p:nvPr/>
            </p:nvSpPr>
            <p:spPr bwMode="auto">
              <a:xfrm>
                <a:off x="2544" y="2441"/>
                <a:ext cx="238" cy="110"/>
              </a:xfrm>
              <a:custGeom>
                <a:avLst/>
                <a:gdLst>
                  <a:gd name="T0" fmla="*/ 0 w 95"/>
                  <a:gd name="T1" fmla="*/ 0 h 41"/>
                  <a:gd name="T2" fmla="*/ 322623 w 95"/>
                  <a:gd name="T3" fmla="*/ 577293 h 41"/>
                  <a:gd name="T4" fmla="*/ 1831079 w 95"/>
                  <a:gd name="T5" fmla="*/ 1973236 h 41"/>
                  <a:gd name="T6" fmla="*/ 2445490 w 95"/>
                  <a:gd name="T7" fmla="*/ 4040600 h 41"/>
                  <a:gd name="T8" fmla="*/ 2561972 w 95"/>
                  <a:gd name="T9" fmla="*/ 4305679 h 41"/>
                  <a:gd name="T10" fmla="*/ 2639335 w 95"/>
                  <a:gd name="T11" fmla="*/ 4716720 h 41"/>
                  <a:gd name="T12" fmla="*/ 2686288 w 95"/>
                  <a:gd name="T13" fmla="*/ 4464575 h 41"/>
                  <a:gd name="T14" fmla="*/ 2755784 w 95"/>
                  <a:gd name="T15" fmla="*/ 3882364 h 41"/>
                  <a:gd name="T16" fmla="*/ 2639335 w 95"/>
                  <a:gd name="T17" fmla="*/ 2649549 h 41"/>
                  <a:gd name="T18" fmla="*/ 3533035 w 95"/>
                  <a:gd name="T19" fmla="*/ 3054864 h 41"/>
                  <a:gd name="T20" fmla="*/ 4148180 w 95"/>
                  <a:gd name="T21" fmla="*/ 4716720 h 41"/>
                  <a:gd name="T22" fmla="*/ 4459737 w 95"/>
                  <a:gd name="T23" fmla="*/ 5294048 h 41"/>
                  <a:gd name="T24" fmla="*/ 4587335 w 95"/>
                  <a:gd name="T25" fmla="*/ 5696487 h 41"/>
                  <a:gd name="T26" fmla="*/ 4587335 w 95"/>
                  <a:gd name="T27" fmla="*/ 5294048 h 41"/>
                  <a:gd name="T28" fmla="*/ 4509171 w 95"/>
                  <a:gd name="T29" fmla="*/ 3731436 h 41"/>
                  <a:gd name="T30" fmla="*/ 4956440 w 95"/>
                  <a:gd name="T31" fmla="*/ 4040600 h 41"/>
                  <a:gd name="T32" fmla="*/ 5318153 w 95"/>
                  <a:gd name="T33" fmla="*/ 4305679 h 41"/>
                  <a:gd name="T34" fmla="*/ 5441990 w 95"/>
                  <a:gd name="T35" fmla="*/ 4464575 h 41"/>
                  <a:gd name="T36" fmla="*/ 5441990 w 95"/>
                  <a:gd name="T37" fmla="*/ 4040600 h 41"/>
                  <a:gd name="T38" fmla="*/ 5318153 w 95"/>
                  <a:gd name="T39" fmla="*/ 3479265 h 41"/>
                  <a:gd name="T40" fmla="*/ 5609845 w 95"/>
                  <a:gd name="T41" fmla="*/ 3479265 h 41"/>
                  <a:gd name="T42" fmla="*/ 5803765 w 95"/>
                  <a:gd name="T43" fmla="*/ 3479265 h 41"/>
                  <a:gd name="T44" fmla="*/ 5687333 w 95"/>
                  <a:gd name="T45" fmla="*/ 3204708 h 41"/>
                  <a:gd name="T46" fmla="*/ 5201650 w 95"/>
                  <a:gd name="T47" fmla="*/ 2067214 h 41"/>
                  <a:gd name="T48" fmla="*/ 4392738 w 95"/>
                  <a:gd name="T49" fmla="*/ 1390808 h 41"/>
                  <a:gd name="T50" fmla="*/ 2141344 w 95"/>
                  <a:gd name="T51" fmla="*/ 1237857 h 41"/>
                  <a:gd name="T52" fmla="*/ 0 w 95"/>
                  <a:gd name="T53" fmla="*/ 0 h 41"/>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95" h="41">
                    <a:moveTo>
                      <a:pt x="0" y="0"/>
                    </a:moveTo>
                    <a:cubicBezTo>
                      <a:pt x="1" y="2"/>
                      <a:pt x="3" y="3"/>
                      <a:pt x="5" y="4"/>
                    </a:cubicBezTo>
                    <a:cubicBezTo>
                      <a:pt x="10" y="6"/>
                      <a:pt x="26" y="12"/>
                      <a:pt x="30" y="14"/>
                    </a:cubicBezTo>
                    <a:cubicBezTo>
                      <a:pt x="33" y="16"/>
                      <a:pt x="37" y="24"/>
                      <a:pt x="40" y="29"/>
                    </a:cubicBezTo>
                    <a:cubicBezTo>
                      <a:pt x="40" y="30"/>
                      <a:pt x="41" y="31"/>
                      <a:pt x="42" y="31"/>
                    </a:cubicBezTo>
                    <a:cubicBezTo>
                      <a:pt x="43" y="33"/>
                      <a:pt x="43" y="34"/>
                      <a:pt x="43" y="34"/>
                    </a:cubicBezTo>
                    <a:cubicBezTo>
                      <a:pt x="44" y="34"/>
                      <a:pt x="44" y="33"/>
                      <a:pt x="44" y="32"/>
                    </a:cubicBezTo>
                    <a:cubicBezTo>
                      <a:pt x="44" y="31"/>
                      <a:pt x="45" y="29"/>
                      <a:pt x="45" y="28"/>
                    </a:cubicBezTo>
                    <a:cubicBezTo>
                      <a:pt x="44" y="23"/>
                      <a:pt x="43" y="19"/>
                      <a:pt x="43" y="19"/>
                    </a:cubicBezTo>
                    <a:cubicBezTo>
                      <a:pt x="43" y="19"/>
                      <a:pt x="55" y="19"/>
                      <a:pt x="58" y="22"/>
                    </a:cubicBezTo>
                    <a:cubicBezTo>
                      <a:pt x="61" y="25"/>
                      <a:pt x="67" y="32"/>
                      <a:pt x="68" y="34"/>
                    </a:cubicBezTo>
                    <a:cubicBezTo>
                      <a:pt x="69" y="36"/>
                      <a:pt x="71" y="37"/>
                      <a:pt x="73" y="38"/>
                    </a:cubicBezTo>
                    <a:cubicBezTo>
                      <a:pt x="74" y="39"/>
                      <a:pt x="74" y="41"/>
                      <a:pt x="75" y="41"/>
                    </a:cubicBezTo>
                    <a:cubicBezTo>
                      <a:pt x="76" y="41"/>
                      <a:pt x="75" y="39"/>
                      <a:pt x="75" y="38"/>
                    </a:cubicBezTo>
                    <a:cubicBezTo>
                      <a:pt x="75" y="35"/>
                      <a:pt x="74" y="27"/>
                      <a:pt x="74" y="27"/>
                    </a:cubicBezTo>
                    <a:cubicBezTo>
                      <a:pt x="74" y="27"/>
                      <a:pt x="78" y="28"/>
                      <a:pt x="81" y="29"/>
                    </a:cubicBezTo>
                    <a:cubicBezTo>
                      <a:pt x="83" y="29"/>
                      <a:pt x="86" y="31"/>
                      <a:pt x="87" y="31"/>
                    </a:cubicBezTo>
                    <a:cubicBezTo>
                      <a:pt x="88" y="31"/>
                      <a:pt x="88" y="32"/>
                      <a:pt x="89" y="32"/>
                    </a:cubicBezTo>
                    <a:cubicBezTo>
                      <a:pt x="90" y="31"/>
                      <a:pt x="90" y="31"/>
                      <a:pt x="89" y="29"/>
                    </a:cubicBezTo>
                    <a:cubicBezTo>
                      <a:pt x="88" y="28"/>
                      <a:pt x="88" y="25"/>
                      <a:pt x="87" y="25"/>
                    </a:cubicBezTo>
                    <a:cubicBezTo>
                      <a:pt x="87" y="24"/>
                      <a:pt x="90" y="24"/>
                      <a:pt x="92" y="25"/>
                    </a:cubicBezTo>
                    <a:cubicBezTo>
                      <a:pt x="93" y="26"/>
                      <a:pt x="94" y="27"/>
                      <a:pt x="95" y="25"/>
                    </a:cubicBezTo>
                    <a:cubicBezTo>
                      <a:pt x="95" y="25"/>
                      <a:pt x="94" y="24"/>
                      <a:pt x="93" y="23"/>
                    </a:cubicBezTo>
                    <a:cubicBezTo>
                      <a:pt x="91" y="20"/>
                      <a:pt x="87" y="16"/>
                      <a:pt x="85" y="15"/>
                    </a:cubicBezTo>
                    <a:cubicBezTo>
                      <a:pt x="82" y="13"/>
                      <a:pt x="78" y="11"/>
                      <a:pt x="72" y="10"/>
                    </a:cubicBezTo>
                    <a:cubicBezTo>
                      <a:pt x="57" y="10"/>
                      <a:pt x="42" y="9"/>
                      <a:pt x="35" y="9"/>
                    </a:cubicBezTo>
                    <a:cubicBezTo>
                      <a:pt x="29" y="9"/>
                      <a:pt x="14" y="5"/>
                      <a:pt x="0" y="0"/>
                    </a:cubicBezTo>
                    <a:close/>
                  </a:path>
                </a:pathLst>
              </a:cu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l-PL"/>
              </a:p>
            </p:txBody>
          </p:sp>
          <p:sp>
            <p:nvSpPr>
              <p:cNvPr id="15390" name="Freeform 71"/>
              <p:cNvSpPr>
                <a:spLocks/>
              </p:cNvSpPr>
              <p:nvPr/>
            </p:nvSpPr>
            <p:spPr bwMode="auto">
              <a:xfrm>
                <a:off x="2314" y="2217"/>
                <a:ext cx="1116" cy="390"/>
              </a:xfrm>
              <a:custGeom>
                <a:avLst/>
                <a:gdLst>
                  <a:gd name="T0" fmla="*/ 0 w 446"/>
                  <a:gd name="T1" fmla="*/ 13980643 h 146"/>
                  <a:gd name="T2" fmla="*/ 1569216 w 446"/>
                  <a:gd name="T3" fmla="*/ 10670248 h 146"/>
                  <a:gd name="T4" fmla="*/ 1999261 w 446"/>
                  <a:gd name="T5" fmla="*/ 10026777 h 146"/>
                  <a:gd name="T6" fmla="*/ 3799425 w 446"/>
                  <a:gd name="T7" fmla="*/ 9638740 h 146"/>
                  <a:gd name="T8" fmla="*/ 7659446 w 446"/>
                  <a:gd name="T9" fmla="*/ 12243409 h 146"/>
                  <a:gd name="T10" fmla="*/ 11798672 w 446"/>
                  <a:gd name="T11" fmla="*/ 12007574 h 146"/>
                  <a:gd name="T12" fmla="*/ 15482721 w 446"/>
                  <a:gd name="T13" fmla="*/ 11764147 h 146"/>
                  <a:gd name="T14" fmla="*/ 17294449 w 446"/>
                  <a:gd name="T15" fmla="*/ 14776248 h 146"/>
                  <a:gd name="T16" fmla="*/ 19089188 w 446"/>
                  <a:gd name="T17" fmla="*/ 17444035 h 146"/>
                  <a:gd name="T18" fmla="*/ 19573774 w 446"/>
                  <a:gd name="T19" fmla="*/ 18716362 h 146"/>
                  <a:gd name="T20" fmla="*/ 19890143 w 446"/>
                  <a:gd name="T21" fmla="*/ 19271540 h 146"/>
                  <a:gd name="T22" fmla="*/ 19813311 w 446"/>
                  <a:gd name="T23" fmla="*/ 18628075 h 146"/>
                  <a:gd name="T24" fmla="*/ 19767198 w 446"/>
                  <a:gd name="T25" fmla="*/ 17298779 h 146"/>
                  <a:gd name="T26" fmla="*/ 20369833 w 446"/>
                  <a:gd name="T27" fmla="*/ 17830528 h 146"/>
                  <a:gd name="T28" fmla="*/ 20727873 w 446"/>
                  <a:gd name="T29" fmla="*/ 18086800 h 146"/>
                  <a:gd name="T30" fmla="*/ 20850576 w 446"/>
                  <a:gd name="T31" fmla="*/ 18330126 h 146"/>
                  <a:gd name="T32" fmla="*/ 20727873 w 446"/>
                  <a:gd name="T33" fmla="*/ 17146179 h 146"/>
                  <a:gd name="T34" fmla="*/ 20850576 w 446"/>
                  <a:gd name="T35" fmla="*/ 17298779 h 146"/>
                  <a:gd name="T36" fmla="*/ 21016555 w 446"/>
                  <a:gd name="T37" fmla="*/ 17444035 h 146"/>
                  <a:gd name="T38" fmla="*/ 20900903 w 446"/>
                  <a:gd name="T39" fmla="*/ 16648392 h 146"/>
                  <a:gd name="T40" fmla="*/ 20727873 w 446"/>
                  <a:gd name="T41" fmla="*/ 15704210 h 146"/>
                  <a:gd name="T42" fmla="*/ 20246800 w 446"/>
                  <a:gd name="T43" fmla="*/ 15317966 h 146"/>
                  <a:gd name="T44" fmla="*/ 20131431 w 446"/>
                  <a:gd name="T45" fmla="*/ 14929705 h 146"/>
                  <a:gd name="T46" fmla="*/ 19281440 w 446"/>
                  <a:gd name="T47" fmla="*/ 14776248 h 146"/>
                  <a:gd name="T48" fmla="*/ 18320686 w 446"/>
                  <a:gd name="T49" fmla="*/ 12795587 h 146"/>
                  <a:gd name="T50" fmla="*/ 18492763 w 446"/>
                  <a:gd name="T51" fmla="*/ 11855388 h 146"/>
                  <a:gd name="T52" fmla="*/ 19165789 w 446"/>
                  <a:gd name="T53" fmla="*/ 12651036 h 146"/>
                  <a:gd name="T54" fmla="*/ 19650576 w 446"/>
                  <a:gd name="T55" fmla="*/ 13744898 h 146"/>
                  <a:gd name="T56" fmla="*/ 19813311 w 446"/>
                  <a:gd name="T57" fmla="*/ 14134041 h 146"/>
                  <a:gd name="T58" fmla="*/ 19813311 w 446"/>
                  <a:gd name="T59" fmla="*/ 13337327 h 146"/>
                  <a:gd name="T60" fmla="*/ 20131431 w 446"/>
                  <a:gd name="T61" fmla="*/ 13337327 h 146"/>
                  <a:gd name="T62" fmla="*/ 20484688 w 446"/>
                  <a:gd name="T63" fmla="*/ 13744898 h 146"/>
                  <a:gd name="T64" fmla="*/ 20612297 w 446"/>
                  <a:gd name="T65" fmla="*/ 14134041 h 146"/>
                  <a:gd name="T66" fmla="*/ 20535498 w 446"/>
                  <a:gd name="T67" fmla="*/ 13039313 h 146"/>
                  <a:gd name="T68" fmla="*/ 19573774 w 446"/>
                  <a:gd name="T69" fmla="*/ 11469149 h 146"/>
                  <a:gd name="T70" fmla="*/ 19650576 w 446"/>
                  <a:gd name="T71" fmla="*/ 10436274 h 146"/>
                  <a:gd name="T72" fmla="*/ 19523955 w 446"/>
                  <a:gd name="T73" fmla="*/ 10284097 h 146"/>
                  <a:gd name="T74" fmla="*/ 18851382 w 446"/>
                  <a:gd name="T75" fmla="*/ 9638740 h 146"/>
                  <a:gd name="T76" fmla="*/ 18492763 w 446"/>
                  <a:gd name="T77" fmla="*/ 8601148 h 146"/>
                  <a:gd name="T78" fmla="*/ 18608134 w 446"/>
                  <a:gd name="T79" fmla="*/ 7802703 h 146"/>
                  <a:gd name="T80" fmla="*/ 18492763 w 446"/>
                  <a:gd name="T81" fmla="*/ 8047244 h 146"/>
                  <a:gd name="T82" fmla="*/ 20773774 w 446"/>
                  <a:gd name="T83" fmla="*/ 5436469 h 146"/>
                  <a:gd name="T84" fmla="*/ 21861654 w 446"/>
                  <a:gd name="T85" fmla="*/ 5436469 h 146"/>
                  <a:gd name="T86" fmla="*/ 22297072 w 446"/>
                  <a:gd name="T87" fmla="*/ 5436469 h 146"/>
                  <a:gd name="T88" fmla="*/ 23065368 w 446"/>
                  <a:gd name="T89" fmla="*/ 5436469 h 146"/>
                  <a:gd name="T90" fmla="*/ 24155012 w 446"/>
                  <a:gd name="T91" fmla="*/ 6475953 h 146"/>
                  <a:gd name="T92" fmla="*/ 25307109 w 446"/>
                  <a:gd name="T93" fmla="*/ 6086810 h 146"/>
                  <a:gd name="T94" fmla="*/ 26269539 w 446"/>
                  <a:gd name="T95" fmla="*/ 2369795 h 146"/>
                  <a:gd name="T96" fmla="*/ 24874151 w 446"/>
                  <a:gd name="T97" fmla="*/ 3961449 h 146"/>
                  <a:gd name="T98" fmla="*/ 23911721 w 446"/>
                  <a:gd name="T99" fmla="*/ 3310395 h 146"/>
                  <a:gd name="T100" fmla="*/ 22949997 w 446"/>
                  <a:gd name="T101" fmla="*/ 2221277 h 146"/>
                  <a:gd name="T102" fmla="*/ 21574209 w 446"/>
                  <a:gd name="T103" fmla="*/ 2221277 h 146"/>
                  <a:gd name="T104" fmla="*/ 20612297 w 446"/>
                  <a:gd name="T105" fmla="*/ 2125348 h 146"/>
                  <a:gd name="T106" fmla="*/ 19650576 w 446"/>
                  <a:gd name="T107" fmla="*/ 1827390 h 146"/>
                  <a:gd name="T108" fmla="*/ 18736056 w 446"/>
                  <a:gd name="T109" fmla="*/ 642343 h 146"/>
                  <a:gd name="T110" fmla="*/ 16685659 w 446"/>
                  <a:gd name="T111" fmla="*/ 3310395 h 146"/>
                  <a:gd name="T112" fmla="*/ 15001147 w 446"/>
                  <a:gd name="T113" fmla="*/ 5436469 h 146"/>
                  <a:gd name="T114" fmla="*/ 12952771 w 446"/>
                  <a:gd name="T115" fmla="*/ 7512423 h 146"/>
                  <a:gd name="T116" fmla="*/ 7418237 w 446"/>
                  <a:gd name="T117" fmla="*/ 8303287 h 146"/>
                  <a:gd name="T118" fmla="*/ 3253335 w 446"/>
                  <a:gd name="T119" fmla="*/ 6716818 h 146"/>
                  <a:gd name="T120" fmla="*/ 1518408 w 446"/>
                  <a:gd name="T121" fmla="*/ 9488489 h 146"/>
                  <a:gd name="T122" fmla="*/ 0 w 446"/>
                  <a:gd name="T123" fmla="*/ 13980643 h 14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446" h="146">
                    <a:moveTo>
                      <a:pt x="0" y="106"/>
                    </a:moveTo>
                    <a:cubicBezTo>
                      <a:pt x="4" y="97"/>
                      <a:pt x="17" y="85"/>
                      <a:pt x="26" y="81"/>
                    </a:cubicBezTo>
                    <a:cubicBezTo>
                      <a:pt x="29" y="79"/>
                      <a:pt x="32" y="76"/>
                      <a:pt x="33" y="76"/>
                    </a:cubicBezTo>
                    <a:cubicBezTo>
                      <a:pt x="42" y="69"/>
                      <a:pt x="52" y="68"/>
                      <a:pt x="63" y="73"/>
                    </a:cubicBezTo>
                    <a:cubicBezTo>
                      <a:pt x="81" y="82"/>
                      <a:pt x="116" y="93"/>
                      <a:pt x="127" y="93"/>
                    </a:cubicBezTo>
                    <a:cubicBezTo>
                      <a:pt x="139" y="93"/>
                      <a:pt x="174" y="95"/>
                      <a:pt x="196" y="91"/>
                    </a:cubicBezTo>
                    <a:cubicBezTo>
                      <a:pt x="219" y="86"/>
                      <a:pt x="237" y="73"/>
                      <a:pt x="257" y="89"/>
                    </a:cubicBezTo>
                    <a:cubicBezTo>
                      <a:pt x="265" y="96"/>
                      <a:pt x="278" y="106"/>
                      <a:pt x="287" y="112"/>
                    </a:cubicBezTo>
                    <a:cubicBezTo>
                      <a:pt x="295" y="118"/>
                      <a:pt x="314" y="128"/>
                      <a:pt x="317" y="132"/>
                    </a:cubicBezTo>
                    <a:cubicBezTo>
                      <a:pt x="319" y="136"/>
                      <a:pt x="324" y="140"/>
                      <a:pt x="325" y="142"/>
                    </a:cubicBezTo>
                    <a:cubicBezTo>
                      <a:pt x="327" y="143"/>
                      <a:pt x="327" y="146"/>
                      <a:pt x="330" y="146"/>
                    </a:cubicBezTo>
                    <a:cubicBezTo>
                      <a:pt x="332" y="145"/>
                      <a:pt x="329" y="143"/>
                      <a:pt x="329" y="141"/>
                    </a:cubicBezTo>
                    <a:cubicBezTo>
                      <a:pt x="329" y="139"/>
                      <a:pt x="330" y="134"/>
                      <a:pt x="328" y="131"/>
                    </a:cubicBezTo>
                    <a:cubicBezTo>
                      <a:pt x="330" y="132"/>
                      <a:pt x="335" y="135"/>
                      <a:pt x="338" y="135"/>
                    </a:cubicBezTo>
                    <a:cubicBezTo>
                      <a:pt x="341" y="136"/>
                      <a:pt x="342" y="136"/>
                      <a:pt x="344" y="137"/>
                    </a:cubicBezTo>
                    <a:cubicBezTo>
                      <a:pt x="345" y="138"/>
                      <a:pt x="345" y="140"/>
                      <a:pt x="346" y="139"/>
                    </a:cubicBezTo>
                    <a:cubicBezTo>
                      <a:pt x="348" y="137"/>
                      <a:pt x="347" y="135"/>
                      <a:pt x="344" y="130"/>
                    </a:cubicBezTo>
                    <a:cubicBezTo>
                      <a:pt x="344" y="130"/>
                      <a:pt x="345" y="130"/>
                      <a:pt x="346" y="131"/>
                    </a:cubicBezTo>
                    <a:cubicBezTo>
                      <a:pt x="347" y="133"/>
                      <a:pt x="349" y="132"/>
                      <a:pt x="349" y="132"/>
                    </a:cubicBezTo>
                    <a:cubicBezTo>
                      <a:pt x="349" y="132"/>
                      <a:pt x="348" y="129"/>
                      <a:pt x="347" y="126"/>
                    </a:cubicBezTo>
                    <a:cubicBezTo>
                      <a:pt x="346" y="123"/>
                      <a:pt x="345" y="121"/>
                      <a:pt x="344" y="119"/>
                    </a:cubicBezTo>
                    <a:cubicBezTo>
                      <a:pt x="342" y="117"/>
                      <a:pt x="336" y="116"/>
                      <a:pt x="336" y="116"/>
                    </a:cubicBezTo>
                    <a:cubicBezTo>
                      <a:pt x="336" y="116"/>
                      <a:pt x="335" y="115"/>
                      <a:pt x="334" y="113"/>
                    </a:cubicBezTo>
                    <a:cubicBezTo>
                      <a:pt x="332" y="112"/>
                      <a:pt x="321" y="113"/>
                      <a:pt x="320" y="112"/>
                    </a:cubicBezTo>
                    <a:cubicBezTo>
                      <a:pt x="319" y="112"/>
                      <a:pt x="305" y="100"/>
                      <a:pt x="304" y="97"/>
                    </a:cubicBezTo>
                    <a:cubicBezTo>
                      <a:pt x="302" y="95"/>
                      <a:pt x="305" y="89"/>
                      <a:pt x="307" y="90"/>
                    </a:cubicBezTo>
                    <a:cubicBezTo>
                      <a:pt x="309" y="91"/>
                      <a:pt x="315" y="92"/>
                      <a:pt x="318" y="96"/>
                    </a:cubicBezTo>
                    <a:cubicBezTo>
                      <a:pt x="320" y="98"/>
                      <a:pt x="324" y="102"/>
                      <a:pt x="326" y="104"/>
                    </a:cubicBezTo>
                    <a:cubicBezTo>
                      <a:pt x="329" y="106"/>
                      <a:pt x="327" y="107"/>
                      <a:pt x="329" y="107"/>
                    </a:cubicBezTo>
                    <a:cubicBezTo>
                      <a:pt x="330" y="106"/>
                      <a:pt x="331" y="104"/>
                      <a:pt x="329" y="101"/>
                    </a:cubicBezTo>
                    <a:cubicBezTo>
                      <a:pt x="329" y="101"/>
                      <a:pt x="331" y="101"/>
                      <a:pt x="334" y="101"/>
                    </a:cubicBezTo>
                    <a:cubicBezTo>
                      <a:pt x="336" y="102"/>
                      <a:pt x="339" y="102"/>
                      <a:pt x="340" y="104"/>
                    </a:cubicBezTo>
                    <a:cubicBezTo>
                      <a:pt x="341" y="106"/>
                      <a:pt x="341" y="108"/>
                      <a:pt x="342" y="107"/>
                    </a:cubicBezTo>
                    <a:cubicBezTo>
                      <a:pt x="343" y="106"/>
                      <a:pt x="343" y="103"/>
                      <a:pt x="341" y="99"/>
                    </a:cubicBezTo>
                    <a:cubicBezTo>
                      <a:pt x="335" y="96"/>
                      <a:pt x="327" y="92"/>
                      <a:pt x="325" y="87"/>
                    </a:cubicBezTo>
                    <a:cubicBezTo>
                      <a:pt x="323" y="85"/>
                      <a:pt x="325" y="82"/>
                      <a:pt x="326" y="79"/>
                    </a:cubicBezTo>
                    <a:cubicBezTo>
                      <a:pt x="325" y="78"/>
                      <a:pt x="324" y="78"/>
                      <a:pt x="324" y="78"/>
                    </a:cubicBezTo>
                    <a:cubicBezTo>
                      <a:pt x="321" y="76"/>
                      <a:pt x="318" y="74"/>
                      <a:pt x="313" y="73"/>
                    </a:cubicBezTo>
                    <a:cubicBezTo>
                      <a:pt x="308" y="71"/>
                      <a:pt x="310" y="71"/>
                      <a:pt x="307" y="65"/>
                    </a:cubicBezTo>
                    <a:cubicBezTo>
                      <a:pt x="307" y="63"/>
                      <a:pt x="307" y="61"/>
                      <a:pt x="309" y="59"/>
                    </a:cubicBezTo>
                    <a:cubicBezTo>
                      <a:pt x="307" y="61"/>
                      <a:pt x="307" y="61"/>
                      <a:pt x="307" y="61"/>
                    </a:cubicBezTo>
                    <a:cubicBezTo>
                      <a:pt x="310" y="54"/>
                      <a:pt x="322" y="40"/>
                      <a:pt x="345" y="41"/>
                    </a:cubicBezTo>
                    <a:cubicBezTo>
                      <a:pt x="345" y="41"/>
                      <a:pt x="351" y="43"/>
                      <a:pt x="363" y="41"/>
                    </a:cubicBezTo>
                    <a:cubicBezTo>
                      <a:pt x="365" y="41"/>
                      <a:pt x="368" y="41"/>
                      <a:pt x="370" y="41"/>
                    </a:cubicBezTo>
                    <a:cubicBezTo>
                      <a:pt x="375" y="40"/>
                      <a:pt x="379" y="39"/>
                      <a:pt x="383" y="41"/>
                    </a:cubicBezTo>
                    <a:cubicBezTo>
                      <a:pt x="390" y="44"/>
                      <a:pt x="393" y="48"/>
                      <a:pt x="401" y="49"/>
                    </a:cubicBezTo>
                    <a:cubicBezTo>
                      <a:pt x="408" y="49"/>
                      <a:pt x="414" y="48"/>
                      <a:pt x="420" y="46"/>
                    </a:cubicBezTo>
                    <a:cubicBezTo>
                      <a:pt x="433" y="41"/>
                      <a:pt x="446" y="33"/>
                      <a:pt x="436" y="18"/>
                    </a:cubicBezTo>
                    <a:cubicBezTo>
                      <a:pt x="438" y="34"/>
                      <a:pt x="425" y="33"/>
                      <a:pt x="413" y="30"/>
                    </a:cubicBezTo>
                    <a:cubicBezTo>
                      <a:pt x="408" y="29"/>
                      <a:pt x="402" y="27"/>
                      <a:pt x="397" y="25"/>
                    </a:cubicBezTo>
                    <a:cubicBezTo>
                      <a:pt x="390" y="23"/>
                      <a:pt x="389" y="17"/>
                      <a:pt x="381" y="17"/>
                    </a:cubicBezTo>
                    <a:cubicBezTo>
                      <a:pt x="373" y="16"/>
                      <a:pt x="366" y="17"/>
                      <a:pt x="358" y="17"/>
                    </a:cubicBezTo>
                    <a:cubicBezTo>
                      <a:pt x="352" y="16"/>
                      <a:pt x="347" y="16"/>
                      <a:pt x="342" y="16"/>
                    </a:cubicBezTo>
                    <a:cubicBezTo>
                      <a:pt x="337" y="16"/>
                      <a:pt x="331" y="15"/>
                      <a:pt x="326" y="14"/>
                    </a:cubicBezTo>
                    <a:cubicBezTo>
                      <a:pt x="320" y="13"/>
                      <a:pt x="317" y="6"/>
                      <a:pt x="311" y="5"/>
                    </a:cubicBezTo>
                    <a:cubicBezTo>
                      <a:pt x="293" y="0"/>
                      <a:pt x="290" y="20"/>
                      <a:pt x="277" y="25"/>
                    </a:cubicBezTo>
                    <a:cubicBezTo>
                      <a:pt x="267" y="30"/>
                      <a:pt x="258" y="34"/>
                      <a:pt x="249" y="41"/>
                    </a:cubicBezTo>
                    <a:cubicBezTo>
                      <a:pt x="239" y="48"/>
                      <a:pt x="227" y="54"/>
                      <a:pt x="215" y="57"/>
                    </a:cubicBezTo>
                    <a:cubicBezTo>
                      <a:pt x="186" y="66"/>
                      <a:pt x="153" y="66"/>
                      <a:pt x="123" y="63"/>
                    </a:cubicBezTo>
                    <a:cubicBezTo>
                      <a:pt x="100" y="60"/>
                      <a:pt x="77" y="44"/>
                      <a:pt x="54" y="51"/>
                    </a:cubicBezTo>
                    <a:cubicBezTo>
                      <a:pt x="42" y="54"/>
                      <a:pt x="35" y="64"/>
                      <a:pt x="25" y="72"/>
                    </a:cubicBezTo>
                    <a:cubicBezTo>
                      <a:pt x="15" y="80"/>
                      <a:pt x="1" y="92"/>
                      <a:pt x="0" y="106"/>
                    </a:cubicBezTo>
                    <a:close/>
                  </a:path>
                </a:pathLst>
              </a:cu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l-PL"/>
              </a:p>
            </p:txBody>
          </p:sp>
          <p:sp>
            <p:nvSpPr>
              <p:cNvPr id="15391" name="Freeform 72"/>
              <p:cNvSpPr>
                <a:spLocks/>
              </p:cNvSpPr>
              <p:nvPr/>
            </p:nvSpPr>
            <p:spPr bwMode="auto">
              <a:xfrm>
                <a:off x="2822" y="2092"/>
                <a:ext cx="355" cy="291"/>
              </a:xfrm>
              <a:custGeom>
                <a:avLst/>
                <a:gdLst>
                  <a:gd name="T0" fmla="*/ 0 w 142"/>
                  <a:gd name="T1" fmla="*/ 14288944 h 109"/>
                  <a:gd name="T2" fmla="*/ 3814770 w 142"/>
                  <a:gd name="T3" fmla="*/ 7853102 h 109"/>
                  <a:gd name="T4" fmla="*/ 4368958 w 142"/>
                  <a:gd name="T5" fmla="*/ 2590664 h 109"/>
                  <a:gd name="T6" fmla="*/ 4895050 w 142"/>
                  <a:gd name="T7" fmla="*/ 239624 h 109"/>
                  <a:gd name="T8" fmla="*/ 5913095 w 142"/>
                  <a:gd name="T9" fmla="*/ 1418993 h 109"/>
                  <a:gd name="T10" fmla="*/ 6515625 w 142"/>
                  <a:gd name="T11" fmla="*/ 3293493 h 109"/>
                  <a:gd name="T12" fmla="*/ 6866533 w 142"/>
                  <a:gd name="T13" fmla="*/ 4472713 h 109"/>
                  <a:gd name="T14" fmla="*/ 6917313 w 142"/>
                  <a:gd name="T15" fmla="*/ 5884151 h 109"/>
                  <a:gd name="T16" fmla="*/ 7870625 w 142"/>
                  <a:gd name="T17" fmla="*/ 8149583 h 109"/>
                  <a:gd name="T18" fmla="*/ 7039375 w 142"/>
                  <a:gd name="T19" fmla="*/ 9969086 h 109"/>
                  <a:gd name="T20" fmla="*/ 4722970 w 142"/>
                  <a:gd name="T21" fmla="*/ 10996578 h 109"/>
                  <a:gd name="T22" fmla="*/ 3178720 w 142"/>
                  <a:gd name="T23" fmla="*/ 12325815 h 10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2" h="109">
                    <a:moveTo>
                      <a:pt x="0" y="109"/>
                    </a:moveTo>
                    <a:cubicBezTo>
                      <a:pt x="26" y="101"/>
                      <a:pt x="49" y="83"/>
                      <a:pt x="64" y="60"/>
                    </a:cubicBezTo>
                    <a:cubicBezTo>
                      <a:pt x="72" y="48"/>
                      <a:pt x="78" y="35"/>
                      <a:pt x="73" y="20"/>
                    </a:cubicBezTo>
                    <a:cubicBezTo>
                      <a:pt x="69" y="11"/>
                      <a:pt x="76" y="0"/>
                      <a:pt x="82" y="2"/>
                    </a:cubicBezTo>
                    <a:cubicBezTo>
                      <a:pt x="88" y="4"/>
                      <a:pt x="94" y="7"/>
                      <a:pt x="99" y="11"/>
                    </a:cubicBezTo>
                    <a:cubicBezTo>
                      <a:pt x="104" y="15"/>
                      <a:pt x="105" y="20"/>
                      <a:pt x="109" y="25"/>
                    </a:cubicBezTo>
                    <a:cubicBezTo>
                      <a:pt x="113" y="28"/>
                      <a:pt x="115" y="28"/>
                      <a:pt x="115" y="34"/>
                    </a:cubicBezTo>
                    <a:cubicBezTo>
                      <a:pt x="116" y="38"/>
                      <a:pt x="114" y="40"/>
                      <a:pt x="116" y="45"/>
                    </a:cubicBezTo>
                    <a:cubicBezTo>
                      <a:pt x="119" y="52"/>
                      <a:pt x="126" y="57"/>
                      <a:pt x="132" y="62"/>
                    </a:cubicBezTo>
                    <a:cubicBezTo>
                      <a:pt x="142" y="71"/>
                      <a:pt x="127" y="74"/>
                      <a:pt x="118" y="76"/>
                    </a:cubicBezTo>
                    <a:cubicBezTo>
                      <a:pt x="105" y="78"/>
                      <a:pt x="92" y="80"/>
                      <a:pt x="79" y="84"/>
                    </a:cubicBezTo>
                    <a:cubicBezTo>
                      <a:pt x="73" y="86"/>
                      <a:pt x="60" y="95"/>
                      <a:pt x="53" y="94"/>
                    </a:cubicBezTo>
                  </a:path>
                </a:pathLst>
              </a:cu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l-PL"/>
              </a:p>
            </p:txBody>
          </p:sp>
          <p:sp>
            <p:nvSpPr>
              <p:cNvPr id="15392" name="Freeform 73"/>
              <p:cNvSpPr>
                <a:spLocks/>
              </p:cNvSpPr>
              <p:nvPr/>
            </p:nvSpPr>
            <p:spPr bwMode="auto">
              <a:xfrm>
                <a:off x="3127" y="1775"/>
                <a:ext cx="110" cy="154"/>
              </a:xfrm>
              <a:custGeom>
                <a:avLst/>
                <a:gdLst>
                  <a:gd name="T0" fmla="*/ 241220 w 44"/>
                  <a:gd name="T1" fmla="*/ 368331 h 58"/>
                  <a:gd name="T2" fmla="*/ 1907550 w 44"/>
                  <a:gd name="T3" fmla="*/ 3325280 h 58"/>
                  <a:gd name="T4" fmla="*/ 2270520 w 44"/>
                  <a:gd name="T5" fmla="*/ 7124584 h 58"/>
                  <a:gd name="T6" fmla="*/ 1431458 w 44"/>
                  <a:gd name="T7" fmla="*/ 4073005 h 58"/>
                  <a:gd name="T8" fmla="*/ 0 w 44"/>
                  <a:gd name="T9" fmla="*/ 0 h 5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4" h="58">
                    <a:moveTo>
                      <a:pt x="4" y="3"/>
                    </a:moveTo>
                    <a:cubicBezTo>
                      <a:pt x="14" y="1"/>
                      <a:pt x="27" y="20"/>
                      <a:pt x="32" y="27"/>
                    </a:cubicBezTo>
                    <a:cubicBezTo>
                      <a:pt x="37" y="35"/>
                      <a:pt x="44" y="49"/>
                      <a:pt x="38" y="58"/>
                    </a:cubicBezTo>
                    <a:cubicBezTo>
                      <a:pt x="28" y="56"/>
                      <a:pt x="28" y="40"/>
                      <a:pt x="24" y="33"/>
                    </a:cubicBezTo>
                    <a:cubicBezTo>
                      <a:pt x="18" y="22"/>
                      <a:pt x="10" y="7"/>
                      <a:pt x="0" y="0"/>
                    </a:cubicBezTo>
                  </a:path>
                </a:pathLst>
              </a:cu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l-PL"/>
              </a:p>
            </p:txBody>
          </p:sp>
          <p:sp>
            <p:nvSpPr>
              <p:cNvPr id="15393" name="Freeform 74"/>
              <p:cNvSpPr>
                <a:spLocks/>
              </p:cNvSpPr>
              <p:nvPr/>
            </p:nvSpPr>
            <p:spPr bwMode="auto">
              <a:xfrm>
                <a:off x="3065" y="1993"/>
                <a:ext cx="40" cy="88"/>
              </a:xfrm>
              <a:custGeom>
                <a:avLst/>
                <a:gdLst>
                  <a:gd name="T0" fmla="*/ 839375 w 16"/>
                  <a:gd name="T1" fmla="*/ 524685 h 33"/>
                  <a:gd name="T2" fmla="*/ 363283 w 16"/>
                  <a:gd name="T3" fmla="*/ 2324344 h 33"/>
                  <a:gd name="T4" fmla="*/ 603050 w 16"/>
                  <a:gd name="T5" fmla="*/ 3633357 h 33"/>
                  <a:gd name="T6" fmla="*/ 603050 w 16"/>
                  <a:gd name="T7" fmla="*/ 2181709 h 33"/>
                  <a:gd name="T8" fmla="*/ 954113 w 16"/>
                  <a:gd name="T9" fmla="*/ 1166144 h 3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 h="33">
                    <a:moveTo>
                      <a:pt x="14" y="4"/>
                    </a:moveTo>
                    <a:cubicBezTo>
                      <a:pt x="0" y="0"/>
                      <a:pt x="6" y="10"/>
                      <a:pt x="6" y="18"/>
                    </a:cubicBezTo>
                    <a:cubicBezTo>
                      <a:pt x="6" y="20"/>
                      <a:pt x="2" y="33"/>
                      <a:pt x="10" y="28"/>
                    </a:cubicBezTo>
                    <a:cubicBezTo>
                      <a:pt x="12" y="26"/>
                      <a:pt x="9" y="20"/>
                      <a:pt x="10" y="17"/>
                    </a:cubicBezTo>
                    <a:cubicBezTo>
                      <a:pt x="11" y="13"/>
                      <a:pt x="13" y="12"/>
                      <a:pt x="16" y="9"/>
                    </a:cubicBezTo>
                  </a:path>
                </a:pathLst>
              </a:cu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l-PL"/>
              </a:p>
            </p:txBody>
          </p:sp>
          <p:sp>
            <p:nvSpPr>
              <p:cNvPr id="15394" name="Freeform 75"/>
              <p:cNvSpPr>
                <a:spLocks/>
              </p:cNvSpPr>
              <p:nvPr/>
            </p:nvSpPr>
            <p:spPr bwMode="auto">
              <a:xfrm>
                <a:off x="2962" y="1911"/>
                <a:ext cx="143" cy="85"/>
              </a:xfrm>
              <a:custGeom>
                <a:avLst/>
                <a:gdLst>
                  <a:gd name="T0" fmla="*/ 3298380 w 57"/>
                  <a:gd name="T1" fmla="*/ 2607011 h 32"/>
                  <a:gd name="T2" fmla="*/ 1558008 w 57"/>
                  <a:gd name="T3" fmla="*/ 139103 h 32"/>
                  <a:gd name="T4" fmla="*/ 0 w 57"/>
                  <a:gd name="T5" fmla="*/ 1994785 h 32"/>
                  <a:gd name="T6" fmla="*/ 1362316 w 57"/>
                  <a:gd name="T7" fmla="*/ 981463 h 32"/>
                  <a:gd name="T8" fmla="*/ 2480761 w 57"/>
                  <a:gd name="T9" fmla="*/ 1712006 h 32"/>
                  <a:gd name="T10" fmla="*/ 2924792 w 57"/>
                  <a:gd name="T11" fmla="*/ 3060430 h 32"/>
                  <a:gd name="T12" fmla="*/ 3546653 w 57"/>
                  <a:gd name="T13" fmla="*/ 3443002 h 32"/>
                  <a:gd name="T14" fmla="*/ 3417740 w 57"/>
                  <a:gd name="T15" fmla="*/ 2691631 h 3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7" h="32">
                    <a:moveTo>
                      <a:pt x="53" y="21"/>
                    </a:moveTo>
                    <a:cubicBezTo>
                      <a:pt x="47" y="8"/>
                      <a:pt x="39" y="3"/>
                      <a:pt x="25" y="1"/>
                    </a:cubicBezTo>
                    <a:cubicBezTo>
                      <a:pt x="13" y="0"/>
                      <a:pt x="0" y="0"/>
                      <a:pt x="0" y="16"/>
                    </a:cubicBezTo>
                    <a:cubicBezTo>
                      <a:pt x="7" y="14"/>
                      <a:pt x="14" y="8"/>
                      <a:pt x="22" y="8"/>
                    </a:cubicBezTo>
                    <a:cubicBezTo>
                      <a:pt x="27" y="8"/>
                      <a:pt x="35" y="12"/>
                      <a:pt x="40" y="14"/>
                    </a:cubicBezTo>
                    <a:cubicBezTo>
                      <a:pt x="47" y="17"/>
                      <a:pt x="44" y="20"/>
                      <a:pt x="47" y="25"/>
                    </a:cubicBezTo>
                    <a:cubicBezTo>
                      <a:pt x="49" y="32"/>
                      <a:pt x="51" y="27"/>
                      <a:pt x="57" y="28"/>
                    </a:cubicBezTo>
                    <a:cubicBezTo>
                      <a:pt x="56" y="26"/>
                      <a:pt x="56" y="24"/>
                      <a:pt x="55" y="22"/>
                    </a:cubicBezTo>
                  </a:path>
                </a:pathLst>
              </a:cu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l-PL"/>
              </a:p>
            </p:txBody>
          </p:sp>
          <p:sp>
            <p:nvSpPr>
              <p:cNvPr id="15395" name="Freeform 76"/>
              <p:cNvSpPr>
                <a:spLocks/>
              </p:cNvSpPr>
              <p:nvPr/>
            </p:nvSpPr>
            <p:spPr bwMode="auto">
              <a:xfrm>
                <a:off x="3115" y="2441"/>
                <a:ext cx="42" cy="38"/>
              </a:xfrm>
              <a:custGeom>
                <a:avLst/>
                <a:gdLst>
                  <a:gd name="T0" fmla="*/ 0 w 17"/>
                  <a:gd name="T1" fmla="*/ 0 h 14"/>
                  <a:gd name="T2" fmla="*/ 569211 w 17"/>
                  <a:gd name="T3" fmla="*/ 825018 h 14"/>
                  <a:gd name="T4" fmla="*/ 881407 w 17"/>
                  <a:gd name="T5" fmla="*/ 2239335 h 14"/>
                  <a:gd name="T6" fmla="*/ 254053 w 17"/>
                  <a:gd name="T7" fmla="*/ 1582249 h 1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7" h="14">
                    <a:moveTo>
                      <a:pt x="0" y="0"/>
                    </a:moveTo>
                    <a:cubicBezTo>
                      <a:pt x="6" y="2"/>
                      <a:pt x="6" y="0"/>
                      <a:pt x="11" y="5"/>
                    </a:cubicBezTo>
                    <a:cubicBezTo>
                      <a:pt x="13" y="7"/>
                      <a:pt x="17" y="10"/>
                      <a:pt x="17" y="14"/>
                    </a:cubicBezTo>
                    <a:cubicBezTo>
                      <a:pt x="13" y="12"/>
                      <a:pt x="9" y="11"/>
                      <a:pt x="5" y="10"/>
                    </a:cubicBezTo>
                  </a:path>
                </a:pathLst>
              </a:cu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l-PL"/>
              </a:p>
            </p:txBody>
          </p:sp>
          <p:sp>
            <p:nvSpPr>
              <p:cNvPr id="15396" name="Freeform 77"/>
              <p:cNvSpPr>
                <a:spLocks/>
              </p:cNvSpPr>
              <p:nvPr/>
            </p:nvSpPr>
            <p:spPr bwMode="auto">
              <a:xfrm>
                <a:off x="3217" y="2143"/>
                <a:ext cx="68" cy="69"/>
              </a:xfrm>
              <a:custGeom>
                <a:avLst/>
                <a:gdLst>
                  <a:gd name="T0" fmla="*/ 1629957 w 27"/>
                  <a:gd name="T1" fmla="*/ 2668970 h 26"/>
                  <a:gd name="T2" fmla="*/ 1108541 w 27"/>
                  <a:gd name="T3" fmla="*/ 725989 h 26"/>
                  <a:gd name="T4" fmla="*/ 80867 w 27"/>
                  <a:gd name="T5" fmla="*/ 1247889 h 26"/>
                  <a:gd name="T6" fmla="*/ 595894 w 27"/>
                  <a:gd name="T7" fmla="*/ 2945382 h 26"/>
                  <a:gd name="T8" fmla="*/ 1426292 w 27"/>
                  <a:gd name="T9" fmla="*/ 2668970 h 26"/>
                  <a:gd name="T10" fmla="*/ 1629957 w 27"/>
                  <a:gd name="T11" fmla="*/ 2668970 h 2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7" h="26">
                    <a:moveTo>
                      <a:pt x="25" y="22"/>
                    </a:moveTo>
                    <a:cubicBezTo>
                      <a:pt x="23" y="20"/>
                      <a:pt x="27" y="11"/>
                      <a:pt x="17" y="6"/>
                    </a:cubicBezTo>
                    <a:cubicBezTo>
                      <a:pt x="8" y="0"/>
                      <a:pt x="1" y="10"/>
                      <a:pt x="1" y="10"/>
                    </a:cubicBezTo>
                    <a:cubicBezTo>
                      <a:pt x="0" y="17"/>
                      <a:pt x="4" y="22"/>
                      <a:pt x="9" y="24"/>
                    </a:cubicBezTo>
                    <a:cubicBezTo>
                      <a:pt x="13" y="26"/>
                      <a:pt x="22" y="22"/>
                      <a:pt x="22" y="22"/>
                    </a:cubicBezTo>
                    <a:lnTo>
                      <a:pt x="25" y="2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l-PL"/>
              </a:p>
            </p:txBody>
          </p:sp>
          <p:sp>
            <p:nvSpPr>
              <p:cNvPr id="15397" name="Freeform 78"/>
              <p:cNvSpPr>
                <a:spLocks/>
              </p:cNvSpPr>
              <p:nvPr/>
            </p:nvSpPr>
            <p:spPr bwMode="auto">
              <a:xfrm>
                <a:off x="3222" y="2153"/>
                <a:ext cx="55" cy="56"/>
              </a:xfrm>
              <a:custGeom>
                <a:avLst/>
                <a:gdLst>
                  <a:gd name="T0" fmla="*/ 191220 w 22"/>
                  <a:gd name="T1" fmla="*/ 633912 h 21"/>
                  <a:gd name="T2" fmla="*/ 954113 w 22"/>
                  <a:gd name="T3" fmla="*/ 380835 h 21"/>
                  <a:gd name="T4" fmla="*/ 1080395 w 22"/>
                  <a:gd name="T5" fmla="*/ 2094328 h 21"/>
                  <a:gd name="T6" fmla="*/ 317395 w 22"/>
                  <a:gd name="T7" fmla="*/ 2324344 h 21"/>
                  <a:gd name="T8" fmla="*/ 191220 w 22"/>
                  <a:gd name="T9" fmla="*/ 633912 h 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 h="21">
                    <a:moveTo>
                      <a:pt x="3" y="5"/>
                    </a:moveTo>
                    <a:cubicBezTo>
                      <a:pt x="6" y="0"/>
                      <a:pt x="12" y="0"/>
                      <a:pt x="16" y="3"/>
                    </a:cubicBezTo>
                    <a:cubicBezTo>
                      <a:pt x="21" y="6"/>
                      <a:pt x="22" y="12"/>
                      <a:pt x="18" y="16"/>
                    </a:cubicBezTo>
                    <a:cubicBezTo>
                      <a:pt x="15" y="20"/>
                      <a:pt x="9" y="21"/>
                      <a:pt x="5" y="18"/>
                    </a:cubicBezTo>
                    <a:cubicBezTo>
                      <a:pt x="1" y="15"/>
                      <a:pt x="0" y="9"/>
                      <a:pt x="3" y="5"/>
                    </a:cubicBezTo>
                    <a:close/>
                  </a:path>
                </a:pathLst>
              </a:custGeom>
              <a:solidFill>
                <a:srgbClr val="94949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l-PL"/>
              </a:p>
            </p:txBody>
          </p:sp>
          <p:sp>
            <p:nvSpPr>
              <p:cNvPr id="15398" name="Freeform 79"/>
              <p:cNvSpPr>
                <a:spLocks/>
              </p:cNvSpPr>
              <p:nvPr/>
            </p:nvSpPr>
            <p:spPr bwMode="auto">
              <a:xfrm>
                <a:off x="3237" y="2169"/>
                <a:ext cx="23" cy="24"/>
              </a:xfrm>
              <a:custGeom>
                <a:avLst/>
                <a:gdLst>
                  <a:gd name="T0" fmla="*/ 152914 w 9"/>
                  <a:gd name="T1" fmla="*/ 237717 h 9"/>
                  <a:gd name="T2" fmla="*/ 549565 w 9"/>
                  <a:gd name="T3" fmla="*/ 142813 h 9"/>
                  <a:gd name="T4" fmla="*/ 603661 w 9"/>
                  <a:gd name="T5" fmla="*/ 928179 h 9"/>
                  <a:gd name="T6" fmla="*/ 236215 w 9"/>
                  <a:gd name="T7" fmla="*/ 928179 h 9"/>
                  <a:gd name="T8" fmla="*/ 152914 w 9"/>
                  <a:gd name="T9" fmla="*/ 237717 h 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 h="9">
                    <a:moveTo>
                      <a:pt x="2" y="2"/>
                    </a:moveTo>
                    <a:cubicBezTo>
                      <a:pt x="3" y="0"/>
                      <a:pt x="5" y="0"/>
                      <a:pt x="7" y="1"/>
                    </a:cubicBezTo>
                    <a:cubicBezTo>
                      <a:pt x="9" y="3"/>
                      <a:pt x="9" y="5"/>
                      <a:pt x="8" y="7"/>
                    </a:cubicBezTo>
                    <a:cubicBezTo>
                      <a:pt x="7" y="8"/>
                      <a:pt x="4" y="9"/>
                      <a:pt x="3" y="7"/>
                    </a:cubicBezTo>
                    <a:cubicBezTo>
                      <a:pt x="1" y="6"/>
                      <a:pt x="0" y="4"/>
                      <a:pt x="2" y="2"/>
                    </a:cubicBezTo>
                    <a:close/>
                  </a:path>
                </a:pathLst>
              </a:custGeom>
              <a:solidFill>
                <a:srgbClr val="30303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l-PL"/>
              </a:p>
            </p:txBody>
          </p:sp>
          <p:sp>
            <p:nvSpPr>
              <p:cNvPr id="15399" name="Freeform 80"/>
              <p:cNvSpPr>
                <a:spLocks/>
              </p:cNvSpPr>
              <p:nvPr/>
            </p:nvSpPr>
            <p:spPr bwMode="auto">
              <a:xfrm>
                <a:off x="3327" y="2073"/>
                <a:ext cx="33" cy="75"/>
              </a:xfrm>
              <a:custGeom>
                <a:avLst/>
                <a:gdLst>
                  <a:gd name="T0" fmla="*/ 643188 w 13"/>
                  <a:gd name="T1" fmla="*/ 2456432 h 28"/>
                  <a:gd name="T2" fmla="*/ 932511 w 13"/>
                  <a:gd name="T3" fmla="*/ 3818550 h 28"/>
                  <a:gd name="T4" fmla="*/ 844904 w 13"/>
                  <a:gd name="T5" fmla="*/ 3577444 h 28"/>
                  <a:gd name="T6" fmla="*/ 87493 w 13"/>
                  <a:gd name="T7" fmla="*/ 148516 h 28"/>
                  <a:gd name="T8" fmla="*/ 0 w 13"/>
                  <a:gd name="T9" fmla="*/ 0 h 28"/>
                  <a:gd name="T10" fmla="*/ 0 w 13"/>
                  <a:gd name="T11" fmla="*/ 0 h 28"/>
                  <a:gd name="T12" fmla="*/ 275832 w 13"/>
                  <a:gd name="T13" fmla="*/ 1065565 h 28"/>
                  <a:gd name="T14" fmla="*/ 643188 w 13"/>
                  <a:gd name="T15" fmla="*/ 2456432 h 2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3" h="28">
                    <a:moveTo>
                      <a:pt x="9" y="18"/>
                    </a:moveTo>
                    <a:cubicBezTo>
                      <a:pt x="10" y="20"/>
                      <a:pt x="10" y="26"/>
                      <a:pt x="13" y="28"/>
                    </a:cubicBezTo>
                    <a:cubicBezTo>
                      <a:pt x="12" y="27"/>
                      <a:pt x="12" y="27"/>
                      <a:pt x="12" y="26"/>
                    </a:cubicBezTo>
                    <a:cubicBezTo>
                      <a:pt x="13" y="4"/>
                      <a:pt x="1" y="1"/>
                      <a:pt x="1" y="1"/>
                    </a:cubicBezTo>
                    <a:cubicBezTo>
                      <a:pt x="1" y="1"/>
                      <a:pt x="1" y="1"/>
                      <a:pt x="0" y="0"/>
                    </a:cubicBezTo>
                    <a:cubicBezTo>
                      <a:pt x="0" y="0"/>
                      <a:pt x="0" y="0"/>
                      <a:pt x="0" y="0"/>
                    </a:cubicBezTo>
                    <a:cubicBezTo>
                      <a:pt x="1" y="3"/>
                      <a:pt x="2" y="6"/>
                      <a:pt x="4" y="8"/>
                    </a:cubicBezTo>
                    <a:cubicBezTo>
                      <a:pt x="6" y="11"/>
                      <a:pt x="8" y="14"/>
                      <a:pt x="9" y="18"/>
                    </a:cubicBezTo>
                    <a:close/>
                  </a:path>
                </a:pathLst>
              </a:custGeom>
              <a:solidFill>
                <a:srgbClr val="94949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l-PL"/>
              </a:p>
            </p:txBody>
          </p:sp>
          <p:sp>
            <p:nvSpPr>
              <p:cNvPr id="15400" name="Freeform 81"/>
              <p:cNvSpPr>
                <a:spLocks/>
              </p:cNvSpPr>
              <p:nvPr/>
            </p:nvSpPr>
            <p:spPr bwMode="auto">
              <a:xfrm>
                <a:off x="2774" y="2335"/>
                <a:ext cx="208" cy="128"/>
              </a:xfrm>
              <a:custGeom>
                <a:avLst/>
                <a:gdLst>
                  <a:gd name="T0" fmla="*/ 0 w 83"/>
                  <a:gd name="T1" fmla="*/ 5817891 h 48"/>
                  <a:gd name="T2" fmla="*/ 2205980 w 83"/>
                  <a:gd name="T3" fmla="*/ 4275861 h 48"/>
                  <a:gd name="T4" fmla="*/ 3134565 w 83"/>
                  <a:gd name="T5" fmla="*/ 3633357 h 48"/>
                  <a:gd name="T6" fmla="*/ 4241970 w 83"/>
                  <a:gd name="T7" fmla="*/ 1546560 h 48"/>
                  <a:gd name="T8" fmla="*/ 4974338 w 83"/>
                  <a:gd name="T9" fmla="*/ 785373 h 48"/>
                  <a:gd name="T10" fmla="*/ 4728737 w 83"/>
                  <a:gd name="T11" fmla="*/ 2564949 h 48"/>
                  <a:gd name="T12" fmla="*/ 4728737 w 83"/>
                  <a:gd name="T13" fmla="*/ 4799509 h 48"/>
                  <a:gd name="T14" fmla="*/ 5091078 w 83"/>
                  <a:gd name="T15" fmla="*/ 6198251 h 48"/>
                  <a:gd name="T16" fmla="*/ 4358668 w 83"/>
                  <a:gd name="T17" fmla="*/ 4889464 h 48"/>
                  <a:gd name="T18" fmla="*/ 3626182 w 83"/>
                  <a:gd name="T19" fmla="*/ 4275861 h 48"/>
                  <a:gd name="T20" fmla="*/ 1711281 w 83"/>
                  <a:gd name="T21" fmla="*/ 4889464 h 4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3" h="48">
                    <a:moveTo>
                      <a:pt x="0" y="45"/>
                    </a:moveTo>
                    <a:cubicBezTo>
                      <a:pt x="12" y="43"/>
                      <a:pt x="25" y="38"/>
                      <a:pt x="36" y="33"/>
                    </a:cubicBezTo>
                    <a:cubicBezTo>
                      <a:pt x="41" y="31"/>
                      <a:pt x="46" y="31"/>
                      <a:pt x="51" y="28"/>
                    </a:cubicBezTo>
                    <a:cubicBezTo>
                      <a:pt x="59" y="25"/>
                      <a:pt x="64" y="19"/>
                      <a:pt x="69" y="12"/>
                    </a:cubicBezTo>
                    <a:cubicBezTo>
                      <a:pt x="72" y="10"/>
                      <a:pt x="79" y="0"/>
                      <a:pt x="81" y="6"/>
                    </a:cubicBezTo>
                    <a:cubicBezTo>
                      <a:pt x="83" y="10"/>
                      <a:pt x="78" y="16"/>
                      <a:pt x="77" y="20"/>
                    </a:cubicBezTo>
                    <a:cubicBezTo>
                      <a:pt x="75" y="25"/>
                      <a:pt x="75" y="32"/>
                      <a:pt x="77" y="37"/>
                    </a:cubicBezTo>
                    <a:cubicBezTo>
                      <a:pt x="78" y="41"/>
                      <a:pt x="81" y="44"/>
                      <a:pt x="83" y="48"/>
                    </a:cubicBezTo>
                    <a:cubicBezTo>
                      <a:pt x="78" y="47"/>
                      <a:pt x="75" y="41"/>
                      <a:pt x="71" y="38"/>
                    </a:cubicBezTo>
                    <a:cubicBezTo>
                      <a:pt x="67" y="36"/>
                      <a:pt x="63" y="34"/>
                      <a:pt x="59" y="33"/>
                    </a:cubicBezTo>
                    <a:cubicBezTo>
                      <a:pt x="49" y="31"/>
                      <a:pt x="38" y="36"/>
                      <a:pt x="28" y="38"/>
                    </a:cubicBezTo>
                  </a:path>
                </a:pathLst>
              </a:custGeom>
              <a:solidFill>
                <a:srgbClr val="B8B8B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l-PL"/>
              </a:p>
            </p:txBody>
          </p:sp>
          <p:sp>
            <p:nvSpPr>
              <p:cNvPr id="15401" name="Freeform 82"/>
              <p:cNvSpPr>
                <a:spLocks/>
              </p:cNvSpPr>
              <p:nvPr/>
            </p:nvSpPr>
            <p:spPr bwMode="auto">
              <a:xfrm>
                <a:off x="3067" y="2401"/>
                <a:ext cx="38" cy="64"/>
              </a:xfrm>
              <a:custGeom>
                <a:avLst/>
                <a:gdLst>
                  <a:gd name="T0" fmla="*/ 361666 w 15"/>
                  <a:gd name="T1" fmla="*/ 142813 h 24"/>
                  <a:gd name="T2" fmla="*/ 0 w 15"/>
                  <a:gd name="T3" fmla="*/ 3109717 h 24"/>
                  <a:gd name="T4" fmla="*/ 1045398 w 15"/>
                  <a:gd name="T5" fmla="*/ 2708160 h 24"/>
                  <a:gd name="T6" fmla="*/ 554592 w 15"/>
                  <a:gd name="T7" fmla="*/ 0 h 2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 h="24">
                    <a:moveTo>
                      <a:pt x="5" y="1"/>
                    </a:moveTo>
                    <a:cubicBezTo>
                      <a:pt x="0" y="5"/>
                      <a:pt x="0" y="18"/>
                      <a:pt x="0" y="24"/>
                    </a:cubicBezTo>
                    <a:cubicBezTo>
                      <a:pt x="5" y="17"/>
                      <a:pt x="9" y="19"/>
                      <a:pt x="15" y="21"/>
                    </a:cubicBezTo>
                    <a:cubicBezTo>
                      <a:pt x="12" y="17"/>
                      <a:pt x="5" y="6"/>
                      <a:pt x="8" y="0"/>
                    </a:cubicBezTo>
                  </a:path>
                </a:pathLst>
              </a:custGeom>
              <a:solidFill>
                <a:srgbClr val="B8B8B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l-PL"/>
              </a:p>
            </p:txBody>
          </p:sp>
          <p:sp>
            <p:nvSpPr>
              <p:cNvPr id="15402" name="Freeform 83"/>
              <p:cNvSpPr>
                <a:spLocks/>
              </p:cNvSpPr>
              <p:nvPr/>
            </p:nvSpPr>
            <p:spPr bwMode="auto">
              <a:xfrm>
                <a:off x="2607" y="2463"/>
                <a:ext cx="115" cy="32"/>
              </a:xfrm>
              <a:custGeom>
                <a:avLst/>
                <a:gdLst>
                  <a:gd name="T0" fmla="*/ 0 w 46"/>
                  <a:gd name="T1" fmla="*/ 237717 h 12"/>
                  <a:gd name="T2" fmla="*/ 839375 w 46"/>
                  <a:gd name="T3" fmla="*/ 1546560 h 12"/>
                  <a:gd name="T4" fmla="*/ 2746613 w 46"/>
                  <a:gd name="T5" fmla="*/ 0 h 12"/>
                  <a:gd name="T6" fmla="*/ 478050 w 46"/>
                  <a:gd name="T7" fmla="*/ 237717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6" h="12">
                    <a:moveTo>
                      <a:pt x="0" y="2"/>
                    </a:moveTo>
                    <a:cubicBezTo>
                      <a:pt x="6" y="4"/>
                      <a:pt x="10" y="8"/>
                      <a:pt x="14" y="12"/>
                    </a:cubicBezTo>
                    <a:cubicBezTo>
                      <a:pt x="19" y="2"/>
                      <a:pt x="41" y="12"/>
                      <a:pt x="46" y="0"/>
                    </a:cubicBezTo>
                    <a:cubicBezTo>
                      <a:pt x="34" y="5"/>
                      <a:pt x="19" y="0"/>
                      <a:pt x="8" y="2"/>
                    </a:cubicBezTo>
                  </a:path>
                </a:pathLst>
              </a:custGeom>
              <a:solidFill>
                <a:srgbClr val="B8B8B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l-PL"/>
              </a:p>
            </p:txBody>
          </p:sp>
          <p:sp>
            <p:nvSpPr>
              <p:cNvPr id="15403" name="Freeform 84"/>
              <p:cNvSpPr>
                <a:spLocks/>
              </p:cNvSpPr>
              <p:nvPr/>
            </p:nvSpPr>
            <p:spPr bwMode="auto">
              <a:xfrm>
                <a:off x="2414" y="2377"/>
                <a:ext cx="85" cy="35"/>
              </a:xfrm>
              <a:custGeom>
                <a:avLst/>
                <a:gdLst>
                  <a:gd name="T0" fmla="*/ 0 w 34"/>
                  <a:gd name="T1" fmla="*/ 1018091 h 13"/>
                  <a:gd name="T2" fmla="*/ 2034500 w 34"/>
                  <a:gd name="T3" fmla="*/ 1879557 h 13"/>
                  <a:gd name="T4" fmla="*/ 1144533 w 34"/>
                  <a:gd name="T5" fmla="*/ 162990 h 13"/>
                  <a:gd name="T6" fmla="*/ 126958 w 34"/>
                  <a:gd name="T7" fmla="*/ 861466 h 1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4" h="13">
                    <a:moveTo>
                      <a:pt x="0" y="7"/>
                    </a:moveTo>
                    <a:cubicBezTo>
                      <a:pt x="12" y="1"/>
                      <a:pt x="22" y="10"/>
                      <a:pt x="34" y="13"/>
                    </a:cubicBezTo>
                    <a:cubicBezTo>
                      <a:pt x="27" y="11"/>
                      <a:pt x="25" y="3"/>
                      <a:pt x="19" y="1"/>
                    </a:cubicBezTo>
                    <a:cubicBezTo>
                      <a:pt x="14" y="0"/>
                      <a:pt x="6" y="2"/>
                      <a:pt x="2" y="6"/>
                    </a:cubicBezTo>
                  </a:path>
                </a:pathLst>
              </a:custGeom>
              <a:solidFill>
                <a:srgbClr val="B8B8B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l-PL"/>
              </a:p>
            </p:txBody>
          </p:sp>
          <p:sp>
            <p:nvSpPr>
              <p:cNvPr id="15404" name="Freeform 85"/>
              <p:cNvSpPr>
                <a:spLocks/>
              </p:cNvSpPr>
              <p:nvPr/>
            </p:nvSpPr>
            <p:spPr bwMode="auto">
              <a:xfrm>
                <a:off x="3300" y="2295"/>
                <a:ext cx="40" cy="42"/>
              </a:xfrm>
              <a:custGeom>
                <a:avLst/>
                <a:gdLst>
                  <a:gd name="T0" fmla="*/ 0 w 16"/>
                  <a:gd name="T1" fmla="*/ 200939 h 16"/>
                  <a:gd name="T2" fmla="*/ 363283 w 16"/>
                  <a:gd name="T3" fmla="*/ 1508220 h 16"/>
                  <a:gd name="T4" fmla="*/ 954113 w 16"/>
                  <a:gd name="T5" fmla="*/ 1384596 h 16"/>
                  <a:gd name="T6" fmla="*/ 0 w 16"/>
                  <a:gd name="T7" fmla="*/ 0 h 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6" h="16">
                    <a:moveTo>
                      <a:pt x="0" y="2"/>
                    </a:moveTo>
                    <a:cubicBezTo>
                      <a:pt x="0" y="7"/>
                      <a:pt x="2" y="12"/>
                      <a:pt x="6" y="14"/>
                    </a:cubicBezTo>
                    <a:cubicBezTo>
                      <a:pt x="9" y="15"/>
                      <a:pt x="16" y="16"/>
                      <a:pt x="16" y="13"/>
                    </a:cubicBezTo>
                    <a:cubicBezTo>
                      <a:pt x="8" y="13"/>
                      <a:pt x="10" y="0"/>
                      <a:pt x="0" y="0"/>
                    </a:cubicBezTo>
                  </a:path>
                </a:pathLst>
              </a:custGeom>
              <a:solidFill>
                <a:srgbClr val="B8B8B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l-PL"/>
              </a:p>
            </p:txBody>
          </p:sp>
          <p:sp>
            <p:nvSpPr>
              <p:cNvPr id="15405" name="Freeform 86"/>
              <p:cNvSpPr>
                <a:spLocks/>
              </p:cNvSpPr>
              <p:nvPr/>
            </p:nvSpPr>
            <p:spPr bwMode="auto">
              <a:xfrm>
                <a:off x="3370" y="2300"/>
                <a:ext cx="40" cy="24"/>
              </a:xfrm>
              <a:custGeom>
                <a:avLst/>
                <a:gdLst>
                  <a:gd name="T0" fmla="*/ 0 w 16"/>
                  <a:gd name="T1" fmla="*/ 380835 h 9"/>
                  <a:gd name="T2" fmla="*/ 478050 w 16"/>
                  <a:gd name="T3" fmla="*/ 1015560 h 9"/>
                  <a:gd name="T4" fmla="*/ 954113 w 16"/>
                  <a:gd name="T5" fmla="*/ 0 h 9"/>
                  <a:gd name="T6" fmla="*/ 478050 w 16"/>
                  <a:gd name="T7" fmla="*/ 380835 h 9"/>
                  <a:gd name="T8" fmla="*/ 0 w 16"/>
                  <a:gd name="T9" fmla="*/ 380835 h 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 h="9">
                    <a:moveTo>
                      <a:pt x="0" y="3"/>
                    </a:moveTo>
                    <a:cubicBezTo>
                      <a:pt x="5" y="4"/>
                      <a:pt x="1" y="9"/>
                      <a:pt x="8" y="8"/>
                    </a:cubicBezTo>
                    <a:cubicBezTo>
                      <a:pt x="12" y="7"/>
                      <a:pt x="14" y="4"/>
                      <a:pt x="16" y="0"/>
                    </a:cubicBezTo>
                    <a:cubicBezTo>
                      <a:pt x="13" y="1"/>
                      <a:pt x="12" y="3"/>
                      <a:pt x="8" y="3"/>
                    </a:cubicBezTo>
                    <a:cubicBezTo>
                      <a:pt x="5" y="3"/>
                      <a:pt x="2" y="2"/>
                      <a:pt x="0" y="3"/>
                    </a:cubicBezTo>
                  </a:path>
                </a:pathLst>
              </a:custGeom>
              <a:solidFill>
                <a:srgbClr val="87878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l-PL"/>
              </a:p>
            </p:txBody>
          </p:sp>
          <p:sp>
            <p:nvSpPr>
              <p:cNvPr id="15406" name="Freeform 87"/>
              <p:cNvSpPr>
                <a:spLocks/>
              </p:cNvSpPr>
              <p:nvPr/>
            </p:nvSpPr>
            <p:spPr bwMode="auto">
              <a:xfrm>
                <a:off x="3070" y="2004"/>
                <a:ext cx="27" cy="29"/>
              </a:xfrm>
              <a:custGeom>
                <a:avLst/>
                <a:gdLst>
                  <a:gd name="T0" fmla="*/ 333298 w 11"/>
                  <a:gd name="T1" fmla="*/ 0 h 11"/>
                  <a:gd name="T2" fmla="*/ 293650 w 11"/>
                  <a:gd name="T3" fmla="*/ 1229495 h 11"/>
                  <a:gd name="T4" fmla="*/ 524404 w 11"/>
                  <a:gd name="T5" fmla="*/ 128270 h 11"/>
                  <a:gd name="T6" fmla="*/ 0 60000 65536"/>
                  <a:gd name="T7" fmla="*/ 0 60000 65536"/>
                  <a:gd name="T8" fmla="*/ 0 60000 65536"/>
                </a:gdLst>
                <a:ahLst/>
                <a:cxnLst>
                  <a:cxn ang="T6">
                    <a:pos x="T0" y="T1"/>
                  </a:cxn>
                  <a:cxn ang="T7">
                    <a:pos x="T2" y="T3"/>
                  </a:cxn>
                  <a:cxn ang="T8">
                    <a:pos x="T4" y="T5"/>
                  </a:cxn>
                </a:cxnLst>
                <a:rect l="0" t="0" r="r" b="b"/>
                <a:pathLst>
                  <a:path w="11" h="11">
                    <a:moveTo>
                      <a:pt x="7" y="0"/>
                    </a:moveTo>
                    <a:cubicBezTo>
                      <a:pt x="0" y="1"/>
                      <a:pt x="3" y="7"/>
                      <a:pt x="6" y="11"/>
                    </a:cubicBezTo>
                    <a:cubicBezTo>
                      <a:pt x="7" y="7"/>
                      <a:pt x="8" y="4"/>
                      <a:pt x="11" y="1"/>
                    </a:cubicBezTo>
                  </a:path>
                </a:pathLst>
              </a:custGeom>
              <a:solidFill>
                <a:srgbClr val="B8B8B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l-PL"/>
              </a:p>
            </p:txBody>
          </p:sp>
          <p:sp>
            <p:nvSpPr>
              <p:cNvPr id="15407" name="Freeform 88"/>
              <p:cNvSpPr>
                <a:spLocks/>
              </p:cNvSpPr>
              <p:nvPr/>
            </p:nvSpPr>
            <p:spPr bwMode="auto">
              <a:xfrm>
                <a:off x="2970" y="1916"/>
                <a:ext cx="107" cy="32"/>
              </a:xfrm>
              <a:custGeom>
                <a:avLst/>
                <a:gdLst>
                  <a:gd name="T0" fmla="*/ 154095 w 43"/>
                  <a:gd name="T1" fmla="*/ 380835 h 12"/>
                  <a:gd name="T2" fmla="*/ 789090 w 43"/>
                  <a:gd name="T3" fmla="*/ 142813 h 12"/>
                  <a:gd name="T4" fmla="*/ 1400660 w 43"/>
                  <a:gd name="T5" fmla="*/ 142813 h 12"/>
                  <a:gd name="T6" fmla="*/ 2420840 w 43"/>
                  <a:gd name="T7" fmla="*/ 1546560 h 12"/>
                  <a:gd name="T8" fmla="*/ 1174459 w 43"/>
                  <a:gd name="T9" fmla="*/ 380835 h 12"/>
                  <a:gd name="T10" fmla="*/ 501651 w 43"/>
                  <a:gd name="T11" fmla="*/ 380835 h 12"/>
                  <a:gd name="T12" fmla="*/ 0 w 43"/>
                  <a:gd name="T13" fmla="*/ 524685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3" h="12">
                    <a:moveTo>
                      <a:pt x="3" y="3"/>
                    </a:moveTo>
                    <a:cubicBezTo>
                      <a:pt x="6" y="0"/>
                      <a:pt x="9" y="0"/>
                      <a:pt x="14" y="1"/>
                    </a:cubicBezTo>
                    <a:cubicBezTo>
                      <a:pt x="18" y="1"/>
                      <a:pt x="21" y="1"/>
                      <a:pt x="25" y="1"/>
                    </a:cubicBezTo>
                    <a:cubicBezTo>
                      <a:pt x="33" y="1"/>
                      <a:pt x="41" y="4"/>
                      <a:pt x="43" y="12"/>
                    </a:cubicBezTo>
                    <a:cubicBezTo>
                      <a:pt x="39" y="3"/>
                      <a:pt x="28" y="4"/>
                      <a:pt x="21" y="3"/>
                    </a:cubicBezTo>
                    <a:cubicBezTo>
                      <a:pt x="17" y="3"/>
                      <a:pt x="13" y="4"/>
                      <a:pt x="9" y="3"/>
                    </a:cubicBezTo>
                    <a:cubicBezTo>
                      <a:pt x="6" y="3"/>
                      <a:pt x="3" y="1"/>
                      <a:pt x="0" y="4"/>
                    </a:cubicBezTo>
                  </a:path>
                </a:pathLst>
              </a:custGeom>
              <a:solidFill>
                <a:srgbClr val="B8B8B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l-PL"/>
              </a:p>
            </p:txBody>
          </p:sp>
          <p:sp>
            <p:nvSpPr>
              <p:cNvPr id="15408" name="Freeform 89"/>
              <p:cNvSpPr>
                <a:spLocks/>
              </p:cNvSpPr>
              <p:nvPr/>
            </p:nvSpPr>
            <p:spPr bwMode="auto">
              <a:xfrm>
                <a:off x="3105" y="1889"/>
                <a:ext cx="20" cy="14"/>
              </a:xfrm>
              <a:custGeom>
                <a:avLst/>
                <a:gdLst>
                  <a:gd name="T0" fmla="*/ 0 w 8"/>
                  <a:gd name="T1" fmla="*/ 0 h 5"/>
                  <a:gd name="T2" fmla="*/ 478050 w 8"/>
                  <a:gd name="T3" fmla="*/ 0 h 5"/>
                  <a:gd name="T4" fmla="*/ 432158 w 8"/>
                  <a:gd name="T5" fmla="*/ 1152236 h 5"/>
                  <a:gd name="T6" fmla="*/ 0 60000 65536"/>
                  <a:gd name="T7" fmla="*/ 0 60000 65536"/>
                  <a:gd name="T8" fmla="*/ 0 60000 65536"/>
                </a:gdLst>
                <a:ahLst/>
                <a:cxnLst>
                  <a:cxn ang="T6">
                    <a:pos x="T0" y="T1"/>
                  </a:cxn>
                  <a:cxn ang="T7">
                    <a:pos x="T2" y="T3"/>
                  </a:cxn>
                  <a:cxn ang="T8">
                    <a:pos x="T4" y="T5"/>
                  </a:cxn>
                </a:cxnLst>
                <a:rect l="0" t="0" r="r" b="b"/>
                <a:pathLst>
                  <a:path w="8" h="5">
                    <a:moveTo>
                      <a:pt x="0" y="0"/>
                    </a:moveTo>
                    <a:cubicBezTo>
                      <a:pt x="2" y="1"/>
                      <a:pt x="5" y="1"/>
                      <a:pt x="8" y="0"/>
                    </a:cubicBezTo>
                    <a:cubicBezTo>
                      <a:pt x="7" y="1"/>
                      <a:pt x="7" y="3"/>
                      <a:pt x="7" y="5"/>
                    </a:cubicBezTo>
                  </a:path>
                </a:pathLst>
              </a:cu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l-PL"/>
              </a:p>
            </p:txBody>
          </p:sp>
          <p:sp>
            <p:nvSpPr>
              <p:cNvPr id="15409" name="Freeform 90"/>
              <p:cNvSpPr>
                <a:spLocks/>
              </p:cNvSpPr>
              <p:nvPr/>
            </p:nvSpPr>
            <p:spPr bwMode="auto">
              <a:xfrm>
                <a:off x="3115" y="1991"/>
                <a:ext cx="42" cy="170"/>
              </a:xfrm>
              <a:custGeom>
                <a:avLst/>
                <a:gdLst>
                  <a:gd name="T0" fmla="*/ 881407 w 17"/>
                  <a:gd name="T1" fmla="*/ 0 h 64"/>
                  <a:gd name="T2" fmla="*/ 627660 w 17"/>
                  <a:gd name="T3" fmla="*/ 7905250 h 64"/>
                  <a:gd name="T4" fmla="*/ 524830 w 17"/>
                  <a:gd name="T5" fmla="*/ 4547516 h 64"/>
                  <a:gd name="T6" fmla="*/ 569211 w 17"/>
                  <a:gd name="T7" fmla="*/ 2607011 h 64"/>
                  <a:gd name="T8" fmla="*/ 881407 w 17"/>
                  <a:gd name="T9" fmla="*/ 0 h 6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 h="64">
                    <a:moveTo>
                      <a:pt x="17" y="0"/>
                    </a:moveTo>
                    <a:cubicBezTo>
                      <a:pt x="3" y="12"/>
                      <a:pt x="0" y="51"/>
                      <a:pt x="12" y="64"/>
                    </a:cubicBezTo>
                    <a:cubicBezTo>
                      <a:pt x="9" y="56"/>
                      <a:pt x="10" y="46"/>
                      <a:pt x="10" y="37"/>
                    </a:cubicBezTo>
                    <a:cubicBezTo>
                      <a:pt x="11" y="32"/>
                      <a:pt x="9" y="29"/>
                      <a:pt x="11" y="21"/>
                    </a:cubicBezTo>
                    <a:cubicBezTo>
                      <a:pt x="12" y="15"/>
                      <a:pt x="13" y="6"/>
                      <a:pt x="17"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l-PL"/>
              </a:p>
            </p:txBody>
          </p:sp>
          <p:sp>
            <p:nvSpPr>
              <p:cNvPr id="15410" name="Freeform 91"/>
              <p:cNvSpPr>
                <a:spLocks/>
              </p:cNvSpPr>
              <p:nvPr/>
            </p:nvSpPr>
            <p:spPr bwMode="auto">
              <a:xfrm>
                <a:off x="2962" y="1977"/>
                <a:ext cx="88" cy="99"/>
              </a:xfrm>
              <a:custGeom>
                <a:avLst/>
                <a:gdLst>
                  <a:gd name="T0" fmla="*/ 0 w 35"/>
                  <a:gd name="T1" fmla="*/ 0 h 37"/>
                  <a:gd name="T2" fmla="*/ 758419 w 35"/>
                  <a:gd name="T3" fmla="*/ 3121208 h 37"/>
                  <a:gd name="T4" fmla="*/ 2232731 w 35"/>
                  <a:gd name="T5" fmla="*/ 4983863 h 37"/>
                  <a:gd name="T6" fmla="*/ 968113 w 35"/>
                  <a:gd name="T7" fmla="*/ 2558642 h 37"/>
                  <a:gd name="T8" fmla="*/ 0 w 35"/>
                  <a:gd name="T9" fmla="*/ 147159 h 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5" h="37">
                    <a:moveTo>
                      <a:pt x="0" y="0"/>
                    </a:moveTo>
                    <a:cubicBezTo>
                      <a:pt x="0" y="6"/>
                      <a:pt x="8" y="19"/>
                      <a:pt x="12" y="23"/>
                    </a:cubicBezTo>
                    <a:cubicBezTo>
                      <a:pt x="18" y="31"/>
                      <a:pt x="27" y="33"/>
                      <a:pt x="35" y="37"/>
                    </a:cubicBezTo>
                    <a:cubicBezTo>
                      <a:pt x="27" y="31"/>
                      <a:pt x="20" y="26"/>
                      <a:pt x="15" y="19"/>
                    </a:cubicBezTo>
                    <a:cubicBezTo>
                      <a:pt x="11" y="13"/>
                      <a:pt x="3" y="7"/>
                      <a:pt x="0" y="1"/>
                    </a:cubicBezTo>
                  </a:path>
                </a:pathLst>
              </a:custGeom>
              <a:solidFill>
                <a:srgbClr val="F5F5F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l-PL"/>
              </a:p>
            </p:txBody>
          </p:sp>
          <p:sp>
            <p:nvSpPr>
              <p:cNvPr id="15411" name="Freeform 92"/>
              <p:cNvSpPr>
                <a:spLocks/>
              </p:cNvSpPr>
              <p:nvPr/>
            </p:nvSpPr>
            <p:spPr bwMode="auto">
              <a:xfrm>
                <a:off x="2927" y="1956"/>
                <a:ext cx="123" cy="211"/>
              </a:xfrm>
              <a:custGeom>
                <a:avLst/>
                <a:gdLst>
                  <a:gd name="T0" fmla="*/ 375037 w 49"/>
                  <a:gd name="T1" fmla="*/ 0 h 79"/>
                  <a:gd name="T2" fmla="*/ 822632 w 49"/>
                  <a:gd name="T3" fmla="*/ 5526718 h 79"/>
                  <a:gd name="T4" fmla="*/ 1618974 w 49"/>
                  <a:gd name="T5" fmla="*/ 7885553 h 79"/>
                  <a:gd name="T6" fmla="*/ 2116996 w 49"/>
                  <a:gd name="T7" fmla="*/ 10415390 h 79"/>
                  <a:gd name="T8" fmla="*/ 2572876 w 49"/>
                  <a:gd name="T9" fmla="*/ 8833064 h 79"/>
                  <a:gd name="T10" fmla="*/ 2991950 w 49"/>
                  <a:gd name="T11" fmla="*/ 7650000 h 79"/>
                  <a:gd name="T12" fmla="*/ 1868315 w 49"/>
                  <a:gd name="T13" fmla="*/ 5816728 h 79"/>
                  <a:gd name="T14" fmla="*/ 375037 w 49"/>
                  <a:gd name="T15" fmla="*/ 1714191 h 7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9" h="79">
                    <a:moveTo>
                      <a:pt x="6" y="0"/>
                    </a:moveTo>
                    <a:cubicBezTo>
                      <a:pt x="0" y="10"/>
                      <a:pt x="7" y="33"/>
                      <a:pt x="13" y="42"/>
                    </a:cubicBezTo>
                    <a:cubicBezTo>
                      <a:pt x="18" y="48"/>
                      <a:pt x="23" y="53"/>
                      <a:pt x="26" y="60"/>
                    </a:cubicBezTo>
                    <a:cubicBezTo>
                      <a:pt x="29" y="65"/>
                      <a:pt x="30" y="74"/>
                      <a:pt x="34" y="79"/>
                    </a:cubicBezTo>
                    <a:cubicBezTo>
                      <a:pt x="38" y="76"/>
                      <a:pt x="38" y="71"/>
                      <a:pt x="41" y="67"/>
                    </a:cubicBezTo>
                    <a:cubicBezTo>
                      <a:pt x="43" y="64"/>
                      <a:pt x="47" y="62"/>
                      <a:pt x="48" y="58"/>
                    </a:cubicBezTo>
                    <a:cubicBezTo>
                      <a:pt x="49" y="50"/>
                      <a:pt x="35" y="47"/>
                      <a:pt x="30" y="44"/>
                    </a:cubicBezTo>
                    <a:cubicBezTo>
                      <a:pt x="20" y="36"/>
                      <a:pt x="8" y="27"/>
                      <a:pt x="6" y="13"/>
                    </a:cubicBezTo>
                  </a:path>
                </a:pathLst>
              </a:cu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l-PL"/>
              </a:p>
            </p:txBody>
          </p:sp>
          <p:sp>
            <p:nvSpPr>
              <p:cNvPr id="15412" name="Freeform 93"/>
              <p:cNvSpPr>
                <a:spLocks/>
              </p:cNvSpPr>
              <p:nvPr/>
            </p:nvSpPr>
            <p:spPr bwMode="auto">
              <a:xfrm>
                <a:off x="3030" y="2092"/>
                <a:ext cx="52" cy="77"/>
              </a:xfrm>
              <a:custGeom>
                <a:avLst/>
                <a:gdLst>
                  <a:gd name="T0" fmla="*/ 0 w 21"/>
                  <a:gd name="T1" fmla="*/ 0 h 29"/>
                  <a:gd name="T2" fmla="*/ 798569 w 21"/>
                  <a:gd name="T3" fmla="*/ 1113510 h 29"/>
                  <a:gd name="T4" fmla="*/ 685546 w 21"/>
                  <a:gd name="T5" fmla="*/ 3554755 h 29"/>
                  <a:gd name="T6" fmla="*/ 0 60000 65536"/>
                  <a:gd name="T7" fmla="*/ 0 60000 65536"/>
                  <a:gd name="T8" fmla="*/ 0 60000 65536"/>
                </a:gdLst>
                <a:ahLst/>
                <a:cxnLst>
                  <a:cxn ang="T6">
                    <a:pos x="T0" y="T1"/>
                  </a:cxn>
                  <a:cxn ang="T7">
                    <a:pos x="T2" y="T3"/>
                  </a:cxn>
                  <a:cxn ang="T8">
                    <a:pos x="T4" y="T5"/>
                  </a:cxn>
                </a:cxnLst>
                <a:rect l="0" t="0" r="r" b="b"/>
                <a:pathLst>
                  <a:path w="21" h="29">
                    <a:moveTo>
                      <a:pt x="0" y="0"/>
                    </a:moveTo>
                    <a:cubicBezTo>
                      <a:pt x="6" y="3"/>
                      <a:pt x="10" y="3"/>
                      <a:pt x="15" y="9"/>
                    </a:cubicBezTo>
                    <a:cubicBezTo>
                      <a:pt x="18" y="14"/>
                      <a:pt x="21" y="25"/>
                      <a:pt x="13" y="29"/>
                    </a:cubicBezTo>
                  </a:path>
                </a:pathLst>
              </a:cu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l-PL"/>
              </a:p>
            </p:txBody>
          </p:sp>
          <p:sp>
            <p:nvSpPr>
              <p:cNvPr id="15413" name="Freeform 94"/>
              <p:cNvSpPr>
                <a:spLocks/>
              </p:cNvSpPr>
              <p:nvPr/>
            </p:nvSpPr>
            <p:spPr bwMode="auto">
              <a:xfrm>
                <a:off x="2985" y="1844"/>
                <a:ext cx="142" cy="120"/>
              </a:xfrm>
              <a:custGeom>
                <a:avLst/>
                <a:gdLst>
                  <a:gd name="T0" fmla="*/ 1075476 w 57"/>
                  <a:gd name="T1" fmla="*/ 1166144 h 45"/>
                  <a:gd name="T2" fmla="*/ 2525061 w 57"/>
                  <a:gd name="T3" fmla="*/ 3873907 h 45"/>
                  <a:gd name="T4" fmla="*/ 2864945 w 57"/>
                  <a:gd name="T5" fmla="*/ 5434232 h 45"/>
                  <a:gd name="T6" fmla="*/ 3031105 w 57"/>
                  <a:gd name="T7" fmla="*/ 3633357 h 45"/>
                  <a:gd name="T8" fmla="*/ 2679256 w 57"/>
                  <a:gd name="T9" fmla="*/ 2475144 h 45"/>
                  <a:gd name="T10" fmla="*/ 1648495 w 57"/>
                  <a:gd name="T11" fmla="*/ 1399160 h 45"/>
                  <a:gd name="T12" fmla="*/ 0 w 57"/>
                  <a:gd name="T13" fmla="*/ 0 h 45"/>
                  <a:gd name="T14" fmla="*/ 1370903 w 57"/>
                  <a:gd name="T15" fmla="*/ 1799816 h 4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7" h="45">
                    <a:moveTo>
                      <a:pt x="19" y="9"/>
                    </a:moveTo>
                    <a:cubicBezTo>
                      <a:pt x="26" y="17"/>
                      <a:pt x="37" y="21"/>
                      <a:pt x="44" y="30"/>
                    </a:cubicBezTo>
                    <a:cubicBezTo>
                      <a:pt x="46" y="32"/>
                      <a:pt x="49" y="42"/>
                      <a:pt x="50" y="42"/>
                    </a:cubicBezTo>
                    <a:cubicBezTo>
                      <a:pt x="57" y="45"/>
                      <a:pt x="54" y="31"/>
                      <a:pt x="53" y="28"/>
                    </a:cubicBezTo>
                    <a:cubicBezTo>
                      <a:pt x="52" y="21"/>
                      <a:pt x="52" y="21"/>
                      <a:pt x="47" y="19"/>
                    </a:cubicBezTo>
                    <a:cubicBezTo>
                      <a:pt x="41" y="16"/>
                      <a:pt x="35" y="13"/>
                      <a:pt x="29" y="11"/>
                    </a:cubicBezTo>
                    <a:cubicBezTo>
                      <a:pt x="19" y="7"/>
                      <a:pt x="10" y="2"/>
                      <a:pt x="0" y="0"/>
                    </a:cubicBezTo>
                    <a:cubicBezTo>
                      <a:pt x="4" y="5"/>
                      <a:pt x="18" y="11"/>
                      <a:pt x="24" y="14"/>
                    </a:cubicBezTo>
                  </a:path>
                </a:pathLst>
              </a:cu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l-PL"/>
              </a:p>
            </p:txBody>
          </p:sp>
          <p:sp>
            <p:nvSpPr>
              <p:cNvPr id="15414" name="Freeform 95"/>
              <p:cNvSpPr>
                <a:spLocks/>
              </p:cNvSpPr>
              <p:nvPr/>
            </p:nvSpPr>
            <p:spPr bwMode="auto">
              <a:xfrm>
                <a:off x="2417" y="1812"/>
                <a:ext cx="365" cy="312"/>
              </a:xfrm>
              <a:custGeom>
                <a:avLst/>
                <a:gdLst>
                  <a:gd name="T0" fmla="*/ 0 w 146"/>
                  <a:gd name="T1" fmla="*/ 15130568 h 117"/>
                  <a:gd name="T2" fmla="*/ 4895050 w 146"/>
                  <a:gd name="T3" fmla="*/ 2324344 h 117"/>
                  <a:gd name="T4" fmla="*/ 8709770 w 146"/>
                  <a:gd name="T5" fmla="*/ 785373 h 117"/>
                  <a:gd name="T6" fmla="*/ 0 w 146"/>
                  <a:gd name="T7" fmla="*/ 15130568 h 11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6" h="117">
                    <a:moveTo>
                      <a:pt x="0" y="117"/>
                    </a:moveTo>
                    <a:cubicBezTo>
                      <a:pt x="10" y="73"/>
                      <a:pt x="30" y="36"/>
                      <a:pt x="82" y="18"/>
                    </a:cubicBezTo>
                    <a:cubicBezTo>
                      <a:pt x="135" y="0"/>
                      <a:pt x="146" y="6"/>
                      <a:pt x="146" y="6"/>
                    </a:cubicBezTo>
                    <a:cubicBezTo>
                      <a:pt x="121" y="11"/>
                      <a:pt x="33" y="18"/>
                      <a:pt x="0" y="11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l-PL"/>
              </a:p>
            </p:txBody>
          </p:sp>
          <p:sp>
            <p:nvSpPr>
              <p:cNvPr id="15415" name="Freeform 96"/>
              <p:cNvSpPr>
                <a:spLocks/>
              </p:cNvSpPr>
              <p:nvPr/>
            </p:nvSpPr>
            <p:spPr bwMode="auto">
              <a:xfrm>
                <a:off x="2189" y="2452"/>
                <a:ext cx="143" cy="248"/>
              </a:xfrm>
              <a:custGeom>
                <a:avLst/>
                <a:gdLst>
                  <a:gd name="T0" fmla="*/ 2231201 w 57"/>
                  <a:gd name="T1" fmla="*/ 0 h 93"/>
                  <a:gd name="T2" fmla="*/ 3546653 w 57"/>
                  <a:gd name="T3" fmla="*/ 12020851 h 93"/>
                  <a:gd name="T4" fmla="*/ 2231201 w 57"/>
                  <a:gd name="T5" fmla="*/ 0 h 93"/>
                  <a:gd name="T6" fmla="*/ 0 60000 65536"/>
                  <a:gd name="T7" fmla="*/ 0 60000 65536"/>
                  <a:gd name="T8" fmla="*/ 0 60000 65536"/>
                </a:gdLst>
                <a:ahLst/>
                <a:cxnLst>
                  <a:cxn ang="T6">
                    <a:pos x="T0" y="T1"/>
                  </a:cxn>
                  <a:cxn ang="T7">
                    <a:pos x="T2" y="T3"/>
                  </a:cxn>
                  <a:cxn ang="T8">
                    <a:pos x="T4" y="T5"/>
                  </a:cxn>
                </a:cxnLst>
                <a:rect l="0" t="0" r="r" b="b"/>
                <a:pathLst>
                  <a:path w="57" h="93">
                    <a:moveTo>
                      <a:pt x="36" y="0"/>
                    </a:moveTo>
                    <a:cubicBezTo>
                      <a:pt x="29" y="15"/>
                      <a:pt x="0" y="61"/>
                      <a:pt x="57" y="93"/>
                    </a:cubicBezTo>
                    <a:cubicBezTo>
                      <a:pt x="42" y="84"/>
                      <a:pt x="16" y="58"/>
                      <a:pt x="36"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l-PL"/>
              </a:p>
            </p:txBody>
          </p:sp>
          <p:sp>
            <p:nvSpPr>
              <p:cNvPr id="15416" name="Freeform 97"/>
              <p:cNvSpPr>
                <a:spLocks/>
              </p:cNvSpPr>
              <p:nvPr/>
            </p:nvSpPr>
            <p:spPr bwMode="auto">
              <a:xfrm>
                <a:off x="3057" y="2297"/>
                <a:ext cx="188" cy="131"/>
              </a:xfrm>
              <a:custGeom>
                <a:avLst/>
                <a:gdLst>
                  <a:gd name="T0" fmla="*/ 440805 w 75"/>
                  <a:gd name="T1" fmla="*/ 3747394 h 49"/>
                  <a:gd name="T2" fmla="*/ 2411486 w 75"/>
                  <a:gd name="T3" fmla="*/ 1046436 h 49"/>
                  <a:gd name="T4" fmla="*/ 3504089 w 75"/>
                  <a:gd name="T5" fmla="*/ 1046436 h 49"/>
                  <a:gd name="T6" fmla="*/ 4613853 w 75"/>
                  <a:gd name="T7" fmla="*/ 1192865 h 49"/>
                  <a:gd name="T8" fmla="*/ 1351266 w 75"/>
                  <a:gd name="T9" fmla="*/ 801429 h 49"/>
                  <a:gd name="T10" fmla="*/ 371127 w 75"/>
                  <a:gd name="T11" fmla="*/ 2385708 h 49"/>
                  <a:gd name="T12" fmla="*/ 0 w 75"/>
                  <a:gd name="T13" fmla="*/ 6529743 h 49"/>
                  <a:gd name="T14" fmla="*/ 194753 w 75"/>
                  <a:gd name="T15" fmla="*/ 5483149 h 49"/>
                  <a:gd name="T16" fmla="*/ 617442 w 75"/>
                  <a:gd name="T17" fmla="*/ 3747394 h 4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5" h="49">
                    <a:moveTo>
                      <a:pt x="7" y="28"/>
                    </a:moveTo>
                    <a:cubicBezTo>
                      <a:pt x="14" y="17"/>
                      <a:pt x="26" y="7"/>
                      <a:pt x="39" y="8"/>
                    </a:cubicBezTo>
                    <a:cubicBezTo>
                      <a:pt x="45" y="8"/>
                      <a:pt x="51" y="9"/>
                      <a:pt x="57" y="8"/>
                    </a:cubicBezTo>
                    <a:cubicBezTo>
                      <a:pt x="63" y="8"/>
                      <a:pt x="69" y="10"/>
                      <a:pt x="75" y="9"/>
                    </a:cubicBezTo>
                    <a:cubicBezTo>
                      <a:pt x="58" y="7"/>
                      <a:pt x="40" y="0"/>
                      <a:pt x="22" y="6"/>
                    </a:cubicBezTo>
                    <a:cubicBezTo>
                      <a:pt x="16" y="8"/>
                      <a:pt x="9" y="12"/>
                      <a:pt x="6" y="18"/>
                    </a:cubicBezTo>
                    <a:cubicBezTo>
                      <a:pt x="2" y="27"/>
                      <a:pt x="1" y="39"/>
                      <a:pt x="0" y="49"/>
                    </a:cubicBezTo>
                    <a:cubicBezTo>
                      <a:pt x="1" y="46"/>
                      <a:pt x="2" y="43"/>
                      <a:pt x="3" y="41"/>
                    </a:cubicBezTo>
                    <a:cubicBezTo>
                      <a:pt x="4" y="36"/>
                      <a:pt x="7" y="32"/>
                      <a:pt x="10" y="28"/>
                    </a:cubicBezTo>
                  </a:path>
                </a:pathLst>
              </a:custGeom>
              <a:solidFill>
                <a:srgbClr val="B8B8B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l-PL"/>
              </a:p>
            </p:txBody>
          </p:sp>
          <p:sp>
            <p:nvSpPr>
              <p:cNvPr id="15417" name="Freeform 98"/>
              <p:cNvSpPr>
                <a:spLocks/>
              </p:cNvSpPr>
              <p:nvPr/>
            </p:nvSpPr>
            <p:spPr bwMode="auto">
              <a:xfrm>
                <a:off x="2214" y="1681"/>
                <a:ext cx="1313" cy="1270"/>
              </a:xfrm>
              <a:custGeom>
                <a:avLst/>
                <a:gdLst>
                  <a:gd name="T0" fmla="*/ 4738614 w 525"/>
                  <a:gd name="T1" fmla="*/ 17711105 h 476"/>
                  <a:gd name="T2" fmla="*/ 3782085 w 525"/>
                  <a:gd name="T3" fmla="*/ 29939028 h 476"/>
                  <a:gd name="T4" fmla="*/ 479127 w 525"/>
                  <a:gd name="T5" fmla="*/ 42046522 h 476"/>
                  <a:gd name="T6" fmla="*/ 7494919 w 525"/>
                  <a:gd name="T7" fmla="*/ 53994245 h 476"/>
                  <a:gd name="T8" fmla="*/ 19988514 w 525"/>
                  <a:gd name="T9" fmla="*/ 55317702 h 476"/>
                  <a:gd name="T10" fmla="*/ 31437464 w 525"/>
                  <a:gd name="T11" fmla="*/ 61929512 h 476"/>
                  <a:gd name="T12" fmla="*/ 20659220 w 525"/>
                  <a:gd name="T13" fmla="*/ 53994245 h 476"/>
                  <a:gd name="T14" fmla="*/ 8616594 w 525"/>
                  <a:gd name="T15" fmla="*/ 52043389 h 476"/>
                  <a:gd name="T16" fmla="*/ 2105859 w 525"/>
                  <a:gd name="T17" fmla="*/ 42280282 h 476"/>
                  <a:gd name="T18" fmla="*/ 4383549 w 525"/>
                  <a:gd name="T19" fmla="*/ 36045441 h 476"/>
                  <a:gd name="T20" fmla="*/ 6174239 w 525"/>
                  <a:gd name="T21" fmla="*/ 35647142 h 476"/>
                  <a:gd name="T22" fmla="*/ 10002329 w 525"/>
                  <a:gd name="T23" fmla="*/ 38243731 h 476"/>
                  <a:gd name="T24" fmla="*/ 14128153 w 525"/>
                  <a:gd name="T25" fmla="*/ 37983968 h 476"/>
                  <a:gd name="T26" fmla="*/ 17787939 w 525"/>
                  <a:gd name="T27" fmla="*/ 37750222 h 476"/>
                  <a:gd name="T28" fmla="*/ 19586489 w 525"/>
                  <a:gd name="T29" fmla="*/ 40724146 h 476"/>
                  <a:gd name="T30" fmla="*/ 21378366 w 525"/>
                  <a:gd name="T31" fmla="*/ 43307307 h 476"/>
                  <a:gd name="T32" fmla="*/ 21856318 w 525"/>
                  <a:gd name="T33" fmla="*/ 44622146 h 476"/>
                  <a:gd name="T34" fmla="*/ 22143788 w 525"/>
                  <a:gd name="T35" fmla="*/ 45171451 h 476"/>
                  <a:gd name="T36" fmla="*/ 22093123 w 525"/>
                  <a:gd name="T37" fmla="*/ 44470976 h 476"/>
                  <a:gd name="T38" fmla="*/ 22028811 w 525"/>
                  <a:gd name="T39" fmla="*/ 43211982 h 476"/>
                  <a:gd name="T40" fmla="*/ 22623228 w 525"/>
                  <a:gd name="T41" fmla="*/ 43705849 h 476"/>
                  <a:gd name="T42" fmla="*/ 22985340 w 525"/>
                  <a:gd name="T43" fmla="*/ 43998459 h 476"/>
                  <a:gd name="T44" fmla="*/ 23100284 w 525"/>
                  <a:gd name="T45" fmla="*/ 44239001 h 476"/>
                  <a:gd name="T46" fmla="*/ 22985340 w 525"/>
                  <a:gd name="T47" fmla="*/ 43065545 h 476"/>
                  <a:gd name="T48" fmla="*/ 23100284 w 525"/>
                  <a:gd name="T49" fmla="*/ 43211982 h 476"/>
                  <a:gd name="T50" fmla="*/ 23291472 w 525"/>
                  <a:gd name="T51" fmla="*/ 43307307 h 476"/>
                  <a:gd name="T52" fmla="*/ 23176923 w 525"/>
                  <a:gd name="T53" fmla="*/ 42539234 h 476"/>
                  <a:gd name="T54" fmla="*/ 22985340 w 525"/>
                  <a:gd name="T55" fmla="*/ 41663377 h 476"/>
                  <a:gd name="T56" fmla="*/ 22508171 w 525"/>
                  <a:gd name="T57" fmla="*/ 41258295 h 476"/>
                  <a:gd name="T58" fmla="*/ 22380668 w 525"/>
                  <a:gd name="T59" fmla="*/ 40875286 h 476"/>
                  <a:gd name="T60" fmla="*/ 21549691 w 525"/>
                  <a:gd name="T61" fmla="*/ 40724146 h 476"/>
                  <a:gd name="T62" fmla="*/ 20593187 w 525"/>
                  <a:gd name="T63" fmla="*/ 38772209 h 476"/>
                  <a:gd name="T64" fmla="*/ 20784765 w 525"/>
                  <a:gd name="T65" fmla="*/ 37840421 h 476"/>
                  <a:gd name="T66" fmla="*/ 21424183 w 525"/>
                  <a:gd name="T67" fmla="*/ 38629003 h 476"/>
                  <a:gd name="T68" fmla="*/ 21902321 w 525"/>
                  <a:gd name="T69" fmla="*/ 39701739 h 476"/>
                  <a:gd name="T70" fmla="*/ 22093123 w 525"/>
                  <a:gd name="T71" fmla="*/ 40087067 h 476"/>
                  <a:gd name="T72" fmla="*/ 22093123 w 525"/>
                  <a:gd name="T73" fmla="*/ 39298827 h 476"/>
                  <a:gd name="T74" fmla="*/ 22380668 w 525"/>
                  <a:gd name="T75" fmla="*/ 39298827 h 476"/>
                  <a:gd name="T76" fmla="*/ 22745519 w 525"/>
                  <a:gd name="T77" fmla="*/ 39701739 h 476"/>
                  <a:gd name="T78" fmla="*/ 22859995 w 525"/>
                  <a:gd name="T79" fmla="*/ 40087067 h 476"/>
                  <a:gd name="T80" fmla="*/ 22623228 w 525"/>
                  <a:gd name="T81" fmla="*/ 38243731 h 476"/>
                  <a:gd name="T82" fmla="*/ 22985340 w 525"/>
                  <a:gd name="T83" fmla="*/ 38530447 h 476"/>
                  <a:gd name="T84" fmla="*/ 22508171 w 525"/>
                  <a:gd name="T85" fmla="*/ 36812732 h 476"/>
                  <a:gd name="T86" fmla="*/ 21787064 w 525"/>
                  <a:gd name="T87" fmla="*/ 36284220 h 476"/>
                  <a:gd name="T88" fmla="*/ 21136589 w 525"/>
                  <a:gd name="T89" fmla="*/ 35647142 h 476"/>
                  <a:gd name="T90" fmla="*/ 20784765 w 525"/>
                  <a:gd name="T91" fmla="*/ 34620181 h 476"/>
                  <a:gd name="T92" fmla="*/ 20899709 w 525"/>
                  <a:gd name="T93" fmla="*/ 33852208 h 476"/>
                  <a:gd name="T94" fmla="*/ 20784765 w 525"/>
                  <a:gd name="T95" fmla="*/ 34090986 h 476"/>
                  <a:gd name="T96" fmla="*/ 23051383 w 525"/>
                  <a:gd name="T97" fmla="*/ 31515362 h 476"/>
                  <a:gd name="T98" fmla="*/ 24135371 w 525"/>
                  <a:gd name="T99" fmla="*/ 31515362 h 476"/>
                  <a:gd name="T100" fmla="*/ 26175000 w 525"/>
                  <a:gd name="T101" fmla="*/ 32920412 h 476"/>
                  <a:gd name="T102" fmla="*/ 27846254 w 525"/>
                  <a:gd name="T103" fmla="*/ 32283435 h 476"/>
                  <a:gd name="T104" fmla="*/ 28853733 w 525"/>
                  <a:gd name="T105" fmla="*/ 30816673 h 476"/>
                  <a:gd name="T106" fmla="*/ 28249055 w 525"/>
                  <a:gd name="T107" fmla="*/ 26672276 h 476"/>
                  <a:gd name="T108" fmla="*/ 27369160 w 525"/>
                  <a:gd name="T109" fmla="*/ 22540494 h 476"/>
                  <a:gd name="T110" fmla="*/ 26698850 w 525"/>
                  <a:gd name="T111" fmla="*/ 19267247 h 476"/>
                  <a:gd name="T112" fmla="*/ 25619238 w 525"/>
                  <a:gd name="T113" fmla="*/ 15997947 h 476"/>
                  <a:gd name="T114" fmla="*/ 24487322 w 525"/>
                  <a:gd name="T115" fmla="*/ 12251095 h 476"/>
                  <a:gd name="T116" fmla="*/ 23176923 w 525"/>
                  <a:gd name="T117" fmla="*/ 5611151 h 476"/>
                  <a:gd name="T118" fmla="*/ 21615716 w 525"/>
                  <a:gd name="T119" fmla="*/ 6103865 h 476"/>
                  <a:gd name="T120" fmla="*/ 21856318 w 525"/>
                  <a:gd name="T121" fmla="*/ 9906256 h 476"/>
                  <a:gd name="T122" fmla="*/ 20945794 w 525"/>
                  <a:gd name="T123" fmla="*/ 9504162 h 476"/>
                  <a:gd name="T124" fmla="*/ 4738614 w 525"/>
                  <a:gd name="T125" fmla="*/ 17711105 h 47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525" h="476">
                    <a:moveTo>
                      <a:pt x="79" y="136"/>
                    </a:moveTo>
                    <a:cubicBezTo>
                      <a:pt x="63" y="190"/>
                      <a:pt x="69" y="212"/>
                      <a:pt x="63" y="230"/>
                    </a:cubicBezTo>
                    <a:cubicBezTo>
                      <a:pt x="56" y="247"/>
                      <a:pt x="19" y="271"/>
                      <a:pt x="8" y="323"/>
                    </a:cubicBezTo>
                    <a:cubicBezTo>
                      <a:pt x="0" y="357"/>
                      <a:pt x="24" y="394"/>
                      <a:pt x="125" y="415"/>
                    </a:cubicBezTo>
                    <a:cubicBezTo>
                      <a:pt x="227" y="436"/>
                      <a:pt x="284" y="423"/>
                      <a:pt x="334" y="425"/>
                    </a:cubicBezTo>
                    <a:cubicBezTo>
                      <a:pt x="385" y="427"/>
                      <a:pt x="490" y="426"/>
                      <a:pt x="525" y="476"/>
                    </a:cubicBezTo>
                    <a:cubicBezTo>
                      <a:pt x="490" y="426"/>
                      <a:pt x="396" y="417"/>
                      <a:pt x="345" y="415"/>
                    </a:cubicBezTo>
                    <a:cubicBezTo>
                      <a:pt x="295" y="412"/>
                      <a:pt x="246" y="421"/>
                      <a:pt x="144" y="400"/>
                    </a:cubicBezTo>
                    <a:cubicBezTo>
                      <a:pt x="60" y="379"/>
                      <a:pt x="28" y="359"/>
                      <a:pt x="35" y="325"/>
                    </a:cubicBezTo>
                    <a:cubicBezTo>
                      <a:pt x="40" y="303"/>
                      <a:pt x="68" y="280"/>
                      <a:pt x="73" y="277"/>
                    </a:cubicBezTo>
                    <a:cubicBezTo>
                      <a:pt x="82" y="270"/>
                      <a:pt x="92" y="269"/>
                      <a:pt x="103" y="274"/>
                    </a:cubicBezTo>
                    <a:cubicBezTo>
                      <a:pt x="121" y="283"/>
                      <a:pt x="156" y="294"/>
                      <a:pt x="167" y="294"/>
                    </a:cubicBezTo>
                    <a:cubicBezTo>
                      <a:pt x="179" y="294"/>
                      <a:pt x="214" y="296"/>
                      <a:pt x="236" y="292"/>
                    </a:cubicBezTo>
                    <a:cubicBezTo>
                      <a:pt x="259" y="287"/>
                      <a:pt x="277" y="274"/>
                      <a:pt x="297" y="290"/>
                    </a:cubicBezTo>
                    <a:cubicBezTo>
                      <a:pt x="305" y="297"/>
                      <a:pt x="318" y="307"/>
                      <a:pt x="327" y="313"/>
                    </a:cubicBezTo>
                    <a:cubicBezTo>
                      <a:pt x="335" y="319"/>
                      <a:pt x="354" y="329"/>
                      <a:pt x="357" y="333"/>
                    </a:cubicBezTo>
                    <a:cubicBezTo>
                      <a:pt x="359" y="337"/>
                      <a:pt x="364" y="341"/>
                      <a:pt x="365" y="343"/>
                    </a:cubicBezTo>
                    <a:cubicBezTo>
                      <a:pt x="367" y="344"/>
                      <a:pt x="367" y="347"/>
                      <a:pt x="370" y="347"/>
                    </a:cubicBezTo>
                    <a:cubicBezTo>
                      <a:pt x="372" y="346"/>
                      <a:pt x="369" y="344"/>
                      <a:pt x="369" y="342"/>
                    </a:cubicBezTo>
                    <a:cubicBezTo>
                      <a:pt x="369" y="340"/>
                      <a:pt x="370" y="335"/>
                      <a:pt x="368" y="332"/>
                    </a:cubicBezTo>
                    <a:cubicBezTo>
                      <a:pt x="370" y="333"/>
                      <a:pt x="375" y="336"/>
                      <a:pt x="378" y="336"/>
                    </a:cubicBezTo>
                    <a:cubicBezTo>
                      <a:pt x="381" y="337"/>
                      <a:pt x="382" y="337"/>
                      <a:pt x="384" y="338"/>
                    </a:cubicBezTo>
                    <a:cubicBezTo>
                      <a:pt x="385" y="339"/>
                      <a:pt x="385" y="341"/>
                      <a:pt x="386" y="340"/>
                    </a:cubicBezTo>
                    <a:cubicBezTo>
                      <a:pt x="388" y="338"/>
                      <a:pt x="387" y="336"/>
                      <a:pt x="384" y="331"/>
                    </a:cubicBezTo>
                    <a:cubicBezTo>
                      <a:pt x="384" y="331"/>
                      <a:pt x="385" y="331"/>
                      <a:pt x="386" y="332"/>
                    </a:cubicBezTo>
                    <a:cubicBezTo>
                      <a:pt x="387" y="334"/>
                      <a:pt x="389" y="333"/>
                      <a:pt x="389" y="333"/>
                    </a:cubicBezTo>
                    <a:cubicBezTo>
                      <a:pt x="389" y="333"/>
                      <a:pt x="388" y="330"/>
                      <a:pt x="387" y="327"/>
                    </a:cubicBezTo>
                    <a:cubicBezTo>
                      <a:pt x="386" y="324"/>
                      <a:pt x="385" y="322"/>
                      <a:pt x="384" y="320"/>
                    </a:cubicBezTo>
                    <a:cubicBezTo>
                      <a:pt x="382" y="318"/>
                      <a:pt x="376" y="317"/>
                      <a:pt x="376" y="317"/>
                    </a:cubicBezTo>
                    <a:cubicBezTo>
                      <a:pt x="376" y="317"/>
                      <a:pt x="375" y="316"/>
                      <a:pt x="374" y="314"/>
                    </a:cubicBezTo>
                    <a:cubicBezTo>
                      <a:pt x="372" y="313"/>
                      <a:pt x="361" y="314"/>
                      <a:pt x="360" y="313"/>
                    </a:cubicBezTo>
                    <a:cubicBezTo>
                      <a:pt x="359" y="313"/>
                      <a:pt x="345" y="301"/>
                      <a:pt x="344" y="298"/>
                    </a:cubicBezTo>
                    <a:cubicBezTo>
                      <a:pt x="342" y="296"/>
                      <a:pt x="345" y="290"/>
                      <a:pt x="347" y="291"/>
                    </a:cubicBezTo>
                    <a:cubicBezTo>
                      <a:pt x="349" y="292"/>
                      <a:pt x="355" y="293"/>
                      <a:pt x="358" y="297"/>
                    </a:cubicBezTo>
                    <a:cubicBezTo>
                      <a:pt x="360" y="299"/>
                      <a:pt x="364" y="303"/>
                      <a:pt x="366" y="305"/>
                    </a:cubicBezTo>
                    <a:cubicBezTo>
                      <a:pt x="369" y="307"/>
                      <a:pt x="367" y="308"/>
                      <a:pt x="369" y="308"/>
                    </a:cubicBezTo>
                    <a:cubicBezTo>
                      <a:pt x="370" y="307"/>
                      <a:pt x="371" y="305"/>
                      <a:pt x="369" y="302"/>
                    </a:cubicBezTo>
                    <a:cubicBezTo>
                      <a:pt x="369" y="302"/>
                      <a:pt x="371" y="302"/>
                      <a:pt x="374" y="302"/>
                    </a:cubicBezTo>
                    <a:cubicBezTo>
                      <a:pt x="376" y="303"/>
                      <a:pt x="379" y="303"/>
                      <a:pt x="380" y="305"/>
                    </a:cubicBezTo>
                    <a:cubicBezTo>
                      <a:pt x="381" y="307"/>
                      <a:pt x="381" y="309"/>
                      <a:pt x="382" y="308"/>
                    </a:cubicBezTo>
                    <a:cubicBezTo>
                      <a:pt x="383" y="306"/>
                      <a:pt x="383" y="301"/>
                      <a:pt x="378" y="294"/>
                    </a:cubicBezTo>
                    <a:cubicBezTo>
                      <a:pt x="378" y="294"/>
                      <a:pt x="382" y="294"/>
                      <a:pt x="384" y="296"/>
                    </a:cubicBezTo>
                    <a:cubicBezTo>
                      <a:pt x="385" y="294"/>
                      <a:pt x="380" y="286"/>
                      <a:pt x="376" y="283"/>
                    </a:cubicBezTo>
                    <a:cubicBezTo>
                      <a:pt x="373" y="281"/>
                      <a:pt x="366" y="280"/>
                      <a:pt x="364" y="279"/>
                    </a:cubicBezTo>
                    <a:cubicBezTo>
                      <a:pt x="361" y="277"/>
                      <a:pt x="358" y="275"/>
                      <a:pt x="353" y="274"/>
                    </a:cubicBezTo>
                    <a:cubicBezTo>
                      <a:pt x="348" y="272"/>
                      <a:pt x="350" y="272"/>
                      <a:pt x="347" y="266"/>
                    </a:cubicBezTo>
                    <a:cubicBezTo>
                      <a:pt x="347" y="264"/>
                      <a:pt x="347" y="262"/>
                      <a:pt x="349" y="260"/>
                    </a:cubicBezTo>
                    <a:cubicBezTo>
                      <a:pt x="347" y="262"/>
                      <a:pt x="347" y="262"/>
                      <a:pt x="347" y="262"/>
                    </a:cubicBezTo>
                    <a:cubicBezTo>
                      <a:pt x="350" y="255"/>
                      <a:pt x="362" y="241"/>
                      <a:pt x="385" y="242"/>
                    </a:cubicBezTo>
                    <a:cubicBezTo>
                      <a:pt x="385" y="242"/>
                      <a:pt x="391" y="244"/>
                      <a:pt x="403" y="242"/>
                    </a:cubicBezTo>
                    <a:cubicBezTo>
                      <a:pt x="416" y="240"/>
                      <a:pt x="430" y="250"/>
                      <a:pt x="437" y="253"/>
                    </a:cubicBezTo>
                    <a:cubicBezTo>
                      <a:pt x="445" y="256"/>
                      <a:pt x="459" y="249"/>
                      <a:pt x="465" y="248"/>
                    </a:cubicBezTo>
                    <a:cubicBezTo>
                      <a:pt x="470" y="246"/>
                      <a:pt x="478" y="244"/>
                      <a:pt x="482" y="237"/>
                    </a:cubicBezTo>
                    <a:cubicBezTo>
                      <a:pt x="487" y="229"/>
                      <a:pt x="478" y="218"/>
                      <a:pt x="472" y="205"/>
                    </a:cubicBezTo>
                    <a:cubicBezTo>
                      <a:pt x="467" y="192"/>
                      <a:pt x="459" y="182"/>
                      <a:pt x="457" y="173"/>
                    </a:cubicBezTo>
                    <a:cubicBezTo>
                      <a:pt x="458" y="151"/>
                      <a:pt x="446" y="148"/>
                      <a:pt x="446" y="148"/>
                    </a:cubicBezTo>
                    <a:cubicBezTo>
                      <a:pt x="446" y="148"/>
                      <a:pt x="434" y="137"/>
                      <a:pt x="428" y="123"/>
                    </a:cubicBezTo>
                    <a:cubicBezTo>
                      <a:pt x="421" y="109"/>
                      <a:pt x="417" y="104"/>
                      <a:pt x="409" y="94"/>
                    </a:cubicBezTo>
                    <a:cubicBezTo>
                      <a:pt x="409" y="94"/>
                      <a:pt x="411" y="63"/>
                      <a:pt x="387" y="43"/>
                    </a:cubicBezTo>
                    <a:cubicBezTo>
                      <a:pt x="363" y="23"/>
                      <a:pt x="357" y="32"/>
                      <a:pt x="361" y="47"/>
                    </a:cubicBezTo>
                    <a:cubicBezTo>
                      <a:pt x="364" y="63"/>
                      <a:pt x="365" y="76"/>
                      <a:pt x="365" y="76"/>
                    </a:cubicBezTo>
                    <a:cubicBezTo>
                      <a:pt x="365" y="76"/>
                      <a:pt x="361" y="79"/>
                      <a:pt x="350" y="73"/>
                    </a:cubicBezTo>
                    <a:cubicBezTo>
                      <a:pt x="183" y="0"/>
                      <a:pt x="92" y="92"/>
                      <a:pt x="79" y="136"/>
                    </a:cubicBezTo>
                    <a:close/>
                  </a:path>
                </a:pathLst>
              </a:custGeom>
              <a:noFill/>
              <a:ln w="7938" cap="rnd">
                <a:solidFill>
                  <a:srgbClr val="333333"/>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pl-PL"/>
              </a:p>
            </p:txBody>
          </p:sp>
          <p:sp>
            <p:nvSpPr>
              <p:cNvPr id="15418" name="Freeform 99"/>
              <p:cNvSpPr>
                <a:spLocks/>
              </p:cNvSpPr>
              <p:nvPr/>
            </p:nvSpPr>
            <p:spPr bwMode="auto">
              <a:xfrm flipH="1">
                <a:off x="2822" y="1839"/>
                <a:ext cx="72" cy="418"/>
              </a:xfrm>
              <a:custGeom>
                <a:avLst/>
                <a:gdLst>
                  <a:gd name="T0" fmla="*/ 443 w 94"/>
                  <a:gd name="T1" fmla="*/ 126797577 h 109"/>
                  <a:gd name="T2" fmla="*/ 136 w 94"/>
                  <a:gd name="T3" fmla="*/ 56263659 h 109"/>
                  <a:gd name="T4" fmla="*/ 231 w 94"/>
                  <a:gd name="T5" fmla="*/ 213190649 h 109"/>
                  <a:gd name="T6" fmla="*/ 352 w 94"/>
                  <a:gd name="T7" fmla="*/ 255622198 h 10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4" h="109">
                    <a:moveTo>
                      <a:pt x="94" y="54"/>
                    </a:moveTo>
                    <a:cubicBezTo>
                      <a:pt x="88" y="34"/>
                      <a:pt x="57" y="0"/>
                      <a:pt x="29" y="24"/>
                    </a:cubicBezTo>
                    <a:cubicBezTo>
                      <a:pt x="0" y="48"/>
                      <a:pt x="38" y="87"/>
                      <a:pt x="49" y="91"/>
                    </a:cubicBezTo>
                    <a:cubicBezTo>
                      <a:pt x="60" y="96"/>
                      <a:pt x="72" y="101"/>
                      <a:pt x="75" y="109"/>
                    </a:cubicBezTo>
                  </a:path>
                </a:pathLst>
              </a:custGeom>
              <a:noFill/>
              <a:ln w="7938" cap="rnd">
                <a:solidFill>
                  <a:srgbClr val="333333"/>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pl-PL"/>
              </a:p>
            </p:txBody>
          </p:sp>
          <p:sp>
            <p:nvSpPr>
              <p:cNvPr id="15419" name="Freeform 100"/>
              <p:cNvSpPr>
                <a:spLocks/>
              </p:cNvSpPr>
              <p:nvPr/>
            </p:nvSpPr>
            <p:spPr bwMode="auto">
              <a:xfrm>
                <a:off x="3067" y="2004"/>
                <a:ext cx="33" cy="72"/>
              </a:xfrm>
              <a:custGeom>
                <a:avLst/>
                <a:gdLst>
                  <a:gd name="T0" fmla="*/ 932511 w 13"/>
                  <a:gd name="T1" fmla="*/ 0 h 27"/>
                  <a:gd name="T2" fmla="*/ 275832 w 13"/>
                  <a:gd name="T3" fmla="*/ 1166144 h 27"/>
                  <a:gd name="T4" fmla="*/ 563787 w 13"/>
                  <a:gd name="T5" fmla="*/ 3490552 h 27"/>
                  <a:gd name="T6" fmla="*/ 0 60000 65536"/>
                  <a:gd name="T7" fmla="*/ 0 60000 65536"/>
                  <a:gd name="T8" fmla="*/ 0 60000 65536"/>
                </a:gdLst>
                <a:ahLst/>
                <a:cxnLst>
                  <a:cxn ang="T6">
                    <a:pos x="T0" y="T1"/>
                  </a:cxn>
                  <a:cxn ang="T7">
                    <a:pos x="T2" y="T3"/>
                  </a:cxn>
                  <a:cxn ang="T8">
                    <a:pos x="T4" y="T5"/>
                  </a:cxn>
                </a:cxnLst>
                <a:rect l="0" t="0" r="r" b="b"/>
                <a:pathLst>
                  <a:path w="13" h="27">
                    <a:moveTo>
                      <a:pt x="13" y="0"/>
                    </a:moveTo>
                    <a:cubicBezTo>
                      <a:pt x="2" y="0"/>
                      <a:pt x="0" y="3"/>
                      <a:pt x="4" y="9"/>
                    </a:cubicBezTo>
                    <a:cubicBezTo>
                      <a:pt x="9" y="16"/>
                      <a:pt x="1" y="23"/>
                      <a:pt x="8" y="27"/>
                    </a:cubicBezTo>
                  </a:path>
                </a:pathLst>
              </a:custGeom>
              <a:noFill/>
              <a:ln w="7938" cap="rnd">
                <a:solidFill>
                  <a:srgbClr val="333333"/>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pl-PL"/>
              </a:p>
            </p:txBody>
          </p:sp>
          <p:sp>
            <p:nvSpPr>
              <p:cNvPr id="15420" name="Freeform 101"/>
              <p:cNvSpPr>
                <a:spLocks/>
              </p:cNvSpPr>
              <p:nvPr/>
            </p:nvSpPr>
            <p:spPr bwMode="auto">
              <a:xfrm>
                <a:off x="3260" y="2321"/>
                <a:ext cx="65" cy="155"/>
              </a:xfrm>
              <a:custGeom>
                <a:avLst/>
                <a:gdLst>
                  <a:gd name="T0" fmla="*/ 1556458 w 26"/>
                  <a:gd name="T1" fmla="*/ 0 h 58"/>
                  <a:gd name="T2" fmla="*/ 363283 w 26"/>
                  <a:gd name="T3" fmla="*/ 7690464 h 58"/>
                  <a:gd name="T4" fmla="*/ 0 60000 65536"/>
                  <a:gd name="T5" fmla="*/ 0 60000 65536"/>
                </a:gdLst>
                <a:ahLst/>
                <a:cxnLst>
                  <a:cxn ang="T4">
                    <a:pos x="T0" y="T1"/>
                  </a:cxn>
                  <a:cxn ang="T5">
                    <a:pos x="T2" y="T3"/>
                  </a:cxn>
                </a:cxnLst>
                <a:rect l="0" t="0" r="r" b="b"/>
                <a:pathLst>
                  <a:path w="26" h="58">
                    <a:moveTo>
                      <a:pt x="26" y="0"/>
                    </a:moveTo>
                    <a:cubicBezTo>
                      <a:pt x="19" y="8"/>
                      <a:pt x="0" y="39"/>
                      <a:pt x="6" y="58"/>
                    </a:cubicBezTo>
                  </a:path>
                </a:pathLst>
              </a:custGeom>
              <a:noFill/>
              <a:ln w="3175" cap="rnd">
                <a:solidFill>
                  <a:srgbClr val="333333"/>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pl-PL"/>
              </a:p>
            </p:txBody>
          </p:sp>
          <p:sp>
            <p:nvSpPr>
              <p:cNvPr id="15421" name="Freeform 102"/>
              <p:cNvSpPr>
                <a:spLocks/>
              </p:cNvSpPr>
              <p:nvPr/>
            </p:nvSpPr>
            <p:spPr bwMode="auto">
              <a:xfrm>
                <a:off x="3242" y="2319"/>
                <a:ext cx="75" cy="141"/>
              </a:xfrm>
              <a:custGeom>
                <a:avLst/>
                <a:gdLst>
                  <a:gd name="T0" fmla="*/ 1793283 w 30"/>
                  <a:gd name="T1" fmla="*/ 0 h 53"/>
                  <a:gd name="T2" fmla="*/ 0 w 30"/>
                  <a:gd name="T3" fmla="*/ 6661665 h 53"/>
                  <a:gd name="T4" fmla="*/ 0 60000 65536"/>
                  <a:gd name="T5" fmla="*/ 0 60000 65536"/>
                </a:gdLst>
                <a:ahLst/>
                <a:cxnLst>
                  <a:cxn ang="T4">
                    <a:pos x="T0" y="T1"/>
                  </a:cxn>
                  <a:cxn ang="T5">
                    <a:pos x="T2" y="T3"/>
                  </a:cxn>
                </a:cxnLst>
                <a:rect l="0" t="0" r="r" b="b"/>
                <a:pathLst>
                  <a:path w="30" h="53">
                    <a:moveTo>
                      <a:pt x="30" y="0"/>
                    </a:moveTo>
                    <a:cubicBezTo>
                      <a:pt x="24" y="5"/>
                      <a:pt x="1" y="44"/>
                      <a:pt x="0" y="53"/>
                    </a:cubicBezTo>
                  </a:path>
                </a:pathLst>
              </a:custGeom>
              <a:noFill/>
              <a:ln w="3175" cap="rnd">
                <a:solidFill>
                  <a:srgbClr val="333333"/>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pl-PL"/>
              </a:p>
            </p:txBody>
          </p:sp>
          <p:sp>
            <p:nvSpPr>
              <p:cNvPr id="15422" name="Freeform 103"/>
              <p:cNvSpPr>
                <a:spLocks/>
              </p:cNvSpPr>
              <p:nvPr/>
            </p:nvSpPr>
            <p:spPr bwMode="auto">
              <a:xfrm>
                <a:off x="3215" y="2313"/>
                <a:ext cx="97" cy="115"/>
              </a:xfrm>
              <a:custGeom>
                <a:avLst/>
                <a:gdLst>
                  <a:gd name="T0" fmla="*/ 2181848 w 39"/>
                  <a:gd name="T1" fmla="*/ 0 h 43"/>
                  <a:gd name="T2" fmla="*/ 0 w 39"/>
                  <a:gd name="T3" fmla="*/ 5767852 h 43"/>
                  <a:gd name="T4" fmla="*/ 0 60000 65536"/>
                  <a:gd name="T5" fmla="*/ 0 60000 65536"/>
                </a:gdLst>
                <a:ahLst/>
                <a:cxnLst>
                  <a:cxn ang="T4">
                    <a:pos x="T0" y="T1"/>
                  </a:cxn>
                  <a:cxn ang="T5">
                    <a:pos x="T2" y="T3"/>
                  </a:cxn>
                </a:cxnLst>
                <a:rect l="0" t="0" r="r" b="b"/>
                <a:pathLst>
                  <a:path w="39" h="43">
                    <a:moveTo>
                      <a:pt x="39" y="0"/>
                    </a:moveTo>
                    <a:cubicBezTo>
                      <a:pt x="29" y="7"/>
                      <a:pt x="5" y="37"/>
                      <a:pt x="0" y="43"/>
                    </a:cubicBezTo>
                  </a:path>
                </a:pathLst>
              </a:custGeom>
              <a:noFill/>
              <a:ln w="3175" cap="rnd">
                <a:solidFill>
                  <a:srgbClr val="333333"/>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pl-PL"/>
              </a:p>
            </p:txBody>
          </p:sp>
          <p:sp>
            <p:nvSpPr>
              <p:cNvPr id="15423" name="Freeform 104"/>
              <p:cNvSpPr>
                <a:spLocks/>
              </p:cNvSpPr>
              <p:nvPr/>
            </p:nvSpPr>
            <p:spPr bwMode="auto">
              <a:xfrm>
                <a:off x="3407" y="2233"/>
                <a:ext cx="43" cy="19"/>
              </a:xfrm>
              <a:custGeom>
                <a:avLst/>
                <a:gdLst>
                  <a:gd name="T0" fmla="*/ 1169886 w 17"/>
                  <a:gd name="T1" fmla="*/ 0 h 7"/>
                  <a:gd name="T2" fmla="*/ 0 w 17"/>
                  <a:gd name="T3" fmla="*/ 1128817 h 7"/>
                  <a:gd name="T4" fmla="*/ 0 60000 65536"/>
                  <a:gd name="T5" fmla="*/ 0 60000 65536"/>
                </a:gdLst>
                <a:ahLst/>
                <a:cxnLst>
                  <a:cxn ang="T4">
                    <a:pos x="T0" y="T1"/>
                  </a:cxn>
                  <a:cxn ang="T5">
                    <a:pos x="T2" y="T3"/>
                  </a:cxn>
                </a:cxnLst>
                <a:rect l="0" t="0" r="r" b="b"/>
                <a:pathLst>
                  <a:path w="17" h="7">
                    <a:moveTo>
                      <a:pt x="17" y="0"/>
                    </a:moveTo>
                    <a:cubicBezTo>
                      <a:pt x="12" y="2"/>
                      <a:pt x="1" y="6"/>
                      <a:pt x="0" y="7"/>
                    </a:cubicBezTo>
                  </a:path>
                </a:pathLst>
              </a:custGeom>
              <a:noFill/>
              <a:ln w="3175" cap="rnd">
                <a:solidFill>
                  <a:srgbClr val="333333"/>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pl-PL"/>
              </a:p>
            </p:txBody>
          </p:sp>
          <p:sp>
            <p:nvSpPr>
              <p:cNvPr id="15424" name="Freeform 105"/>
              <p:cNvSpPr>
                <a:spLocks/>
              </p:cNvSpPr>
              <p:nvPr/>
            </p:nvSpPr>
            <p:spPr bwMode="auto">
              <a:xfrm>
                <a:off x="3407" y="2223"/>
                <a:ext cx="23" cy="21"/>
              </a:xfrm>
              <a:custGeom>
                <a:avLst/>
                <a:gdLst>
                  <a:gd name="T0" fmla="*/ 701963 w 9"/>
                  <a:gd name="T1" fmla="*/ 0 h 8"/>
                  <a:gd name="T2" fmla="*/ 0 w 9"/>
                  <a:gd name="T3" fmla="*/ 852046 h 8"/>
                  <a:gd name="T4" fmla="*/ 0 60000 65536"/>
                  <a:gd name="T5" fmla="*/ 0 60000 65536"/>
                </a:gdLst>
                <a:ahLst/>
                <a:cxnLst>
                  <a:cxn ang="T4">
                    <a:pos x="T0" y="T1"/>
                  </a:cxn>
                  <a:cxn ang="T5">
                    <a:pos x="T2" y="T3"/>
                  </a:cxn>
                </a:cxnLst>
                <a:rect l="0" t="0" r="r" b="b"/>
                <a:pathLst>
                  <a:path w="9" h="8">
                    <a:moveTo>
                      <a:pt x="9" y="0"/>
                    </a:moveTo>
                    <a:cubicBezTo>
                      <a:pt x="6" y="1"/>
                      <a:pt x="1" y="7"/>
                      <a:pt x="0" y="8"/>
                    </a:cubicBezTo>
                  </a:path>
                </a:pathLst>
              </a:custGeom>
              <a:noFill/>
              <a:ln w="3175" cap="rnd">
                <a:solidFill>
                  <a:srgbClr val="333333"/>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pl-PL"/>
              </a:p>
            </p:txBody>
          </p:sp>
          <p:sp>
            <p:nvSpPr>
              <p:cNvPr id="15425" name="Freeform 106"/>
              <p:cNvSpPr>
                <a:spLocks/>
              </p:cNvSpPr>
              <p:nvPr/>
            </p:nvSpPr>
            <p:spPr bwMode="auto">
              <a:xfrm>
                <a:off x="3402" y="2188"/>
                <a:ext cx="33" cy="51"/>
              </a:xfrm>
              <a:custGeom>
                <a:avLst/>
                <a:gdLst>
                  <a:gd name="T0" fmla="*/ 932511 w 13"/>
                  <a:gd name="T1" fmla="*/ 0 h 19"/>
                  <a:gd name="T2" fmla="*/ 0 w 13"/>
                  <a:gd name="T3" fmla="*/ 2662710 h 19"/>
                  <a:gd name="T4" fmla="*/ 0 60000 65536"/>
                  <a:gd name="T5" fmla="*/ 0 60000 65536"/>
                </a:gdLst>
                <a:ahLst/>
                <a:cxnLst>
                  <a:cxn ang="T4">
                    <a:pos x="T0" y="T1"/>
                  </a:cxn>
                  <a:cxn ang="T5">
                    <a:pos x="T2" y="T3"/>
                  </a:cxn>
                </a:cxnLst>
                <a:rect l="0" t="0" r="r" b="b"/>
                <a:pathLst>
                  <a:path w="13" h="19">
                    <a:moveTo>
                      <a:pt x="13" y="0"/>
                    </a:moveTo>
                    <a:cubicBezTo>
                      <a:pt x="8" y="3"/>
                      <a:pt x="1" y="15"/>
                      <a:pt x="0" y="19"/>
                    </a:cubicBezTo>
                  </a:path>
                </a:pathLst>
              </a:custGeom>
              <a:noFill/>
              <a:ln w="3175" cap="rnd">
                <a:solidFill>
                  <a:srgbClr val="333333"/>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pl-PL"/>
              </a:p>
            </p:txBody>
          </p:sp>
          <p:sp>
            <p:nvSpPr>
              <p:cNvPr id="15426" name="Freeform 107"/>
              <p:cNvSpPr>
                <a:spLocks/>
              </p:cNvSpPr>
              <p:nvPr/>
            </p:nvSpPr>
            <p:spPr bwMode="auto">
              <a:xfrm>
                <a:off x="3295" y="2329"/>
                <a:ext cx="35" cy="139"/>
              </a:xfrm>
              <a:custGeom>
                <a:avLst/>
                <a:gdLst>
                  <a:gd name="T0" fmla="*/ 839375 w 14"/>
                  <a:gd name="T1" fmla="*/ 0 h 52"/>
                  <a:gd name="T2" fmla="*/ 126958 w 14"/>
                  <a:gd name="T3" fmla="*/ 6925635 h 52"/>
                  <a:gd name="T4" fmla="*/ 0 60000 65536"/>
                  <a:gd name="T5" fmla="*/ 0 60000 65536"/>
                </a:gdLst>
                <a:ahLst/>
                <a:cxnLst>
                  <a:cxn ang="T4">
                    <a:pos x="T0" y="T1"/>
                  </a:cxn>
                  <a:cxn ang="T5">
                    <a:pos x="T2" y="T3"/>
                  </a:cxn>
                </a:cxnLst>
                <a:rect l="0" t="0" r="r" b="b"/>
                <a:pathLst>
                  <a:path w="14" h="52">
                    <a:moveTo>
                      <a:pt x="14" y="0"/>
                    </a:moveTo>
                    <a:cubicBezTo>
                      <a:pt x="10" y="5"/>
                      <a:pt x="0" y="36"/>
                      <a:pt x="2" y="52"/>
                    </a:cubicBezTo>
                  </a:path>
                </a:pathLst>
              </a:custGeom>
              <a:noFill/>
              <a:ln w="3175" cap="rnd">
                <a:solidFill>
                  <a:srgbClr val="333333"/>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pl-PL"/>
              </a:p>
            </p:txBody>
          </p:sp>
          <p:sp>
            <p:nvSpPr>
              <p:cNvPr id="15427" name="Freeform 108"/>
              <p:cNvSpPr>
                <a:spLocks/>
              </p:cNvSpPr>
              <p:nvPr/>
            </p:nvSpPr>
            <p:spPr bwMode="auto">
              <a:xfrm>
                <a:off x="3185" y="2305"/>
                <a:ext cx="127" cy="78"/>
              </a:xfrm>
              <a:custGeom>
                <a:avLst/>
                <a:gdLst>
                  <a:gd name="T0" fmla="*/ 2898352 w 51"/>
                  <a:gd name="T1" fmla="*/ 0 h 29"/>
                  <a:gd name="T2" fmla="*/ 0 w 51"/>
                  <a:gd name="T3" fmla="*/ 4162723 h 29"/>
                  <a:gd name="T4" fmla="*/ 0 60000 65536"/>
                  <a:gd name="T5" fmla="*/ 0 60000 65536"/>
                </a:gdLst>
                <a:ahLst/>
                <a:cxnLst>
                  <a:cxn ang="T4">
                    <a:pos x="T0" y="T1"/>
                  </a:cxn>
                  <a:cxn ang="T5">
                    <a:pos x="T2" y="T3"/>
                  </a:cxn>
                </a:cxnLst>
                <a:rect l="0" t="0" r="r" b="b"/>
                <a:pathLst>
                  <a:path w="51" h="29">
                    <a:moveTo>
                      <a:pt x="51" y="0"/>
                    </a:moveTo>
                    <a:cubicBezTo>
                      <a:pt x="47" y="2"/>
                      <a:pt x="14" y="24"/>
                      <a:pt x="0" y="29"/>
                    </a:cubicBezTo>
                  </a:path>
                </a:pathLst>
              </a:custGeom>
              <a:noFill/>
              <a:ln w="3175" cap="rnd">
                <a:solidFill>
                  <a:srgbClr val="333333"/>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pl-PL"/>
              </a:p>
            </p:txBody>
          </p:sp>
          <p:sp>
            <p:nvSpPr>
              <p:cNvPr id="15428" name="Freeform 109"/>
              <p:cNvSpPr>
                <a:spLocks/>
              </p:cNvSpPr>
              <p:nvPr/>
            </p:nvSpPr>
            <p:spPr bwMode="auto">
              <a:xfrm>
                <a:off x="3410" y="2249"/>
                <a:ext cx="27" cy="8"/>
              </a:xfrm>
              <a:custGeom>
                <a:avLst/>
                <a:gdLst>
                  <a:gd name="T0" fmla="*/ 0 w 11"/>
                  <a:gd name="T1" fmla="*/ 237717 h 3"/>
                  <a:gd name="T2" fmla="*/ 524404 w 11"/>
                  <a:gd name="T3" fmla="*/ 380835 h 3"/>
                  <a:gd name="T4" fmla="*/ 0 60000 65536"/>
                  <a:gd name="T5" fmla="*/ 0 60000 65536"/>
                </a:gdLst>
                <a:ahLst/>
                <a:cxnLst>
                  <a:cxn ang="T4">
                    <a:pos x="T0" y="T1"/>
                  </a:cxn>
                  <a:cxn ang="T5">
                    <a:pos x="T2" y="T3"/>
                  </a:cxn>
                </a:cxnLst>
                <a:rect l="0" t="0" r="r" b="b"/>
                <a:pathLst>
                  <a:path w="11" h="3">
                    <a:moveTo>
                      <a:pt x="0" y="2"/>
                    </a:moveTo>
                    <a:cubicBezTo>
                      <a:pt x="3" y="1"/>
                      <a:pt x="6" y="0"/>
                      <a:pt x="11" y="3"/>
                    </a:cubicBezTo>
                  </a:path>
                </a:pathLst>
              </a:custGeom>
              <a:noFill/>
              <a:ln w="3175" cap="rnd">
                <a:solidFill>
                  <a:srgbClr val="333333"/>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pl-PL"/>
              </a:p>
            </p:txBody>
          </p:sp>
          <p:sp>
            <p:nvSpPr>
              <p:cNvPr id="15429" name="Freeform 110"/>
              <p:cNvSpPr>
                <a:spLocks/>
              </p:cNvSpPr>
              <p:nvPr/>
            </p:nvSpPr>
            <p:spPr bwMode="auto">
              <a:xfrm>
                <a:off x="3217" y="2143"/>
                <a:ext cx="68" cy="69"/>
              </a:xfrm>
              <a:custGeom>
                <a:avLst/>
                <a:gdLst>
                  <a:gd name="T0" fmla="*/ 1629957 w 27"/>
                  <a:gd name="T1" fmla="*/ 2668970 h 26"/>
                  <a:gd name="T2" fmla="*/ 1108541 w 27"/>
                  <a:gd name="T3" fmla="*/ 725989 h 26"/>
                  <a:gd name="T4" fmla="*/ 80867 w 27"/>
                  <a:gd name="T5" fmla="*/ 1247889 h 26"/>
                  <a:gd name="T6" fmla="*/ 595894 w 27"/>
                  <a:gd name="T7" fmla="*/ 2945382 h 26"/>
                  <a:gd name="T8" fmla="*/ 1426292 w 27"/>
                  <a:gd name="T9" fmla="*/ 2668970 h 26"/>
                  <a:gd name="T10" fmla="*/ 1629957 w 27"/>
                  <a:gd name="T11" fmla="*/ 2668970 h 2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7" h="26">
                    <a:moveTo>
                      <a:pt x="25" y="22"/>
                    </a:moveTo>
                    <a:cubicBezTo>
                      <a:pt x="23" y="20"/>
                      <a:pt x="27" y="11"/>
                      <a:pt x="17" y="6"/>
                    </a:cubicBezTo>
                    <a:cubicBezTo>
                      <a:pt x="8" y="0"/>
                      <a:pt x="1" y="10"/>
                      <a:pt x="1" y="10"/>
                    </a:cubicBezTo>
                    <a:cubicBezTo>
                      <a:pt x="0" y="17"/>
                      <a:pt x="4" y="22"/>
                      <a:pt x="9" y="24"/>
                    </a:cubicBezTo>
                    <a:cubicBezTo>
                      <a:pt x="13" y="26"/>
                      <a:pt x="22" y="22"/>
                      <a:pt x="22" y="22"/>
                    </a:cubicBezTo>
                    <a:lnTo>
                      <a:pt x="25" y="22"/>
                    </a:lnTo>
                    <a:close/>
                  </a:path>
                </a:pathLst>
              </a:custGeom>
              <a:noFill/>
              <a:ln w="7938" cap="rnd">
                <a:solidFill>
                  <a:srgbClr val="333333"/>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pl-PL"/>
              </a:p>
            </p:txBody>
          </p:sp>
          <p:sp>
            <p:nvSpPr>
              <p:cNvPr id="15430" name="Freeform 111"/>
              <p:cNvSpPr>
                <a:spLocks/>
              </p:cNvSpPr>
              <p:nvPr/>
            </p:nvSpPr>
            <p:spPr bwMode="auto">
              <a:xfrm>
                <a:off x="3222" y="2153"/>
                <a:ext cx="55" cy="56"/>
              </a:xfrm>
              <a:custGeom>
                <a:avLst/>
                <a:gdLst>
                  <a:gd name="T0" fmla="*/ 191220 w 22"/>
                  <a:gd name="T1" fmla="*/ 633912 h 21"/>
                  <a:gd name="T2" fmla="*/ 954113 w 22"/>
                  <a:gd name="T3" fmla="*/ 380835 h 21"/>
                  <a:gd name="T4" fmla="*/ 1080395 w 22"/>
                  <a:gd name="T5" fmla="*/ 2094328 h 21"/>
                  <a:gd name="T6" fmla="*/ 317395 w 22"/>
                  <a:gd name="T7" fmla="*/ 2324344 h 21"/>
                  <a:gd name="T8" fmla="*/ 191220 w 22"/>
                  <a:gd name="T9" fmla="*/ 633912 h 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 h="21">
                    <a:moveTo>
                      <a:pt x="3" y="5"/>
                    </a:moveTo>
                    <a:cubicBezTo>
                      <a:pt x="6" y="0"/>
                      <a:pt x="12" y="0"/>
                      <a:pt x="16" y="3"/>
                    </a:cubicBezTo>
                    <a:cubicBezTo>
                      <a:pt x="21" y="6"/>
                      <a:pt x="22" y="12"/>
                      <a:pt x="18" y="16"/>
                    </a:cubicBezTo>
                    <a:cubicBezTo>
                      <a:pt x="15" y="20"/>
                      <a:pt x="9" y="21"/>
                      <a:pt x="5" y="18"/>
                    </a:cubicBezTo>
                    <a:cubicBezTo>
                      <a:pt x="1" y="15"/>
                      <a:pt x="0" y="9"/>
                      <a:pt x="3" y="5"/>
                    </a:cubicBezTo>
                    <a:close/>
                  </a:path>
                </a:pathLst>
              </a:custGeom>
              <a:noFill/>
              <a:ln w="7938" cap="rnd">
                <a:solidFill>
                  <a:srgbClr val="333333"/>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pl-PL"/>
              </a:p>
            </p:txBody>
          </p:sp>
          <p:sp>
            <p:nvSpPr>
              <p:cNvPr id="15431" name="Freeform 112"/>
              <p:cNvSpPr>
                <a:spLocks/>
              </p:cNvSpPr>
              <p:nvPr/>
            </p:nvSpPr>
            <p:spPr bwMode="auto">
              <a:xfrm>
                <a:off x="3237" y="2169"/>
                <a:ext cx="23" cy="24"/>
              </a:xfrm>
              <a:custGeom>
                <a:avLst/>
                <a:gdLst>
                  <a:gd name="T0" fmla="*/ 152914 w 9"/>
                  <a:gd name="T1" fmla="*/ 237717 h 9"/>
                  <a:gd name="T2" fmla="*/ 549565 w 9"/>
                  <a:gd name="T3" fmla="*/ 142813 h 9"/>
                  <a:gd name="T4" fmla="*/ 603661 w 9"/>
                  <a:gd name="T5" fmla="*/ 928179 h 9"/>
                  <a:gd name="T6" fmla="*/ 236215 w 9"/>
                  <a:gd name="T7" fmla="*/ 928179 h 9"/>
                  <a:gd name="T8" fmla="*/ 152914 w 9"/>
                  <a:gd name="T9" fmla="*/ 237717 h 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 h="9">
                    <a:moveTo>
                      <a:pt x="2" y="2"/>
                    </a:moveTo>
                    <a:cubicBezTo>
                      <a:pt x="3" y="0"/>
                      <a:pt x="5" y="0"/>
                      <a:pt x="7" y="1"/>
                    </a:cubicBezTo>
                    <a:cubicBezTo>
                      <a:pt x="9" y="3"/>
                      <a:pt x="9" y="5"/>
                      <a:pt x="8" y="7"/>
                    </a:cubicBezTo>
                    <a:cubicBezTo>
                      <a:pt x="7" y="8"/>
                      <a:pt x="4" y="9"/>
                      <a:pt x="3" y="7"/>
                    </a:cubicBezTo>
                    <a:cubicBezTo>
                      <a:pt x="1" y="6"/>
                      <a:pt x="0" y="4"/>
                      <a:pt x="2" y="2"/>
                    </a:cubicBezTo>
                    <a:close/>
                  </a:path>
                </a:pathLst>
              </a:custGeom>
              <a:noFill/>
              <a:ln w="7938" cap="rnd">
                <a:solidFill>
                  <a:srgbClr val="333333"/>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pl-PL"/>
              </a:p>
            </p:txBody>
          </p:sp>
          <p:sp>
            <p:nvSpPr>
              <p:cNvPr id="15432" name="Freeform 113"/>
              <p:cNvSpPr>
                <a:spLocks/>
              </p:cNvSpPr>
              <p:nvPr/>
            </p:nvSpPr>
            <p:spPr bwMode="auto">
              <a:xfrm>
                <a:off x="2682" y="2468"/>
                <a:ext cx="80" cy="40"/>
              </a:xfrm>
              <a:custGeom>
                <a:avLst/>
                <a:gdLst>
                  <a:gd name="T0" fmla="*/ 1907550 w 32"/>
                  <a:gd name="T1" fmla="*/ 1943573 h 15"/>
                  <a:gd name="T2" fmla="*/ 1080395 w 32"/>
                  <a:gd name="T3" fmla="*/ 785373 h 15"/>
                  <a:gd name="T4" fmla="*/ 0 w 32"/>
                  <a:gd name="T5" fmla="*/ 0 h 15"/>
                  <a:gd name="T6" fmla="*/ 0 60000 65536"/>
                  <a:gd name="T7" fmla="*/ 0 60000 65536"/>
                  <a:gd name="T8" fmla="*/ 0 60000 65536"/>
                </a:gdLst>
                <a:ahLst/>
                <a:cxnLst>
                  <a:cxn ang="T6">
                    <a:pos x="T0" y="T1"/>
                  </a:cxn>
                  <a:cxn ang="T7">
                    <a:pos x="T2" y="T3"/>
                  </a:cxn>
                  <a:cxn ang="T8">
                    <a:pos x="T4" y="T5"/>
                  </a:cxn>
                </a:cxnLst>
                <a:rect l="0" t="0" r="r" b="b"/>
                <a:pathLst>
                  <a:path w="32" h="15">
                    <a:moveTo>
                      <a:pt x="32" y="15"/>
                    </a:moveTo>
                    <a:cubicBezTo>
                      <a:pt x="27" y="10"/>
                      <a:pt x="23" y="7"/>
                      <a:pt x="18" y="6"/>
                    </a:cubicBezTo>
                    <a:cubicBezTo>
                      <a:pt x="14" y="5"/>
                      <a:pt x="1" y="0"/>
                      <a:pt x="0" y="0"/>
                    </a:cubicBezTo>
                  </a:path>
                </a:pathLst>
              </a:custGeom>
              <a:noFill/>
              <a:ln w="7938" cap="rnd">
                <a:solidFill>
                  <a:srgbClr val="333333"/>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pl-PL"/>
              </a:p>
            </p:txBody>
          </p:sp>
          <p:sp>
            <p:nvSpPr>
              <p:cNvPr id="15433" name="Freeform 114"/>
              <p:cNvSpPr>
                <a:spLocks/>
              </p:cNvSpPr>
              <p:nvPr/>
            </p:nvSpPr>
            <p:spPr bwMode="auto">
              <a:xfrm>
                <a:off x="2659" y="2473"/>
                <a:ext cx="70" cy="40"/>
              </a:xfrm>
              <a:custGeom>
                <a:avLst/>
                <a:gdLst>
                  <a:gd name="T0" fmla="*/ 1671220 w 28"/>
                  <a:gd name="T1" fmla="*/ 1943573 h 15"/>
                  <a:gd name="T2" fmla="*/ 1317188 w 28"/>
                  <a:gd name="T3" fmla="*/ 928179 h 15"/>
                  <a:gd name="T4" fmla="*/ 0 w 28"/>
                  <a:gd name="T5" fmla="*/ 0 h 15"/>
                  <a:gd name="T6" fmla="*/ 0 60000 65536"/>
                  <a:gd name="T7" fmla="*/ 0 60000 65536"/>
                  <a:gd name="T8" fmla="*/ 0 60000 65536"/>
                </a:gdLst>
                <a:ahLst/>
                <a:cxnLst>
                  <a:cxn ang="T6">
                    <a:pos x="T0" y="T1"/>
                  </a:cxn>
                  <a:cxn ang="T7">
                    <a:pos x="T2" y="T3"/>
                  </a:cxn>
                  <a:cxn ang="T8">
                    <a:pos x="T4" y="T5"/>
                  </a:cxn>
                </a:cxnLst>
                <a:rect l="0" t="0" r="r" b="b"/>
                <a:pathLst>
                  <a:path w="28" h="15">
                    <a:moveTo>
                      <a:pt x="28" y="15"/>
                    </a:moveTo>
                    <a:cubicBezTo>
                      <a:pt x="26" y="12"/>
                      <a:pt x="24" y="8"/>
                      <a:pt x="22" y="7"/>
                    </a:cubicBezTo>
                    <a:cubicBezTo>
                      <a:pt x="20" y="6"/>
                      <a:pt x="2" y="0"/>
                      <a:pt x="0" y="0"/>
                    </a:cubicBezTo>
                  </a:path>
                </a:pathLst>
              </a:custGeom>
              <a:noFill/>
              <a:ln w="7938" cap="rnd">
                <a:solidFill>
                  <a:srgbClr val="333333"/>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pl-PL"/>
              </a:p>
            </p:txBody>
          </p:sp>
          <p:sp>
            <p:nvSpPr>
              <p:cNvPr id="15434" name="Freeform 115"/>
              <p:cNvSpPr>
                <a:spLocks/>
              </p:cNvSpPr>
              <p:nvPr/>
            </p:nvSpPr>
            <p:spPr bwMode="auto">
              <a:xfrm>
                <a:off x="2644" y="2473"/>
                <a:ext cx="8" cy="19"/>
              </a:xfrm>
              <a:custGeom>
                <a:avLst/>
                <a:gdLst>
                  <a:gd name="T0" fmla="*/ 380835 w 3"/>
                  <a:gd name="T1" fmla="*/ 1128817 h 7"/>
                  <a:gd name="T2" fmla="*/ 0 w 3"/>
                  <a:gd name="T3" fmla="*/ 0 h 7"/>
                  <a:gd name="T4" fmla="*/ 0 60000 65536"/>
                  <a:gd name="T5" fmla="*/ 0 60000 65536"/>
                </a:gdLst>
                <a:ahLst/>
                <a:cxnLst>
                  <a:cxn ang="T4">
                    <a:pos x="T0" y="T1"/>
                  </a:cxn>
                  <a:cxn ang="T5">
                    <a:pos x="T2" y="T3"/>
                  </a:cxn>
                </a:cxnLst>
                <a:rect l="0" t="0" r="r" b="b"/>
                <a:pathLst>
                  <a:path w="3" h="7">
                    <a:moveTo>
                      <a:pt x="3" y="7"/>
                    </a:moveTo>
                    <a:cubicBezTo>
                      <a:pt x="3" y="4"/>
                      <a:pt x="0" y="0"/>
                      <a:pt x="0" y="0"/>
                    </a:cubicBezTo>
                  </a:path>
                </a:pathLst>
              </a:custGeom>
              <a:noFill/>
              <a:ln w="7938" cap="rnd">
                <a:solidFill>
                  <a:srgbClr val="333333"/>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pl-PL"/>
              </a:p>
            </p:txBody>
          </p:sp>
          <p:sp>
            <p:nvSpPr>
              <p:cNvPr id="15435" name="Freeform 116"/>
              <p:cNvSpPr>
                <a:spLocks/>
              </p:cNvSpPr>
              <p:nvPr/>
            </p:nvSpPr>
            <p:spPr bwMode="auto">
              <a:xfrm>
                <a:off x="2544" y="2441"/>
                <a:ext cx="238" cy="110"/>
              </a:xfrm>
              <a:custGeom>
                <a:avLst/>
                <a:gdLst>
                  <a:gd name="T0" fmla="*/ 0 w 95"/>
                  <a:gd name="T1" fmla="*/ 0 h 41"/>
                  <a:gd name="T2" fmla="*/ 322623 w 95"/>
                  <a:gd name="T3" fmla="*/ 577293 h 41"/>
                  <a:gd name="T4" fmla="*/ 1831079 w 95"/>
                  <a:gd name="T5" fmla="*/ 1973236 h 41"/>
                  <a:gd name="T6" fmla="*/ 2445490 w 95"/>
                  <a:gd name="T7" fmla="*/ 4040600 h 41"/>
                  <a:gd name="T8" fmla="*/ 2561972 w 95"/>
                  <a:gd name="T9" fmla="*/ 4305679 h 41"/>
                  <a:gd name="T10" fmla="*/ 2639335 w 95"/>
                  <a:gd name="T11" fmla="*/ 4716720 h 41"/>
                  <a:gd name="T12" fmla="*/ 2686288 w 95"/>
                  <a:gd name="T13" fmla="*/ 4464575 h 41"/>
                  <a:gd name="T14" fmla="*/ 2755784 w 95"/>
                  <a:gd name="T15" fmla="*/ 3882364 h 41"/>
                  <a:gd name="T16" fmla="*/ 2639335 w 95"/>
                  <a:gd name="T17" fmla="*/ 2649549 h 41"/>
                  <a:gd name="T18" fmla="*/ 3533035 w 95"/>
                  <a:gd name="T19" fmla="*/ 3054864 h 41"/>
                  <a:gd name="T20" fmla="*/ 4148180 w 95"/>
                  <a:gd name="T21" fmla="*/ 4716720 h 41"/>
                  <a:gd name="T22" fmla="*/ 4459737 w 95"/>
                  <a:gd name="T23" fmla="*/ 5294048 h 41"/>
                  <a:gd name="T24" fmla="*/ 4587335 w 95"/>
                  <a:gd name="T25" fmla="*/ 5696487 h 41"/>
                  <a:gd name="T26" fmla="*/ 4587335 w 95"/>
                  <a:gd name="T27" fmla="*/ 5294048 h 41"/>
                  <a:gd name="T28" fmla="*/ 4509171 w 95"/>
                  <a:gd name="T29" fmla="*/ 3731436 h 41"/>
                  <a:gd name="T30" fmla="*/ 4956440 w 95"/>
                  <a:gd name="T31" fmla="*/ 4040600 h 41"/>
                  <a:gd name="T32" fmla="*/ 5318153 w 95"/>
                  <a:gd name="T33" fmla="*/ 4305679 h 41"/>
                  <a:gd name="T34" fmla="*/ 5441990 w 95"/>
                  <a:gd name="T35" fmla="*/ 4464575 h 41"/>
                  <a:gd name="T36" fmla="*/ 5441990 w 95"/>
                  <a:gd name="T37" fmla="*/ 4040600 h 41"/>
                  <a:gd name="T38" fmla="*/ 5318153 w 95"/>
                  <a:gd name="T39" fmla="*/ 3479265 h 41"/>
                  <a:gd name="T40" fmla="*/ 5609845 w 95"/>
                  <a:gd name="T41" fmla="*/ 3479265 h 41"/>
                  <a:gd name="T42" fmla="*/ 5803765 w 95"/>
                  <a:gd name="T43" fmla="*/ 3479265 h 41"/>
                  <a:gd name="T44" fmla="*/ 5687333 w 95"/>
                  <a:gd name="T45" fmla="*/ 3204708 h 41"/>
                  <a:gd name="T46" fmla="*/ 5201650 w 95"/>
                  <a:gd name="T47" fmla="*/ 2067214 h 41"/>
                  <a:gd name="T48" fmla="*/ 4392738 w 95"/>
                  <a:gd name="T49" fmla="*/ 1390808 h 41"/>
                  <a:gd name="T50" fmla="*/ 2141344 w 95"/>
                  <a:gd name="T51" fmla="*/ 1237857 h 41"/>
                  <a:gd name="T52" fmla="*/ 0 w 95"/>
                  <a:gd name="T53" fmla="*/ 0 h 41"/>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95" h="41">
                    <a:moveTo>
                      <a:pt x="0" y="0"/>
                    </a:moveTo>
                    <a:cubicBezTo>
                      <a:pt x="1" y="2"/>
                      <a:pt x="3" y="3"/>
                      <a:pt x="5" y="4"/>
                    </a:cubicBezTo>
                    <a:cubicBezTo>
                      <a:pt x="10" y="6"/>
                      <a:pt x="26" y="12"/>
                      <a:pt x="30" y="14"/>
                    </a:cubicBezTo>
                    <a:cubicBezTo>
                      <a:pt x="33" y="16"/>
                      <a:pt x="37" y="24"/>
                      <a:pt x="40" y="29"/>
                    </a:cubicBezTo>
                    <a:cubicBezTo>
                      <a:pt x="40" y="30"/>
                      <a:pt x="41" y="31"/>
                      <a:pt x="42" y="31"/>
                    </a:cubicBezTo>
                    <a:cubicBezTo>
                      <a:pt x="43" y="33"/>
                      <a:pt x="43" y="34"/>
                      <a:pt x="43" y="34"/>
                    </a:cubicBezTo>
                    <a:cubicBezTo>
                      <a:pt x="44" y="34"/>
                      <a:pt x="44" y="33"/>
                      <a:pt x="44" y="32"/>
                    </a:cubicBezTo>
                    <a:cubicBezTo>
                      <a:pt x="44" y="31"/>
                      <a:pt x="45" y="29"/>
                      <a:pt x="45" y="28"/>
                    </a:cubicBezTo>
                    <a:cubicBezTo>
                      <a:pt x="44" y="23"/>
                      <a:pt x="43" y="19"/>
                      <a:pt x="43" y="19"/>
                    </a:cubicBezTo>
                    <a:cubicBezTo>
                      <a:pt x="43" y="19"/>
                      <a:pt x="55" y="19"/>
                      <a:pt x="58" y="22"/>
                    </a:cubicBezTo>
                    <a:cubicBezTo>
                      <a:pt x="61" y="25"/>
                      <a:pt x="67" y="32"/>
                      <a:pt x="68" y="34"/>
                    </a:cubicBezTo>
                    <a:cubicBezTo>
                      <a:pt x="69" y="36"/>
                      <a:pt x="71" y="37"/>
                      <a:pt x="73" y="38"/>
                    </a:cubicBezTo>
                    <a:cubicBezTo>
                      <a:pt x="74" y="39"/>
                      <a:pt x="74" y="41"/>
                      <a:pt x="75" y="41"/>
                    </a:cubicBezTo>
                    <a:cubicBezTo>
                      <a:pt x="76" y="41"/>
                      <a:pt x="75" y="39"/>
                      <a:pt x="75" y="38"/>
                    </a:cubicBezTo>
                    <a:cubicBezTo>
                      <a:pt x="75" y="35"/>
                      <a:pt x="74" y="27"/>
                      <a:pt x="74" y="27"/>
                    </a:cubicBezTo>
                    <a:cubicBezTo>
                      <a:pt x="74" y="27"/>
                      <a:pt x="78" y="28"/>
                      <a:pt x="81" y="29"/>
                    </a:cubicBezTo>
                    <a:cubicBezTo>
                      <a:pt x="83" y="29"/>
                      <a:pt x="86" y="31"/>
                      <a:pt x="87" y="31"/>
                    </a:cubicBezTo>
                    <a:cubicBezTo>
                      <a:pt x="88" y="31"/>
                      <a:pt x="88" y="32"/>
                      <a:pt x="89" y="32"/>
                    </a:cubicBezTo>
                    <a:cubicBezTo>
                      <a:pt x="90" y="31"/>
                      <a:pt x="90" y="31"/>
                      <a:pt x="89" y="29"/>
                    </a:cubicBezTo>
                    <a:cubicBezTo>
                      <a:pt x="88" y="28"/>
                      <a:pt x="88" y="25"/>
                      <a:pt x="87" y="25"/>
                    </a:cubicBezTo>
                    <a:cubicBezTo>
                      <a:pt x="87" y="24"/>
                      <a:pt x="90" y="24"/>
                      <a:pt x="92" y="25"/>
                    </a:cubicBezTo>
                    <a:cubicBezTo>
                      <a:pt x="93" y="26"/>
                      <a:pt x="94" y="27"/>
                      <a:pt x="95" y="25"/>
                    </a:cubicBezTo>
                    <a:cubicBezTo>
                      <a:pt x="95" y="25"/>
                      <a:pt x="94" y="24"/>
                      <a:pt x="93" y="23"/>
                    </a:cubicBezTo>
                    <a:cubicBezTo>
                      <a:pt x="91" y="20"/>
                      <a:pt x="87" y="16"/>
                      <a:pt x="85" y="15"/>
                    </a:cubicBezTo>
                    <a:cubicBezTo>
                      <a:pt x="82" y="13"/>
                      <a:pt x="78" y="11"/>
                      <a:pt x="72" y="10"/>
                    </a:cubicBezTo>
                    <a:cubicBezTo>
                      <a:pt x="57" y="10"/>
                      <a:pt x="42" y="9"/>
                      <a:pt x="35" y="9"/>
                    </a:cubicBezTo>
                    <a:cubicBezTo>
                      <a:pt x="29" y="9"/>
                      <a:pt x="14" y="5"/>
                      <a:pt x="0" y="0"/>
                    </a:cubicBezTo>
                    <a:close/>
                  </a:path>
                </a:pathLst>
              </a:custGeom>
              <a:noFill/>
              <a:ln w="7938" cap="rnd">
                <a:solidFill>
                  <a:srgbClr val="333333"/>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pl-PL"/>
              </a:p>
            </p:txBody>
          </p:sp>
          <p:sp>
            <p:nvSpPr>
              <p:cNvPr id="15436" name="Freeform 117"/>
              <p:cNvSpPr>
                <a:spLocks/>
              </p:cNvSpPr>
              <p:nvPr/>
            </p:nvSpPr>
            <p:spPr bwMode="auto">
              <a:xfrm>
                <a:off x="3105" y="2529"/>
                <a:ext cx="70" cy="35"/>
              </a:xfrm>
              <a:custGeom>
                <a:avLst/>
                <a:gdLst>
                  <a:gd name="T0" fmla="*/ 1671220 w 28"/>
                  <a:gd name="T1" fmla="*/ 1879557 h 13"/>
                  <a:gd name="T2" fmla="*/ 1030283 w 28"/>
                  <a:gd name="T3" fmla="*/ 698121 h 13"/>
                  <a:gd name="T4" fmla="*/ 0 w 28"/>
                  <a:gd name="T5" fmla="*/ 0 h 13"/>
                  <a:gd name="T6" fmla="*/ 0 60000 65536"/>
                  <a:gd name="T7" fmla="*/ 0 60000 65536"/>
                  <a:gd name="T8" fmla="*/ 0 60000 65536"/>
                </a:gdLst>
                <a:ahLst/>
                <a:cxnLst>
                  <a:cxn ang="T6">
                    <a:pos x="T0" y="T1"/>
                  </a:cxn>
                  <a:cxn ang="T7">
                    <a:pos x="T2" y="T3"/>
                  </a:cxn>
                  <a:cxn ang="T8">
                    <a:pos x="T4" y="T5"/>
                  </a:cxn>
                </a:cxnLst>
                <a:rect l="0" t="0" r="r" b="b"/>
                <a:pathLst>
                  <a:path w="28" h="13">
                    <a:moveTo>
                      <a:pt x="28" y="13"/>
                    </a:moveTo>
                    <a:cubicBezTo>
                      <a:pt x="25" y="9"/>
                      <a:pt x="20" y="6"/>
                      <a:pt x="17" y="5"/>
                    </a:cubicBezTo>
                    <a:cubicBezTo>
                      <a:pt x="14" y="5"/>
                      <a:pt x="0" y="0"/>
                      <a:pt x="0" y="0"/>
                    </a:cubicBezTo>
                  </a:path>
                </a:pathLst>
              </a:custGeom>
              <a:noFill/>
              <a:ln w="7938" cap="rnd">
                <a:solidFill>
                  <a:srgbClr val="333333"/>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pl-PL"/>
              </a:p>
            </p:txBody>
          </p:sp>
          <p:sp>
            <p:nvSpPr>
              <p:cNvPr id="15437" name="Freeform 118"/>
              <p:cNvSpPr>
                <a:spLocks/>
              </p:cNvSpPr>
              <p:nvPr/>
            </p:nvSpPr>
            <p:spPr bwMode="auto">
              <a:xfrm>
                <a:off x="3105" y="2543"/>
                <a:ext cx="30" cy="24"/>
              </a:xfrm>
              <a:custGeom>
                <a:avLst/>
                <a:gdLst>
                  <a:gd name="T0" fmla="*/ 717313 w 12"/>
                  <a:gd name="T1" fmla="*/ 1166144 h 9"/>
                  <a:gd name="T2" fmla="*/ 0 w 12"/>
                  <a:gd name="T3" fmla="*/ 0 h 9"/>
                  <a:gd name="T4" fmla="*/ 0 60000 65536"/>
                  <a:gd name="T5" fmla="*/ 0 60000 65536"/>
                </a:gdLst>
                <a:ahLst/>
                <a:cxnLst>
                  <a:cxn ang="T4">
                    <a:pos x="T0" y="T1"/>
                  </a:cxn>
                  <a:cxn ang="T5">
                    <a:pos x="T2" y="T3"/>
                  </a:cxn>
                </a:cxnLst>
                <a:rect l="0" t="0" r="r" b="b"/>
                <a:pathLst>
                  <a:path w="12" h="9">
                    <a:moveTo>
                      <a:pt x="12" y="9"/>
                    </a:moveTo>
                    <a:cubicBezTo>
                      <a:pt x="10" y="7"/>
                      <a:pt x="2" y="1"/>
                      <a:pt x="0" y="0"/>
                    </a:cubicBezTo>
                  </a:path>
                </a:pathLst>
              </a:custGeom>
              <a:noFill/>
              <a:ln w="7938" cap="rnd">
                <a:solidFill>
                  <a:srgbClr val="333333"/>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pl-PL"/>
              </a:p>
            </p:txBody>
          </p:sp>
          <p:sp>
            <p:nvSpPr>
              <p:cNvPr id="15438" name="Freeform 119"/>
              <p:cNvSpPr>
                <a:spLocks/>
              </p:cNvSpPr>
              <p:nvPr/>
            </p:nvSpPr>
            <p:spPr bwMode="auto">
              <a:xfrm>
                <a:off x="3097" y="2431"/>
                <a:ext cx="40" cy="56"/>
              </a:xfrm>
              <a:custGeom>
                <a:avLst/>
                <a:gdLst>
                  <a:gd name="T0" fmla="*/ 954113 w 16"/>
                  <a:gd name="T1" fmla="*/ 2708160 h 21"/>
                  <a:gd name="T2" fmla="*/ 603050 w 16"/>
                  <a:gd name="T3" fmla="*/ 928179 h 21"/>
                  <a:gd name="T4" fmla="*/ 0 w 16"/>
                  <a:gd name="T5" fmla="*/ 0 h 21"/>
                  <a:gd name="T6" fmla="*/ 0 60000 65536"/>
                  <a:gd name="T7" fmla="*/ 0 60000 65536"/>
                  <a:gd name="T8" fmla="*/ 0 60000 65536"/>
                </a:gdLst>
                <a:ahLst/>
                <a:cxnLst>
                  <a:cxn ang="T6">
                    <a:pos x="T0" y="T1"/>
                  </a:cxn>
                  <a:cxn ang="T7">
                    <a:pos x="T2" y="T3"/>
                  </a:cxn>
                  <a:cxn ang="T8">
                    <a:pos x="T4" y="T5"/>
                  </a:cxn>
                </a:cxnLst>
                <a:rect l="0" t="0" r="r" b="b"/>
                <a:pathLst>
                  <a:path w="16" h="21">
                    <a:moveTo>
                      <a:pt x="16" y="21"/>
                    </a:moveTo>
                    <a:cubicBezTo>
                      <a:pt x="14" y="16"/>
                      <a:pt x="13" y="11"/>
                      <a:pt x="10" y="7"/>
                    </a:cubicBezTo>
                    <a:cubicBezTo>
                      <a:pt x="6" y="3"/>
                      <a:pt x="1" y="0"/>
                      <a:pt x="0" y="0"/>
                    </a:cubicBezTo>
                  </a:path>
                </a:pathLst>
              </a:custGeom>
              <a:noFill/>
              <a:ln w="7938" cap="rnd">
                <a:solidFill>
                  <a:srgbClr val="333333"/>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pl-PL"/>
              </a:p>
            </p:txBody>
          </p:sp>
          <p:sp>
            <p:nvSpPr>
              <p:cNvPr id="15439" name="Freeform 120"/>
              <p:cNvSpPr>
                <a:spLocks/>
              </p:cNvSpPr>
              <p:nvPr/>
            </p:nvSpPr>
            <p:spPr bwMode="auto">
              <a:xfrm>
                <a:off x="3132" y="2439"/>
                <a:ext cx="28" cy="26"/>
              </a:xfrm>
              <a:custGeom>
                <a:avLst/>
                <a:gdLst>
                  <a:gd name="T0" fmla="*/ 812257 w 11"/>
                  <a:gd name="T1" fmla="*/ 960739 h 10"/>
                  <a:gd name="T2" fmla="*/ 0 w 11"/>
                  <a:gd name="T3" fmla="*/ 0 h 10"/>
                  <a:gd name="T4" fmla="*/ 0 60000 65536"/>
                  <a:gd name="T5" fmla="*/ 0 60000 65536"/>
                </a:gdLst>
                <a:ahLst/>
                <a:cxnLst>
                  <a:cxn ang="T4">
                    <a:pos x="T0" y="T1"/>
                  </a:cxn>
                  <a:cxn ang="T5">
                    <a:pos x="T2" y="T3"/>
                  </a:cxn>
                </a:cxnLst>
                <a:rect l="0" t="0" r="r" b="b"/>
                <a:pathLst>
                  <a:path w="11" h="10">
                    <a:moveTo>
                      <a:pt x="11" y="10"/>
                    </a:moveTo>
                    <a:cubicBezTo>
                      <a:pt x="9" y="8"/>
                      <a:pt x="4" y="1"/>
                      <a:pt x="0" y="0"/>
                    </a:cubicBezTo>
                  </a:path>
                </a:pathLst>
              </a:custGeom>
              <a:noFill/>
              <a:ln w="7938" cap="rnd">
                <a:solidFill>
                  <a:srgbClr val="333333"/>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pl-PL"/>
              </a:p>
            </p:txBody>
          </p:sp>
          <p:sp>
            <p:nvSpPr>
              <p:cNvPr id="15440" name="Freeform 121"/>
              <p:cNvSpPr>
                <a:spLocks/>
              </p:cNvSpPr>
              <p:nvPr/>
            </p:nvSpPr>
            <p:spPr bwMode="auto">
              <a:xfrm>
                <a:off x="3055" y="2380"/>
                <a:ext cx="27" cy="99"/>
              </a:xfrm>
              <a:custGeom>
                <a:avLst/>
                <a:gdLst>
                  <a:gd name="T0" fmla="*/ 429518 w 11"/>
                  <a:gd name="T1" fmla="*/ 4983863 h 37"/>
                  <a:gd name="T2" fmla="*/ 524404 w 11"/>
                  <a:gd name="T3" fmla="*/ 0 h 37"/>
                  <a:gd name="T4" fmla="*/ 0 60000 65536"/>
                  <a:gd name="T5" fmla="*/ 0 60000 65536"/>
                </a:gdLst>
                <a:ahLst/>
                <a:cxnLst>
                  <a:cxn ang="T4">
                    <a:pos x="T0" y="T1"/>
                  </a:cxn>
                  <a:cxn ang="T5">
                    <a:pos x="T2" y="T3"/>
                  </a:cxn>
                </a:cxnLst>
                <a:rect l="0" t="0" r="r" b="b"/>
                <a:pathLst>
                  <a:path w="11" h="37">
                    <a:moveTo>
                      <a:pt x="9" y="37"/>
                    </a:moveTo>
                    <a:cubicBezTo>
                      <a:pt x="3" y="31"/>
                      <a:pt x="0" y="25"/>
                      <a:pt x="11" y="0"/>
                    </a:cubicBezTo>
                  </a:path>
                </a:pathLst>
              </a:custGeom>
              <a:noFill/>
              <a:ln w="7938" cap="rnd">
                <a:solidFill>
                  <a:srgbClr val="333333"/>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pl-PL"/>
              </a:p>
            </p:txBody>
          </p:sp>
          <p:sp>
            <p:nvSpPr>
              <p:cNvPr id="15441" name="Freeform 122"/>
              <p:cNvSpPr>
                <a:spLocks/>
              </p:cNvSpPr>
              <p:nvPr/>
            </p:nvSpPr>
            <p:spPr bwMode="auto">
              <a:xfrm>
                <a:off x="3130" y="2527"/>
                <a:ext cx="25" cy="1"/>
              </a:xfrm>
              <a:custGeom>
                <a:avLst/>
                <a:gdLst>
                  <a:gd name="T0" fmla="*/ 603050 w 10"/>
                  <a:gd name="T1" fmla="*/ 0 h 1"/>
                  <a:gd name="T2" fmla="*/ 0 w 10"/>
                  <a:gd name="T3" fmla="*/ 0 h 1"/>
                  <a:gd name="T4" fmla="*/ 0 60000 65536"/>
                  <a:gd name="T5" fmla="*/ 0 60000 65536"/>
                </a:gdLst>
                <a:ahLst/>
                <a:cxnLst>
                  <a:cxn ang="T4">
                    <a:pos x="T0" y="T1"/>
                  </a:cxn>
                  <a:cxn ang="T5">
                    <a:pos x="T2" y="T3"/>
                  </a:cxn>
                </a:cxnLst>
                <a:rect l="0" t="0" r="r" b="b"/>
                <a:pathLst>
                  <a:path w="10" h="1">
                    <a:moveTo>
                      <a:pt x="10" y="0"/>
                    </a:moveTo>
                    <a:cubicBezTo>
                      <a:pt x="7" y="0"/>
                      <a:pt x="1" y="0"/>
                      <a:pt x="0" y="0"/>
                    </a:cubicBezTo>
                  </a:path>
                </a:pathLst>
              </a:custGeom>
              <a:noFill/>
              <a:ln w="7938" cap="rnd">
                <a:solidFill>
                  <a:srgbClr val="333333"/>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pl-PL"/>
              </a:p>
            </p:txBody>
          </p:sp>
          <p:sp>
            <p:nvSpPr>
              <p:cNvPr id="15442" name="Freeform 123"/>
              <p:cNvSpPr>
                <a:spLocks/>
              </p:cNvSpPr>
              <p:nvPr/>
            </p:nvSpPr>
            <p:spPr bwMode="auto">
              <a:xfrm>
                <a:off x="3125" y="1879"/>
                <a:ext cx="2" cy="21"/>
              </a:xfrm>
              <a:custGeom>
                <a:avLst/>
                <a:gdLst>
                  <a:gd name="T0" fmla="*/ 4096 w 1"/>
                  <a:gd name="T1" fmla="*/ 0 h 8"/>
                  <a:gd name="T2" fmla="*/ 0 w 1"/>
                  <a:gd name="T3" fmla="*/ 852046 h 8"/>
                  <a:gd name="T4" fmla="*/ 0 60000 65536"/>
                  <a:gd name="T5" fmla="*/ 0 60000 65536"/>
                </a:gdLst>
                <a:ahLst/>
                <a:cxnLst>
                  <a:cxn ang="T4">
                    <a:pos x="T0" y="T1"/>
                  </a:cxn>
                  <a:cxn ang="T5">
                    <a:pos x="T2" y="T3"/>
                  </a:cxn>
                </a:cxnLst>
                <a:rect l="0" t="0" r="r" b="b"/>
                <a:pathLst>
                  <a:path w="1" h="8">
                    <a:moveTo>
                      <a:pt x="1" y="0"/>
                    </a:moveTo>
                    <a:cubicBezTo>
                      <a:pt x="1" y="3"/>
                      <a:pt x="1" y="5"/>
                      <a:pt x="0" y="8"/>
                    </a:cubicBezTo>
                  </a:path>
                </a:pathLst>
              </a:custGeom>
              <a:noFill/>
              <a:ln w="7938" cap="rnd">
                <a:solidFill>
                  <a:srgbClr val="333333"/>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pl-PL"/>
              </a:p>
            </p:txBody>
          </p:sp>
          <p:sp>
            <p:nvSpPr>
              <p:cNvPr id="15443" name="Oval 124"/>
              <p:cNvSpPr>
                <a:spLocks noChangeArrowheads="1"/>
              </p:cNvSpPr>
              <p:nvPr/>
            </p:nvSpPr>
            <p:spPr bwMode="auto">
              <a:xfrm>
                <a:off x="3235" y="2167"/>
                <a:ext cx="12" cy="1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pl-PL" altLang="pl-PL" sz="1800"/>
              </a:p>
            </p:txBody>
          </p:sp>
          <p:sp>
            <p:nvSpPr>
              <p:cNvPr id="15444" name="Freeform 125"/>
              <p:cNvSpPr>
                <a:spLocks/>
              </p:cNvSpPr>
              <p:nvPr/>
            </p:nvSpPr>
            <p:spPr bwMode="auto">
              <a:xfrm>
                <a:off x="3120" y="1964"/>
                <a:ext cx="22" cy="21"/>
              </a:xfrm>
              <a:custGeom>
                <a:avLst/>
                <a:gdLst>
                  <a:gd name="T0" fmla="*/ 90694 w 9"/>
                  <a:gd name="T1" fmla="*/ 852046 h 8"/>
                  <a:gd name="T2" fmla="*/ 411955 w 9"/>
                  <a:gd name="T3" fmla="*/ 200939 h 8"/>
                  <a:gd name="T4" fmla="*/ 0 w 9"/>
                  <a:gd name="T5" fmla="*/ 450825 h 8"/>
                  <a:gd name="T6" fmla="*/ 0 60000 65536"/>
                  <a:gd name="T7" fmla="*/ 0 60000 65536"/>
                  <a:gd name="T8" fmla="*/ 0 60000 65536"/>
                </a:gdLst>
                <a:ahLst/>
                <a:cxnLst>
                  <a:cxn ang="T6">
                    <a:pos x="T0" y="T1"/>
                  </a:cxn>
                  <a:cxn ang="T7">
                    <a:pos x="T2" y="T3"/>
                  </a:cxn>
                  <a:cxn ang="T8">
                    <a:pos x="T4" y="T5"/>
                  </a:cxn>
                </a:cxnLst>
                <a:rect l="0" t="0" r="r" b="b"/>
                <a:pathLst>
                  <a:path w="9" h="8">
                    <a:moveTo>
                      <a:pt x="2" y="8"/>
                    </a:moveTo>
                    <a:cubicBezTo>
                      <a:pt x="5" y="7"/>
                      <a:pt x="9" y="6"/>
                      <a:pt x="9" y="2"/>
                    </a:cubicBezTo>
                    <a:cubicBezTo>
                      <a:pt x="6" y="0"/>
                      <a:pt x="2" y="2"/>
                      <a:pt x="0" y="4"/>
                    </a:cubicBezTo>
                  </a:path>
                </a:pathLst>
              </a:custGeom>
              <a:noFill/>
              <a:ln w="15875" cap="flat">
                <a:solidFill>
                  <a:srgbClr val="E6E6E6"/>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pl-PL"/>
              </a:p>
            </p:txBody>
          </p:sp>
          <p:sp>
            <p:nvSpPr>
              <p:cNvPr id="15445" name="Freeform 126"/>
              <p:cNvSpPr>
                <a:spLocks/>
              </p:cNvSpPr>
              <p:nvPr/>
            </p:nvSpPr>
            <p:spPr bwMode="auto">
              <a:xfrm>
                <a:off x="3075" y="2113"/>
                <a:ext cx="7" cy="11"/>
              </a:xfrm>
              <a:custGeom>
                <a:avLst/>
                <a:gdLst>
                  <a:gd name="T0" fmla="*/ 24544 w 3"/>
                  <a:gd name="T1" fmla="*/ 745671 h 4"/>
                  <a:gd name="T2" fmla="*/ 75677 w 3"/>
                  <a:gd name="T3" fmla="*/ 0 h 4"/>
                  <a:gd name="T4" fmla="*/ 0 60000 65536"/>
                  <a:gd name="T5" fmla="*/ 0 60000 65536"/>
                </a:gdLst>
                <a:ahLst/>
                <a:cxnLst>
                  <a:cxn ang="T4">
                    <a:pos x="T0" y="T1"/>
                  </a:cxn>
                  <a:cxn ang="T5">
                    <a:pos x="T2" y="T3"/>
                  </a:cxn>
                </a:cxnLst>
                <a:rect l="0" t="0" r="r" b="b"/>
                <a:pathLst>
                  <a:path w="3" h="4">
                    <a:moveTo>
                      <a:pt x="1" y="4"/>
                    </a:moveTo>
                    <a:cubicBezTo>
                      <a:pt x="0" y="4"/>
                      <a:pt x="3" y="1"/>
                      <a:pt x="3" y="0"/>
                    </a:cubicBezTo>
                  </a:path>
                </a:pathLst>
              </a:custGeom>
              <a:noFill/>
              <a:ln w="15875" cap="flat">
                <a:solidFill>
                  <a:srgbClr val="E6E6E6"/>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pl-PL"/>
              </a:p>
            </p:txBody>
          </p:sp>
          <p:sp>
            <p:nvSpPr>
              <p:cNvPr id="15446" name="Freeform 127"/>
              <p:cNvSpPr>
                <a:spLocks/>
              </p:cNvSpPr>
              <p:nvPr/>
            </p:nvSpPr>
            <p:spPr bwMode="auto">
              <a:xfrm>
                <a:off x="3090" y="1996"/>
                <a:ext cx="2" cy="11"/>
              </a:xfrm>
              <a:custGeom>
                <a:avLst/>
                <a:gdLst>
                  <a:gd name="T0" fmla="*/ 4096 w 1"/>
                  <a:gd name="T1" fmla="*/ 745671 h 4"/>
                  <a:gd name="T2" fmla="*/ 0 w 1"/>
                  <a:gd name="T3" fmla="*/ 0 h 4"/>
                  <a:gd name="T4" fmla="*/ 0 60000 65536"/>
                  <a:gd name="T5" fmla="*/ 0 60000 65536"/>
                </a:gdLst>
                <a:ahLst/>
                <a:cxnLst>
                  <a:cxn ang="T4">
                    <a:pos x="T0" y="T1"/>
                  </a:cxn>
                  <a:cxn ang="T5">
                    <a:pos x="T2" y="T3"/>
                  </a:cxn>
                </a:cxnLst>
                <a:rect l="0" t="0" r="r" b="b"/>
                <a:pathLst>
                  <a:path w="1" h="4">
                    <a:moveTo>
                      <a:pt x="1" y="4"/>
                    </a:moveTo>
                    <a:cubicBezTo>
                      <a:pt x="1" y="3"/>
                      <a:pt x="0" y="2"/>
                      <a:pt x="0" y="0"/>
                    </a:cubicBezTo>
                  </a:path>
                </a:pathLst>
              </a:custGeom>
              <a:noFill/>
              <a:ln w="15875" cap="flat">
                <a:solidFill>
                  <a:srgbClr val="E6E6E6"/>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pl-PL"/>
              </a:p>
            </p:txBody>
          </p:sp>
          <p:sp>
            <p:nvSpPr>
              <p:cNvPr id="15447" name="Freeform 128"/>
              <p:cNvSpPr>
                <a:spLocks/>
              </p:cNvSpPr>
              <p:nvPr/>
            </p:nvSpPr>
            <p:spPr bwMode="auto">
              <a:xfrm>
                <a:off x="3107" y="2540"/>
                <a:ext cx="8" cy="11"/>
              </a:xfrm>
              <a:custGeom>
                <a:avLst/>
                <a:gdLst>
                  <a:gd name="T0" fmla="*/ 380835 w 3"/>
                  <a:gd name="T1" fmla="*/ 0 h 4"/>
                  <a:gd name="T2" fmla="*/ 0 w 3"/>
                  <a:gd name="T3" fmla="*/ 745671 h 4"/>
                  <a:gd name="T4" fmla="*/ 0 60000 65536"/>
                  <a:gd name="T5" fmla="*/ 0 60000 65536"/>
                </a:gdLst>
                <a:ahLst/>
                <a:cxnLst>
                  <a:cxn ang="T4">
                    <a:pos x="T0" y="T1"/>
                  </a:cxn>
                  <a:cxn ang="T5">
                    <a:pos x="T2" y="T3"/>
                  </a:cxn>
                </a:cxnLst>
                <a:rect l="0" t="0" r="r" b="b"/>
                <a:pathLst>
                  <a:path w="3" h="4">
                    <a:moveTo>
                      <a:pt x="3" y="0"/>
                    </a:moveTo>
                    <a:cubicBezTo>
                      <a:pt x="2" y="2"/>
                      <a:pt x="1" y="3"/>
                      <a:pt x="0" y="4"/>
                    </a:cubicBezTo>
                  </a:path>
                </a:pathLst>
              </a:custGeom>
              <a:noFill/>
              <a:ln w="15875" cap="flat">
                <a:solidFill>
                  <a:srgbClr val="CCCCCC"/>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pl-PL"/>
              </a:p>
            </p:txBody>
          </p:sp>
          <p:sp>
            <p:nvSpPr>
              <p:cNvPr id="15448" name="Freeform 129"/>
              <p:cNvSpPr>
                <a:spLocks/>
              </p:cNvSpPr>
              <p:nvPr/>
            </p:nvSpPr>
            <p:spPr bwMode="auto">
              <a:xfrm>
                <a:off x="3100" y="2431"/>
                <a:ext cx="7" cy="10"/>
              </a:xfrm>
              <a:custGeom>
                <a:avLst/>
                <a:gdLst>
                  <a:gd name="T0" fmla="*/ 0 w 3"/>
                  <a:gd name="T1" fmla="*/ 241220 h 4"/>
                  <a:gd name="T2" fmla="*/ 75677 w 3"/>
                  <a:gd name="T3" fmla="*/ 0 h 4"/>
                  <a:gd name="T4" fmla="*/ 0 60000 65536"/>
                  <a:gd name="T5" fmla="*/ 0 60000 65536"/>
                </a:gdLst>
                <a:ahLst/>
                <a:cxnLst>
                  <a:cxn ang="T4">
                    <a:pos x="T0" y="T1"/>
                  </a:cxn>
                  <a:cxn ang="T5">
                    <a:pos x="T2" y="T3"/>
                  </a:cxn>
                </a:cxnLst>
                <a:rect l="0" t="0" r="r" b="b"/>
                <a:pathLst>
                  <a:path w="3" h="4">
                    <a:moveTo>
                      <a:pt x="0" y="4"/>
                    </a:moveTo>
                    <a:cubicBezTo>
                      <a:pt x="2" y="3"/>
                      <a:pt x="3" y="2"/>
                      <a:pt x="3" y="0"/>
                    </a:cubicBezTo>
                  </a:path>
                </a:pathLst>
              </a:custGeom>
              <a:noFill/>
              <a:ln w="15875" cap="flat">
                <a:solidFill>
                  <a:srgbClr val="CCCCCC"/>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pl-PL"/>
              </a:p>
            </p:txBody>
          </p:sp>
          <p:sp>
            <p:nvSpPr>
              <p:cNvPr id="15449" name="Freeform 130"/>
              <p:cNvSpPr>
                <a:spLocks/>
              </p:cNvSpPr>
              <p:nvPr/>
            </p:nvSpPr>
            <p:spPr bwMode="auto">
              <a:xfrm>
                <a:off x="3115" y="2447"/>
                <a:ext cx="10" cy="8"/>
              </a:xfrm>
              <a:custGeom>
                <a:avLst/>
                <a:gdLst>
                  <a:gd name="T0" fmla="*/ 0 w 4"/>
                  <a:gd name="T1" fmla="*/ 380835 h 3"/>
                  <a:gd name="T2" fmla="*/ 241220 w 4"/>
                  <a:gd name="T3" fmla="*/ 0 h 3"/>
                  <a:gd name="T4" fmla="*/ 0 60000 65536"/>
                  <a:gd name="T5" fmla="*/ 0 60000 65536"/>
                </a:gdLst>
                <a:ahLst/>
                <a:cxnLst>
                  <a:cxn ang="T4">
                    <a:pos x="T0" y="T1"/>
                  </a:cxn>
                  <a:cxn ang="T5">
                    <a:pos x="T2" y="T3"/>
                  </a:cxn>
                </a:cxnLst>
                <a:rect l="0" t="0" r="r" b="b"/>
                <a:pathLst>
                  <a:path w="4" h="3">
                    <a:moveTo>
                      <a:pt x="0" y="3"/>
                    </a:moveTo>
                    <a:cubicBezTo>
                      <a:pt x="1" y="2"/>
                      <a:pt x="3" y="1"/>
                      <a:pt x="4" y="0"/>
                    </a:cubicBezTo>
                  </a:path>
                </a:pathLst>
              </a:custGeom>
              <a:noFill/>
              <a:ln w="15875" cap="flat">
                <a:solidFill>
                  <a:srgbClr val="CCCCCC"/>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pl-PL"/>
              </a:p>
            </p:txBody>
          </p:sp>
        </p:grpSp>
        <p:sp>
          <p:nvSpPr>
            <p:cNvPr id="34820" name="Elipsa 34819"/>
            <p:cNvSpPr/>
            <p:nvPr/>
          </p:nvSpPr>
          <p:spPr>
            <a:xfrm>
              <a:off x="6797595" y="3534458"/>
              <a:ext cx="382775" cy="153988"/>
            </a:xfrm>
            <a:prstGeom prst="ellipse">
              <a:avLst/>
            </a:prstGeom>
            <a:solidFill>
              <a:srgbClr val="FFCCCC"/>
            </a:solidFill>
            <a:ln>
              <a:solidFill>
                <a:srgbClr val="FF99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l-PL"/>
            </a:p>
          </p:txBody>
        </p:sp>
      </p:grpSp>
      <p:sp>
        <p:nvSpPr>
          <p:cNvPr id="15374" name="pole tekstowe 657"/>
          <p:cNvSpPr txBox="1">
            <a:spLocks noChangeArrowheads="1"/>
          </p:cNvSpPr>
          <p:nvPr/>
        </p:nvSpPr>
        <p:spPr bwMode="auto">
          <a:xfrm>
            <a:off x="6273800" y="2522538"/>
            <a:ext cx="27114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pl-PL" altLang="pl-PL" sz="1600" b="1" dirty="0" err="1">
                <a:solidFill>
                  <a:srgbClr val="00B050"/>
                </a:solidFill>
                <a:latin typeface="Merriweather"/>
              </a:rPr>
              <a:t>subcutanous</a:t>
            </a:r>
            <a:r>
              <a:rPr lang="pl-PL" altLang="pl-PL" sz="1600" b="1" dirty="0">
                <a:solidFill>
                  <a:srgbClr val="00B050"/>
                </a:solidFill>
                <a:latin typeface="Merriweather"/>
              </a:rPr>
              <a:t> implant (</a:t>
            </a:r>
            <a:r>
              <a:rPr lang="pl-PL" altLang="pl-PL" sz="1600" b="1" dirty="0" err="1">
                <a:solidFill>
                  <a:srgbClr val="00B050"/>
                </a:solidFill>
                <a:latin typeface="Merriweather"/>
              </a:rPr>
              <a:t>xenograft</a:t>
            </a:r>
            <a:r>
              <a:rPr lang="pl-PL" altLang="pl-PL" sz="1600" b="1" dirty="0">
                <a:solidFill>
                  <a:srgbClr val="00B050"/>
                </a:solidFill>
                <a:latin typeface="Merriweather"/>
              </a:rPr>
              <a:t>) in </a:t>
            </a:r>
            <a:r>
              <a:rPr lang="pl-PL" altLang="pl-PL" sz="1600" b="1" dirty="0" err="1">
                <a:solidFill>
                  <a:srgbClr val="00B050"/>
                </a:solidFill>
                <a:latin typeface="Merriweather"/>
              </a:rPr>
              <a:t>mouse</a:t>
            </a:r>
            <a:endParaRPr lang="pl-PL" altLang="pl-PL" sz="1600" b="1" dirty="0">
              <a:solidFill>
                <a:srgbClr val="00B050"/>
              </a:solidFill>
              <a:latin typeface="Merriweather"/>
            </a:endParaRPr>
          </a:p>
        </p:txBody>
      </p:sp>
      <p:sp>
        <p:nvSpPr>
          <p:cNvPr id="15375" name="pole tekstowe 659"/>
          <p:cNvSpPr txBox="1">
            <a:spLocks noChangeArrowheads="1"/>
          </p:cNvSpPr>
          <p:nvPr/>
        </p:nvSpPr>
        <p:spPr bwMode="auto">
          <a:xfrm>
            <a:off x="5889625" y="6021388"/>
            <a:ext cx="30194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pl-PL" altLang="pl-PL" sz="1800" u="sng">
                <a:latin typeface="Merriweather"/>
              </a:rPr>
              <a:t>Cancer Melanoma cell lines</a:t>
            </a:r>
          </a:p>
          <a:p>
            <a:pPr algn="ctr" eaLnBrk="1" hangingPunct="1">
              <a:spcBef>
                <a:spcPct val="0"/>
              </a:spcBef>
              <a:buFontTx/>
              <a:buNone/>
            </a:pPr>
            <a:r>
              <a:rPr lang="pl-PL" altLang="pl-PL" sz="1800">
                <a:latin typeface="Merriweather"/>
              </a:rPr>
              <a:t>matastatic CM </a:t>
            </a:r>
            <a:r>
              <a:rPr lang="pl-PL" altLang="pl-PL" sz="1800" b="1">
                <a:latin typeface="Merriweather"/>
              </a:rPr>
              <a:t>WM-1205Lu</a:t>
            </a:r>
          </a:p>
        </p:txBody>
      </p:sp>
      <p:cxnSp>
        <p:nvCxnSpPr>
          <p:cNvPr id="34823" name="Łącznik prosty ze strzałką 34822"/>
          <p:cNvCxnSpPr/>
          <p:nvPr/>
        </p:nvCxnSpPr>
        <p:spPr>
          <a:xfrm>
            <a:off x="641350" y="4022725"/>
            <a:ext cx="0" cy="1235075"/>
          </a:xfrm>
          <a:prstGeom prst="straightConnector1">
            <a:avLst/>
          </a:prstGeom>
          <a:ln w="31750">
            <a:solidFill>
              <a:schemeClr val="accent2"/>
            </a:solidFill>
            <a:tailEnd type="arrow"/>
          </a:ln>
        </p:spPr>
        <p:style>
          <a:lnRef idx="1">
            <a:schemeClr val="accent1"/>
          </a:lnRef>
          <a:fillRef idx="0">
            <a:schemeClr val="accent1"/>
          </a:fillRef>
          <a:effectRef idx="0">
            <a:schemeClr val="accent1"/>
          </a:effectRef>
          <a:fontRef idx="minor">
            <a:schemeClr val="tx1"/>
          </a:fontRef>
        </p:style>
      </p:cxnSp>
      <p:cxnSp>
        <p:nvCxnSpPr>
          <p:cNvPr id="34825" name="Łącznik łamany 34824"/>
          <p:cNvCxnSpPr/>
          <p:nvPr/>
        </p:nvCxnSpPr>
        <p:spPr>
          <a:xfrm rot="10800000" flipV="1">
            <a:off x="2779713" y="3054350"/>
            <a:ext cx="1028700" cy="490538"/>
          </a:xfrm>
          <a:prstGeom prst="bentConnector3">
            <a:avLst/>
          </a:prstGeom>
          <a:ln w="31750">
            <a:solidFill>
              <a:schemeClr val="accent2"/>
            </a:solidFill>
            <a:tailEnd type="arrow"/>
          </a:ln>
        </p:spPr>
        <p:style>
          <a:lnRef idx="1">
            <a:schemeClr val="accent1"/>
          </a:lnRef>
          <a:fillRef idx="0">
            <a:schemeClr val="accent1"/>
          </a:fillRef>
          <a:effectRef idx="0">
            <a:schemeClr val="accent1"/>
          </a:effectRef>
          <a:fontRef idx="minor">
            <a:schemeClr val="tx1"/>
          </a:fontRef>
        </p:style>
      </p:cxnSp>
      <p:cxnSp>
        <p:nvCxnSpPr>
          <p:cNvPr id="669" name="Łącznik prosty ze strzałką 668"/>
          <p:cNvCxnSpPr/>
          <p:nvPr/>
        </p:nvCxnSpPr>
        <p:spPr>
          <a:xfrm>
            <a:off x="7559675" y="4535488"/>
            <a:ext cx="11113" cy="617537"/>
          </a:xfrm>
          <a:prstGeom prst="straightConnector1">
            <a:avLst/>
          </a:prstGeom>
          <a:ln w="31750">
            <a:solidFill>
              <a:schemeClr val="accent2"/>
            </a:solidFill>
            <a:tailEnd type="arrow"/>
          </a:ln>
        </p:spPr>
        <p:style>
          <a:lnRef idx="1">
            <a:schemeClr val="accent1"/>
          </a:lnRef>
          <a:fillRef idx="0">
            <a:schemeClr val="accent1"/>
          </a:fillRef>
          <a:effectRef idx="0">
            <a:schemeClr val="accent1"/>
          </a:effectRef>
          <a:fontRef idx="minor">
            <a:schemeClr val="tx1"/>
          </a:fontRef>
        </p:style>
      </p:cxnSp>
      <p:cxnSp>
        <p:nvCxnSpPr>
          <p:cNvPr id="671" name="Łącznik łamany 670"/>
          <p:cNvCxnSpPr/>
          <p:nvPr/>
        </p:nvCxnSpPr>
        <p:spPr>
          <a:xfrm rot="10800000" flipH="1" flipV="1">
            <a:off x="5943600" y="3127375"/>
            <a:ext cx="1028700" cy="490538"/>
          </a:xfrm>
          <a:prstGeom prst="bentConnector3">
            <a:avLst/>
          </a:prstGeom>
          <a:ln w="31750">
            <a:solidFill>
              <a:schemeClr val="accent2"/>
            </a:solidFill>
            <a:tailEnd type="arrow"/>
          </a:ln>
        </p:spPr>
        <p:style>
          <a:lnRef idx="1">
            <a:schemeClr val="accent1"/>
          </a:lnRef>
          <a:fillRef idx="0">
            <a:schemeClr val="accent1"/>
          </a:fillRef>
          <a:effectRef idx="0">
            <a:schemeClr val="accent1"/>
          </a:effectRef>
          <a:fontRef idx="minor">
            <a:schemeClr val="tx1"/>
          </a:fontRef>
        </p:style>
      </p:cxnSp>
      <p:sp>
        <p:nvSpPr>
          <p:cNvPr id="15380" name="AutoShape 665" descr="https://northeurope1-mediap.svc.ms/transform/thumbnail?provider=spo&amp;inputFormat=tif&amp;cs=fFNQTw&amp;docid=https%3A%2F%2Fujchmura-my.sharepoint.com%3A443%2F_api%2Fv2.0%2Fdrives%2Fb!MYN8fxFqP0e937vXHmV8LhkyNYh0-PROv1dySlzwHnDDxyYAbwpiSrXnrlCpwfDq%2Fitems%2F01OALS5DUB7CJ5QCTHINF274BY6M657AUI%3Fversion%3DPublished&amp;encodeFailures=1&amp;ctag=%22c%3A%7BD893F881-670A-4B43-AFF0-38F33DDF8288%7D%2C1%22&amp;width=842&amp;height=892&amp;srcWidth=&amp;srcHeight="/>
          <p:cNvSpPr>
            <a:spLocks noChangeAspect="1" noChangeArrowheads="1"/>
          </p:cNvSpPr>
          <p:nvPr/>
        </p:nvSpPr>
        <p:spPr bwMode="auto">
          <a:xfrm>
            <a:off x="63500" y="-1365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pl-PL" altLang="pl-PL" sz="1800"/>
          </a:p>
        </p:txBody>
      </p:sp>
      <p:sp>
        <p:nvSpPr>
          <p:cNvPr id="15381" name="AutoShape 667" descr="https://northeurope1-mediap.svc.ms/transform/thumbnail?provider=spo&amp;inputFormat=tif&amp;cs=fFNQTw&amp;docid=https%3A%2F%2Fujchmura-my.sharepoint.com%3A443%2F_api%2Fv2.0%2Fdrives%2Fb!MYN8fxFqP0e937vXHmV8LhkyNYh0-PROv1dySlzwHnDDxyYAbwpiSrXnrlCpwfDq%2Fitems%2F01OALS5DUB7CJ5QCTHINF274BY6M657AUI%3Fversion%3DPublished&amp;encodeFailures=1&amp;ctag=%22c%3A%7BD893F881-670A-4B43-AFF0-38F33DDF8288%7D%2C1%22&amp;width=842&amp;height=892&amp;srcWidth=&amp;srcHeight="/>
          <p:cNvSpPr>
            <a:spLocks noChangeAspect="1" noChangeArrowheads="1"/>
          </p:cNvSpPr>
          <p:nvPr/>
        </p:nvSpPr>
        <p:spPr bwMode="auto">
          <a:xfrm>
            <a:off x="215900" y="1587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pl-PL" altLang="pl-PL" sz="1800"/>
          </a:p>
        </p:txBody>
      </p:sp>
      <p:sp>
        <p:nvSpPr>
          <p:cNvPr id="15382" name="AutoShape 669" descr="https://northeurope1-mediap.svc.ms/transform/thumbnail?provider=spo&amp;inputFormat=tif&amp;cs=fFNQTw&amp;docid=https%3A%2F%2Fujchmura-my.sharepoint.com%3A443%2F_api%2Fv2.0%2Fdrives%2Fb!MYN8fxFqP0e937vXHmV8LhkyNYh0-PROv1dySlzwHnDDxyYAbwpiSrXnrlCpwfDq%2Fitems%2F01OALS5DUB7CJ5QCTHINF274BY6M657AUI%3Fversion%3DPublished&amp;encodeFailures=1&amp;ctag=%22c%3A%7BD893F881-670A-4B43-AFF0-38F33DDF8288%7D%2C1%22&amp;width=842&amp;height=892&amp;srcWidth=&amp;srcHeight="/>
          <p:cNvSpPr>
            <a:spLocks noChangeAspect="1" noChangeArrowheads="1"/>
          </p:cNvSpPr>
          <p:nvPr/>
        </p:nvSpPr>
        <p:spPr bwMode="auto">
          <a:xfrm>
            <a:off x="368300" y="16827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pl-PL" altLang="pl-PL" sz="1800"/>
          </a:p>
        </p:txBody>
      </p:sp>
      <p:pic>
        <p:nvPicPr>
          <p:cNvPr id="15383" name="Picture 671" descr="C:\Users\EWA\Uniwersytet Jagielloński\OneDrive - Uniwersytet Jagielloński\PREZENTACJE\Fundamental Applied Subatomic Physics\melanocyty 10_10x_bw.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29075" y="3311525"/>
            <a:ext cx="1597025" cy="119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84" name="Picture 672" descr="C:\Users\EWA\Uniwersytet Jagielloński\OneDrive - Uniwersytet Jagielloński\PREZENTACJE\Fundamental Applied Subatomic Physics\WM 115 a 1_10x bw.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24313" y="4918075"/>
            <a:ext cx="1566862" cy="117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53714019"/>
      </p:ext>
    </p:extLst>
  </p:cSld>
  <p:clrMapOvr>
    <a:masterClrMapping/>
  </p:clrMapOvr>
  <p:transition spd="slow">
    <p:push dir="u"/>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p:cNvSpPr txBox="1">
            <a:spLocks noChangeArrowheads="1"/>
          </p:cNvSpPr>
          <p:nvPr/>
        </p:nvSpPr>
        <p:spPr bwMode="auto">
          <a:xfrm flipH="1">
            <a:off x="462416" y="2743403"/>
            <a:ext cx="19446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pl-PL" altLang="pl-PL" sz="1800" b="1" dirty="0">
                <a:solidFill>
                  <a:srgbClr val="0070C0"/>
                </a:solidFill>
              </a:rPr>
              <a:t>MELANOCYTES</a:t>
            </a:r>
          </a:p>
        </p:txBody>
      </p:sp>
      <p:pic>
        <p:nvPicPr>
          <p:cNvPr id="3" name="Picture 4" descr="C:\Users\EWA\Uniwersytet Jagielloński\OneDrive - Uniwersytet Jagielloński\PREZENTACJE\Fundamental Applied Subatomic Physics\melanocyty 1_20x_bw.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4384" y="404664"/>
            <a:ext cx="2794000" cy="209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pole tekstowe 9"/>
          <p:cNvSpPr txBox="1">
            <a:spLocks noChangeArrowheads="1"/>
          </p:cNvSpPr>
          <p:nvPr/>
        </p:nvSpPr>
        <p:spPr bwMode="auto">
          <a:xfrm flipH="1">
            <a:off x="3056020" y="2605291"/>
            <a:ext cx="27940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pl-PL" altLang="pl-PL" sz="1800" b="1" dirty="0">
                <a:solidFill>
                  <a:srgbClr val="0070C0"/>
                </a:solidFill>
              </a:rPr>
              <a:t>MELANOMA CELL LINE WM-115</a:t>
            </a:r>
          </a:p>
        </p:txBody>
      </p:sp>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07032" y="404664"/>
            <a:ext cx="2808311" cy="21062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Obraz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56020" y="404664"/>
            <a:ext cx="2794000" cy="2095500"/>
          </a:xfrm>
          <a:prstGeom prst="rect">
            <a:avLst/>
          </a:prstGeom>
        </p:spPr>
      </p:pic>
      <p:sp>
        <p:nvSpPr>
          <p:cNvPr id="7" name="pole tekstowe 9"/>
          <p:cNvSpPr txBox="1">
            <a:spLocks noChangeArrowheads="1"/>
          </p:cNvSpPr>
          <p:nvPr/>
        </p:nvSpPr>
        <p:spPr bwMode="auto">
          <a:xfrm flipH="1">
            <a:off x="6002420" y="2605291"/>
            <a:ext cx="27940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pl-PL" altLang="pl-PL" sz="1800" b="1" dirty="0">
                <a:solidFill>
                  <a:srgbClr val="0070C0"/>
                </a:solidFill>
              </a:rPr>
              <a:t>MELANOMA CELL LINE </a:t>
            </a:r>
            <a:r>
              <a:rPr lang="pl-PL" altLang="pl-PL" sz="1800" b="1" dirty="0" smtClean="0">
                <a:solidFill>
                  <a:srgbClr val="0070C0"/>
                </a:solidFill>
              </a:rPr>
              <a:t>WM-266</a:t>
            </a:r>
            <a:endParaRPr lang="pl-PL" altLang="pl-PL" sz="1800" b="1" dirty="0">
              <a:solidFill>
                <a:srgbClr val="0070C0"/>
              </a:solidFill>
            </a:endParaRPr>
          </a:p>
        </p:txBody>
      </p:sp>
      <p:pic>
        <p:nvPicPr>
          <p:cNvPr id="8" name="Picture 12" descr="https://os.bio-protocol.org/attached/image/20150202/20150202204239_6349.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91680" y="3429001"/>
            <a:ext cx="5920820" cy="2520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pole tekstowe 8"/>
          <p:cNvSpPr txBox="1"/>
          <p:nvPr/>
        </p:nvSpPr>
        <p:spPr>
          <a:xfrm>
            <a:off x="4278430" y="6096236"/>
            <a:ext cx="809837" cy="400110"/>
          </a:xfrm>
          <a:prstGeom prst="rect">
            <a:avLst/>
          </a:prstGeom>
          <a:noFill/>
        </p:spPr>
        <p:txBody>
          <a:bodyPr wrap="none" rtlCol="0">
            <a:spAutoFit/>
          </a:bodyPr>
          <a:lstStyle>
            <a:defPPr>
              <a:defRPr lang="pl-PL"/>
            </a:defPPr>
            <a:lvl1pPr>
              <a:defRPr sz="2000"/>
            </a:lvl1pPr>
          </a:lstStyle>
          <a:p>
            <a:r>
              <a:rPr lang="pl-PL" dirty="0"/>
              <a:t>20 </a:t>
            </a:r>
            <a:r>
              <a:rPr lang="pl-PL" dirty="0">
                <a:sym typeface="Symbol"/>
              </a:rPr>
              <a:t>L</a:t>
            </a:r>
            <a:endParaRPr lang="pl-PL" dirty="0"/>
          </a:p>
        </p:txBody>
      </p:sp>
    </p:spTree>
    <p:extLst>
      <p:ext uri="{BB962C8B-B14F-4D97-AF65-F5344CB8AC3E}">
        <p14:creationId xmlns:p14="http://schemas.microsoft.com/office/powerpoint/2010/main" val="1079160677"/>
      </p:ext>
    </p:extLst>
  </p:cSld>
  <p:clrMapOvr>
    <a:masterClrMapping/>
  </p:clrMapOvr>
  <p:transition spd="slow">
    <p:push dir="u"/>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a:xfrm>
            <a:off x="395288" y="115888"/>
            <a:ext cx="8229600" cy="1196975"/>
          </a:xfrm>
        </p:spPr>
        <p:txBody>
          <a:bodyPr vert="horz" lIns="91440" tIns="45720" rIns="91440" bIns="45720" rtlCol="0" anchor="ctr">
            <a:noAutofit/>
          </a:bodyPr>
          <a:lstStyle/>
          <a:p>
            <a:r>
              <a:rPr lang="en-US" altLang="pl-PL" sz="3600" dirty="0"/>
              <a:t>3D tumor models: History, advances and future perspectives</a:t>
            </a:r>
            <a:endParaRPr lang="pl-PL" altLang="pl-PL" sz="3600" dirty="0"/>
          </a:p>
        </p:txBody>
      </p:sp>
      <p:pic>
        <p:nvPicPr>
          <p:cNvPr id="49155" name="Picture 2" descr="https://www.researchgate.net/profile/Archana_Swami/publication/263295878/figure/fig1/AS:614027159928835@1523406891759/Techniques-to-generate-3D-tumor-spheroids-A-Hanging-drop-culture-B-selfassembly-on_W640.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323850" y="1341438"/>
            <a:ext cx="8335963" cy="5418137"/>
          </a:xfrm>
          <a:noFill/>
          <a:extLst>
            <a:ext uri="{909E8E84-426E-40DD-AFC4-6F175D3DCCD1}">
              <a14:hiddenFill xmlns:a14="http://schemas.microsoft.com/office/drawing/2010/main">
                <a:solidFill>
                  <a:srgbClr val="FFFFFF"/>
                </a:solidFill>
              </a14:hiddenFill>
            </a:ext>
          </a:extLst>
        </p:spPr>
      </p:pic>
      <p:sp>
        <p:nvSpPr>
          <p:cNvPr id="49156" name="pole tekstowe 2"/>
          <p:cNvSpPr txBox="1">
            <a:spLocks noChangeArrowheads="1"/>
          </p:cNvSpPr>
          <p:nvPr/>
        </p:nvSpPr>
        <p:spPr bwMode="auto">
          <a:xfrm>
            <a:off x="2555875" y="6524625"/>
            <a:ext cx="41036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spcBef>
                <a:spcPct val="0"/>
              </a:spcBef>
              <a:buFontTx/>
              <a:buNone/>
            </a:pPr>
            <a:r>
              <a:rPr lang="pl-PL" altLang="pl-PL" sz="1400"/>
              <a:t>Bnien &amp; Swami. </a:t>
            </a:r>
            <a:r>
              <a:rPr lang="it-IT" altLang="pl-PL" sz="1400"/>
              <a:t>Future Oncol.</a:t>
            </a:r>
            <a:r>
              <a:rPr lang="pl-PL" altLang="pl-PL" sz="1400"/>
              <a:t> </a:t>
            </a:r>
            <a:r>
              <a:rPr lang="it-IT" altLang="pl-PL" sz="1400"/>
              <a:t>(2014) 10(7), 1311</a:t>
            </a:r>
            <a:endParaRPr lang="pl-PL" altLang="pl-PL" sz="1400"/>
          </a:p>
        </p:txBody>
      </p:sp>
    </p:spTree>
    <p:extLst>
      <p:ext uri="{BB962C8B-B14F-4D97-AF65-F5344CB8AC3E}">
        <p14:creationId xmlns:p14="http://schemas.microsoft.com/office/powerpoint/2010/main" val="2833235892"/>
      </p:ext>
    </p:extLst>
  </p:cSld>
  <p:clrMapOvr>
    <a:masterClrMapping/>
  </p:clrMapOvr>
  <p:transition spd="slow">
    <p:push dir="u"/>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7544" y="1556792"/>
            <a:ext cx="7848872" cy="4279713"/>
          </a:xfrm>
          <a:prstGeom prst="rect">
            <a:avLst/>
          </a:prstGeom>
        </p:spPr>
      </p:pic>
      <p:pic>
        <p:nvPicPr>
          <p:cNvPr id="3" name="Obraz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63888" y="5270377"/>
            <a:ext cx="1841601" cy="1381201"/>
          </a:xfrm>
          <a:prstGeom prst="rect">
            <a:avLst/>
          </a:prstGeom>
        </p:spPr>
      </p:pic>
      <p:pic>
        <p:nvPicPr>
          <p:cNvPr id="4" name="Obraz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05996" y="5265424"/>
            <a:ext cx="1841601" cy="1381201"/>
          </a:xfrm>
          <a:prstGeom prst="rect">
            <a:avLst/>
          </a:prstGeom>
        </p:spPr>
      </p:pic>
      <p:pic>
        <p:nvPicPr>
          <p:cNvPr id="5" name="Obraz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43608" y="5270211"/>
            <a:ext cx="1843047" cy="1382285"/>
          </a:xfrm>
          <a:prstGeom prst="rect">
            <a:avLst/>
          </a:prstGeom>
        </p:spPr>
      </p:pic>
      <p:pic>
        <p:nvPicPr>
          <p:cNvPr id="9" name="Obraz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3607" y="186702"/>
            <a:ext cx="1843047" cy="1382285"/>
          </a:xfrm>
          <a:prstGeom prst="rect">
            <a:avLst/>
          </a:prstGeom>
        </p:spPr>
      </p:pic>
      <p:pic>
        <p:nvPicPr>
          <p:cNvPr id="10" name="Obraz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105996" y="175591"/>
            <a:ext cx="1841601" cy="1381201"/>
          </a:xfrm>
          <a:prstGeom prst="rect">
            <a:avLst/>
          </a:prstGeom>
        </p:spPr>
      </p:pic>
      <p:pic>
        <p:nvPicPr>
          <p:cNvPr id="2050"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548397" y="137110"/>
            <a:ext cx="1892909" cy="14196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29485489"/>
      </p:ext>
    </p:extLst>
  </p:cSld>
  <p:clrMapOvr>
    <a:masterClrMapping/>
  </p:clrMapOvr>
  <p:transition spd="slow">
    <p:push dir="u"/>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4400" y="1412776"/>
            <a:ext cx="7345816" cy="49199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ytuł 2"/>
          <p:cNvSpPr>
            <a:spLocks noGrp="1"/>
          </p:cNvSpPr>
          <p:nvPr>
            <p:ph type="title"/>
          </p:nvPr>
        </p:nvSpPr>
        <p:spPr>
          <a:xfrm>
            <a:off x="539553" y="263276"/>
            <a:ext cx="8455510" cy="1054250"/>
          </a:xfrm>
        </p:spPr>
        <p:txBody>
          <a:bodyPr/>
          <a:lstStyle/>
          <a:p>
            <a:r>
              <a:rPr lang="en-US" sz="4000" dirty="0"/>
              <a:t>Flow cytometric analysis of SNA and MAA positive oligosaccharides </a:t>
            </a:r>
            <a:endParaRPr lang="pl-PL" sz="4000" dirty="0"/>
          </a:p>
        </p:txBody>
      </p:sp>
      <p:sp>
        <p:nvSpPr>
          <p:cNvPr id="4" name="pole tekstowe 3"/>
          <p:cNvSpPr txBox="1"/>
          <p:nvPr/>
        </p:nvSpPr>
        <p:spPr>
          <a:xfrm>
            <a:off x="1691680" y="6412686"/>
            <a:ext cx="5771132" cy="369332"/>
          </a:xfrm>
          <a:prstGeom prst="rect">
            <a:avLst/>
          </a:prstGeom>
          <a:noFill/>
        </p:spPr>
        <p:txBody>
          <a:bodyPr wrap="none" rtlCol="0">
            <a:spAutoFit/>
          </a:bodyPr>
          <a:lstStyle/>
          <a:p>
            <a:r>
              <a:rPr lang="pl-PL" dirty="0"/>
              <a:t>Kolasińska </a:t>
            </a:r>
            <a:r>
              <a:rPr lang="pl-PL" dirty="0" smtClean="0"/>
              <a:t>E et </a:t>
            </a:r>
            <a:r>
              <a:rPr lang="pl-PL" dirty="0" err="1" smtClean="0"/>
              <a:t>al.Acta</a:t>
            </a:r>
            <a:r>
              <a:rPr lang="pl-PL" dirty="0" smtClean="0"/>
              <a:t> </a:t>
            </a:r>
            <a:r>
              <a:rPr lang="pl-PL" dirty="0" err="1"/>
              <a:t>Biochim</a:t>
            </a:r>
            <a:r>
              <a:rPr lang="pl-PL" dirty="0"/>
              <a:t> Pol. 2016;63(3):533-41.</a:t>
            </a:r>
          </a:p>
        </p:txBody>
      </p:sp>
    </p:spTree>
    <p:extLst>
      <p:ext uri="{BB962C8B-B14F-4D97-AF65-F5344CB8AC3E}">
        <p14:creationId xmlns:p14="http://schemas.microsoft.com/office/powerpoint/2010/main" val="2454684721"/>
      </p:ext>
    </p:extLst>
  </p:cSld>
  <p:clrMapOvr>
    <a:masterClrMapping/>
  </p:clrMapOvr>
  <p:transition spd="slow">
    <p:push dir="u"/>
  </p:transition>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Twarda oprawa">
  <a:themeElements>
    <a:clrScheme name="Twarda oprawa">
      <a:dk1>
        <a:sysClr val="windowText" lastClr="000000"/>
      </a:dk1>
      <a:lt1>
        <a:sysClr val="window" lastClr="FFFFFF"/>
      </a:lt1>
      <a:dk2>
        <a:srgbClr val="895D1D"/>
      </a:dk2>
      <a:lt2>
        <a:srgbClr val="ECE9C6"/>
      </a:lt2>
      <a:accent1>
        <a:srgbClr val="873624"/>
      </a:accent1>
      <a:accent2>
        <a:srgbClr val="D6862D"/>
      </a:accent2>
      <a:accent3>
        <a:srgbClr val="D0BE40"/>
      </a:accent3>
      <a:accent4>
        <a:srgbClr val="877F6C"/>
      </a:accent4>
      <a:accent5>
        <a:srgbClr val="972109"/>
      </a:accent5>
      <a:accent6>
        <a:srgbClr val="AEB795"/>
      </a:accent6>
      <a:hlink>
        <a:srgbClr val="CC9900"/>
      </a:hlink>
      <a:folHlink>
        <a:srgbClr val="B2B2B2"/>
      </a:folHlink>
    </a:clrScheme>
    <a:fontScheme name="Twarda oprawa">
      <a:majorFont>
        <a:latin typeface="Book Antiqua"/>
        <a:ea typeface=""/>
        <a:cs typeface=""/>
        <a:font script="Grek" typeface="Times New Roman"/>
        <a:font script="Cyrl" typeface="Times New Roman"/>
        <a:font script="Jpan" typeface="HGS明朝E"/>
        <a:font script="Hang" typeface="궁서"/>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Book Antiqua"/>
        <a:ea typeface=""/>
        <a:cs typeface=""/>
        <a:font script="Grek" typeface="Times New Roman"/>
        <a:font script="Cyrl" typeface="Times New Roman"/>
        <a:font script="Jpan" typeface="HGS明朝E"/>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Twarda oprawa">
      <a:fillStyleLst>
        <a:solidFill>
          <a:schemeClr val="phClr"/>
        </a:solidFill>
        <a:solidFill>
          <a:schemeClr val="phClr">
            <a:tint val="68000"/>
            <a:shade val="94000"/>
            <a:satMod val="300000"/>
            <a:lumMod val="110000"/>
          </a:schemeClr>
        </a:solidFill>
        <a:gradFill rotWithShape="1">
          <a:gsLst>
            <a:gs pos="0">
              <a:schemeClr val="phClr">
                <a:tint val="94000"/>
                <a:satMod val="180000"/>
                <a:lumMod val="98000"/>
              </a:schemeClr>
            </a:gs>
            <a:gs pos="100000">
              <a:schemeClr val="phClr">
                <a:satMod val="130000"/>
              </a:schemeClr>
            </a:gs>
          </a:gsLst>
          <a:lin ang="5160000" scaled="0"/>
        </a:gradFill>
      </a:fillStyleLst>
      <a:lnStyleLst>
        <a:ln w="12700" cap="flat" cmpd="sng" algn="ctr">
          <a:solidFill>
            <a:schemeClr val="phClr">
              <a:shade val="90000"/>
              <a:lumMod val="90000"/>
            </a:schemeClr>
          </a:solidFill>
          <a:prstDash val="solid"/>
        </a:ln>
        <a:ln w="19050" cap="flat" cmpd="sng" algn="ctr">
          <a:solidFill>
            <a:schemeClr val="phClr">
              <a:shade val="75000"/>
              <a:lumMod val="90000"/>
            </a:schemeClr>
          </a:solidFill>
          <a:prstDash val="solid"/>
        </a:ln>
        <a:ln w="25400" cap="flat" cmpd="sng" algn="ctr">
          <a:solidFill>
            <a:schemeClr val="phClr"/>
          </a:solidFill>
          <a:prstDash val="solid"/>
        </a:ln>
      </a:lnStyleLst>
      <a:effectStyleLst>
        <a:effectStyle>
          <a:effectLst>
            <a:outerShdw blurRad="38100" dist="12700" dir="5400000" rotWithShape="0">
              <a:srgbClr val="000000">
                <a:alpha val="15000"/>
              </a:srgbClr>
            </a:outerShdw>
          </a:effectLst>
        </a:effectStyle>
        <a:effectStyle>
          <a:effectLst>
            <a:outerShdw blurRad="50800" dist="25400" dir="5400000" rotWithShape="0">
              <a:srgbClr val="000000">
                <a:alpha val="46000"/>
              </a:srgbClr>
            </a:outerShdw>
          </a:effectLst>
        </a:effectStyle>
        <a:effectStyle>
          <a:effectLst>
            <a:outerShdw blurRad="50800" dist="25400" dir="5400000" rotWithShape="0">
              <a:srgbClr val="000000">
                <a:alpha val="48000"/>
              </a:srgbClr>
            </a:outerShdw>
          </a:effectLst>
          <a:scene3d>
            <a:camera prst="orthographicFront">
              <a:rot lat="0" lon="0" rev="0"/>
            </a:camera>
            <a:lightRig rig="threePt" dir="tl">
              <a:rot lat="0" lon="0" rev="2400000"/>
            </a:lightRig>
          </a:scene3d>
          <a:sp3d>
            <a:bevelT w="25400" h="25400"/>
          </a:sp3d>
        </a:effectStyle>
      </a:effectStyleLst>
      <a:bgFillStyleLst>
        <a:solidFill>
          <a:schemeClr val="phClr">
            <a:tint val="96000"/>
            <a:lumMod val="110000"/>
          </a:schemeClr>
        </a:solidFill>
        <a:blipFill rotWithShape="1">
          <a:blip xmlns:r="http://schemas.openxmlformats.org/officeDocument/2006/relationships" r:embed="rId1">
            <a:duotone>
              <a:schemeClr val="phClr">
                <a:tint val="93000"/>
                <a:shade val="20000"/>
              </a:schemeClr>
              <a:schemeClr val="phClr">
                <a:tint val="90000"/>
                <a:shade val="85000"/>
                <a:satMod val="115000"/>
              </a:schemeClr>
            </a:duotone>
          </a:blip>
          <a:tile tx="0" ty="0" sx="60000" sy="60000" flip="none" algn="tl"/>
        </a:blipFill>
        <a:blipFill rotWithShape="1">
          <a:blip xmlns:r="http://schemas.openxmlformats.org/officeDocument/2006/relationships" r:embed="rId2">
            <a:duotone>
              <a:schemeClr val="phClr">
                <a:shade val="50000"/>
                <a:satMod val="340000"/>
                <a:lumMod val="40000"/>
              </a:schemeClr>
              <a:schemeClr val="phClr">
                <a:tint val="92000"/>
                <a:shade val="94000"/>
                <a:hueMod val="110000"/>
                <a:satMod val="236000"/>
                <a:lumMod val="120000"/>
              </a:schemeClr>
            </a:duotone>
          </a:blip>
          <a:stretch/>
        </a:blipFill>
      </a:bgFillStyleLst>
    </a:fmtScheme>
  </a:themeElements>
  <a:objectDefaults/>
  <a:extraClrSchemeLst/>
</a:theme>
</file>

<file path=ppt/theme/theme2.xml><?xml version="1.0" encoding="utf-8"?>
<a:theme xmlns:a="http://schemas.openxmlformats.org/drawingml/2006/main" name="Motyw pakietu Office">
  <a:themeElements>
    <a:clrScheme name="Pakiet 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Hardcover</Template>
  <TotalTime>1228</TotalTime>
  <Words>1742</Words>
  <Application>Microsoft Office PowerPoint</Application>
  <PresentationFormat>Pokaz na ekranie (4:3)</PresentationFormat>
  <Paragraphs>205</Paragraphs>
  <Slides>34</Slides>
  <Notes>10</Notes>
  <HiddenSlides>0</HiddenSlides>
  <MMClips>0</MMClips>
  <ScaleCrop>false</ScaleCrop>
  <HeadingPairs>
    <vt:vector size="4" baseType="variant">
      <vt:variant>
        <vt:lpstr>Motyw</vt:lpstr>
      </vt:variant>
      <vt:variant>
        <vt:i4>1</vt:i4>
      </vt:variant>
      <vt:variant>
        <vt:lpstr>Tytuły slajdów</vt:lpstr>
      </vt:variant>
      <vt:variant>
        <vt:i4>34</vt:i4>
      </vt:variant>
    </vt:vector>
  </HeadingPairs>
  <TitlesOfParts>
    <vt:vector size="35" baseType="lpstr">
      <vt:lpstr>Twarda oprawa</vt:lpstr>
      <vt:lpstr>Spheroids as a model for tumor radiosensitivity and radiolabeling tests</vt:lpstr>
      <vt:lpstr>Spheroids</vt:lpstr>
      <vt:lpstr>Prezentacja programu PowerPoint</vt:lpstr>
      <vt:lpstr>Prezentacja programu PowerPoint</vt:lpstr>
      <vt:lpstr>Experimental protocol leading to establishment of melanoma cell lines</vt:lpstr>
      <vt:lpstr>Prezentacja programu PowerPoint</vt:lpstr>
      <vt:lpstr>3D tumor models: History, advances and future perspectives</vt:lpstr>
      <vt:lpstr>Prezentacja programu PowerPoint</vt:lpstr>
      <vt:lpstr>Flow cytometric analysis of SNA and MAA positive oligosaccharides </vt:lpstr>
      <vt:lpstr>Expression of integrin α5β1 </vt:lpstr>
      <vt:lpstr>Prezentacja programu PowerPoint</vt:lpstr>
      <vt:lpstr>It is important to know the phenotype of a spheroid model</vt:lpstr>
      <vt:lpstr>Prezentacja programu PowerPoint</vt:lpstr>
      <vt:lpstr>Prezentacja programu PowerPoint</vt:lpstr>
      <vt:lpstr>Prezentacja programu PowerPoint</vt:lpstr>
      <vt:lpstr>Prezentacja programu PowerPoint</vt:lpstr>
      <vt:lpstr>Prezentacja programu PowerPoint</vt:lpstr>
      <vt:lpstr>It is important to know the genotype of a spheroid model</vt:lpstr>
      <vt:lpstr>Prezentacja programu PowerPoint</vt:lpstr>
      <vt:lpstr>Melanoma spheroids - 3D model</vt:lpstr>
      <vt:lpstr>Prezentacja programu PowerPoint</vt:lpstr>
      <vt:lpstr>Radiation response of multicell spheroids-an in vitro tumour model.</vt:lpstr>
      <vt:lpstr>Model of liposome up-take by a  cell</vt:lpstr>
      <vt:lpstr>General and multivalent kinetic models of Vesicle Drug Delivery Systems in 2D</vt:lpstr>
      <vt:lpstr>Model in vivo biodistribution of liposomes</vt:lpstr>
      <vt:lpstr>Prezentacja programu PowerPoint</vt:lpstr>
      <vt:lpstr> Tumor spheroids as an in vitro model for determining therapeutic efficacy against proton beam radiotherapy and doxorubicin encapsulated low temperature sensitive liposome</vt:lpstr>
      <vt:lpstr>Concluding remarks</vt:lpstr>
      <vt:lpstr>Prezentacja programu PowerPoint</vt:lpstr>
      <vt:lpstr>Prezentacja programu PowerPoint</vt:lpstr>
      <vt:lpstr>Molecular background of UV radiation and oxidative stress for the melanoma cause</vt:lpstr>
      <vt:lpstr>Prezentacja programu PowerPoint</vt:lpstr>
      <vt:lpstr>Prezentacja programu PowerPoint</vt:lpstr>
      <vt:lpstr> Molecular subsets of melanoma</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Prezentacja programu PowerPoint</dc:title>
  <dc:creator>EWA</dc:creator>
  <cp:lastModifiedBy>EWA</cp:lastModifiedBy>
  <cp:revision>70</cp:revision>
  <dcterms:created xsi:type="dcterms:W3CDTF">2019-06-23T10:54:21Z</dcterms:created>
  <dcterms:modified xsi:type="dcterms:W3CDTF">2019-06-26T10:06:10Z</dcterms:modified>
</cp:coreProperties>
</file>