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9" r:id="rId2"/>
    <p:sldId id="303" r:id="rId3"/>
    <p:sldId id="307" r:id="rId4"/>
    <p:sldId id="310" r:id="rId5"/>
    <p:sldId id="308" r:id="rId6"/>
    <p:sldId id="309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06" r:id="rId16"/>
    <p:sldId id="272" r:id="rId17"/>
  </p:sldIdLst>
  <p:sldSz cx="9144000" cy="6858000" type="screen4x3"/>
  <p:notesSz cx="9926638" cy="67818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C44"/>
    <a:srgbClr val="800000"/>
    <a:srgbClr val="3333CC"/>
    <a:srgbClr val="FF0000"/>
    <a:srgbClr val="B5FF97"/>
    <a:srgbClr val="B0F98B"/>
    <a:srgbClr val="BFFF85"/>
    <a:srgbClr val="0ABE53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98520" autoAdjust="0"/>
  </p:normalViewPr>
  <p:slideViewPr>
    <p:cSldViewPr>
      <p:cViewPr varScale="1">
        <p:scale>
          <a:sx n="88" d="100"/>
          <a:sy n="88" d="100"/>
        </p:scale>
        <p:origin x="110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395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04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404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1348C77-21AC-4F74-8575-FE42325EADA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865767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08000"/>
            <a:ext cx="3390900" cy="254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1038"/>
            <a:ext cx="7942262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04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40488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78F420D-60A9-463E-9C44-E6F04031A8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932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2580397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11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18402384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12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032281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225630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138535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16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2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3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82546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4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66504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5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1900517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1043256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7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401858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11180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C29E4C-DF22-418C-AF73-BEB318287B70}" type="slidenum">
              <a:rPr lang="ru-RU" altLang="ru-RU"/>
              <a:pPr eaLnBrk="1" hangingPunct="1"/>
              <a:t>9</a:t>
            </a:fld>
            <a:endParaRPr lang="ru-RU" altLang="ru-RU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70250" y="508000"/>
            <a:ext cx="3389313" cy="25415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3222625"/>
            <a:ext cx="7281862" cy="3051175"/>
          </a:xfrm>
          <a:noFill/>
        </p:spPr>
        <p:txBody>
          <a:bodyPr/>
          <a:lstStyle/>
          <a:p>
            <a:pPr eaLnBrk="1" hangingPunct="1"/>
            <a:endParaRPr lang="uk-UA" altLang="ru-RU" smtClean="0"/>
          </a:p>
        </p:txBody>
      </p:sp>
    </p:spTree>
    <p:extLst>
      <p:ext uri="{BB962C8B-B14F-4D97-AF65-F5344CB8AC3E}">
        <p14:creationId xmlns:p14="http://schemas.microsoft.com/office/powerpoint/2010/main" val="369343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16BAC-6E37-43A8-8FA0-65569C7461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55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BC6CF-01FF-4F6F-8C76-B283940660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865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D8AD-E5C4-4CA3-AA6B-645FC63E0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1996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49B4F-64EA-4258-971C-5AF3732F94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5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A6A43-22BC-4F83-A638-708C127A66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64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B40DB-2361-4F14-9EEA-BEEA589B28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0376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8D530-51D6-49E8-96C3-B6676FAADB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2300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C4B31-89EE-449D-BE7D-5E6A457A57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652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07427-0B13-46AE-BAD0-2CEBA66560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812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639B9-2DAB-4FDE-9B39-C5007FBA40C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13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A4F36-9EED-4CA8-A69F-49D3E375FB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322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5D7C4-4DFE-4D77-BFB0-1187865C60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879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chemeClr val="accent5"/>
            </a:gs>
            <a:gs pos="98000">
              <a:schemeClr val="accent3"/>
            </a:gs>
            <a:gs pos="100000">
              <a:srgbClr val="DAEDE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6BD3F055-D8EA-4342-AA96-C3AA53795F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37.gi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0" y="6453336"/>
            <a:ext cx="9144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rgbClr val="800000"/>
                </a:solidFill>
              </a:rPr>
              <a:t>Oleg Bezshyyko</a:t>
            </a:r>
            <a:r>
              <a:rPr lang="en-US" sz="1200" b="1" i="1" dirty="0" smtClean="0">
                <a:solidFill>
                  <a:srgbClr val="800000"/>
                </a:solidFill>
              </a:rPr>
              <a:t>, </a:t>
            </a:r>
            <a:r>
              <a:rPr lang="en-US" sz="1200" dirty="0">
                <a:solidFill>
                  <a:srgbClr val="800000"/>
                </a:solidFill>
              </a:rPr>
              <a:t>3</a:t>
            </a:r>
            <a:r>
              <a:rPr lang="en-US" sz="1200" baseline="30000" dirty="0">
                <a:solidFill>
                  <a:srgbClr val="800000"/>
                </a:solidFill>
              </a:rPr>
              <a:t>rd</a:t>
            </a:r>
            <a:r>
              <a:rPr lang="en-US" sz="1200" dirty="0">
                <a:solidFill>
                  <a:srgbClr val="800000"/>
                </a:solidFill>
              </a:rPr>
              <a:t> </a:t>
            </a:r>
            <a:r>
              <a:rPr lang="en-US" sz="1200" dirty="0" err="1">
                <a:solidFill>
                  <a:srgbClr val="800000"/>
                </a:solidFill>
              </a:rPr>
              <a:t>Jagiellonian</a:t>
            </a:r>
            <a:r>
              <a:rPr lang="en-US" sz="1200" dirty="0">
                <a:solidFill>
                  <a:srgbClr val="800000"/>
                </a:solidFill>
              </a:rPr>
              <a:t> Symposium on Fundamental and Applied Subatomic </a:t>
            </a:r>
            <a:r>
              <a:rPr lang="en-US" sz="1200" dirty="0" smtClean="0">
                <a:solidFill>
                  <a:srgbClr val="800000"/>
                </a:solidFill>
              </a:rPr>
              <a:t>Physics, </a:t>
            </a:r>
            <a:r>
              <a:rPr lang="en-US" sz="1200" dirty="0">
                <a:solidFill>
                  <a:srgbClr val="800000"/>
                </a:solidFill>
              </a:rPr>
              <a:t>June 23 – 28, 2019</a:t>
            </a:r>
            <a:endParaRPr lang="en-US" altLang="ru-RU" sz="12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6712" name="Rectangle 88"/>
          <p:cNvSpPr>
            <a:spLocks noChangeArrowheads="1"/>
          </p:cNvSpPr>
          <p:nvPr/>
        </p:nvSpPr>
        <p:spPr bwMode="auto">
          <a:xfrm>
            <a:off x="1115616" y="157006"/>
            <a:ext cx="6192688" cy="33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40000"/>
              </a:lnSpc>
              <a:defRPr/>
            </a:pPr>
            <a:r>
              <a:rPr lang="en-US" altLang="zh-CN" sz="2000" i="1" dirty="0" err="1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Taras</a:t>
            </a:r>
            <a:r>
              <a:rPr lang="en-US" altLang="zh-CN" sz="2000" i="1" dirty="0" smtClean="0">
                <a:solidFill>
                  <a:schemeClr val="accent6"/>
                </a:solidFill>
                <a:latin typeface="Times New Roman" pitchFamily="18" charset="0"/>
                <a:ea typeface="宋体" pitchFamily="2" charset="-122"/>
              </a:rPr>
              <a:t> Shevchenko National University of Kyiv</a:t>
            </a:r>
            <a:endParaRPr lang="ru-RU" altLang="ru-RU" sz="2000" i="1" u="sng" dirty="0" smtClean="0">
              <a:solidFill>
                <a:schemeClr val="accent6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127" y="2133904"/>
            <a:ext cx="8108094" cy="21370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3600" dirty="0" smtClean="0">
                <a:solidFill>
                  <a:schemeClr val="bg2">
                    <a:lumMod val="50000"/>
                  </a:schemeClr>
                </a:solidFill>
              </a:rPr>
              <a:t>The new capabilities for ensuring radiation protection of individuals undergoing medical exposure</a:t>
            </a:r>
            <a:endParaRPr lang="en-US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24" y="4495171"/>
            <a:ext cx="29787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ru-RU" sz="3200" dirty="0" smtClean="0">
                <a:ln w="11430"/>
                <a:solidFill>
                  <a:schemeClr val="accent6"/>
                </a:solidFill>
                <a:latin typeface="Times New Roman" pitchFamily="18" charset="0"/>
              </a:rPr>
              <a:t>Oleg Bezshyyko</a:t>
            </a:r>
            <a:endParaRPr lang="ru-RU" sz="3200" dirty="0">
              <a:ln w="11430"/>
              <a:solidFill>
                <a:schemeClr val="accent6"/>
              </a:solidFill>
            </a:endParaRP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91" y="443913"/>
            <a:ext cx="165618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1151" y="5318657"/>
            <a:ext cx="8064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frame of the project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#9903 of STCU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(Bezshyyko O.,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Golinka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-Bezshyyko L.,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Kadenko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I.)  and IAEA project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RER9147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(Ukrainian part, Bezshyyko O.)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9464"/>
            <a:ext cx="23764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187"/>
            <a:ext cx="267335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13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6A43-22BC-4F83-A638-708C127A6657}" type="slidenum">
              <a:rPr lang="ru-RU" altLang="ru-RU" smtClean="0"/>
              <a:pPr/>
              <a:t>10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7975" y="260648"/>
            <a:ext cx="8618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uk-UA" sz="2400" b="1" dirty="0" smtClean="0"/>
              <a:t>3</a:t>
            </a:r>
            <a:r>
              <a:rPr lang="en-US" sz="2400" b="1" dirty="0" smtClean="0"/>
              <a:t>D fast printing system for production of </a:t>
            </a:r>
            <a:r>
              <a:rPr lang="en-US" sz="2400" b="1" dirty="0"/>
              <a:t>anthropomorphic </a:t>
            </a:r>
            <a:r>
              <a:rPr lang="en-US" sz="2400" b="1" dirty="0" smtClean="0"/>
              <a:t>phantoms, </a:t>
            </a:r>
            <a:r>
              <a:rPr lang="en-US" sz="2400" b="1" dirty="0" smtClean="0">
                <a:solidFill>
                  <a:srgbClr val="3333CC"/>
                </a:solidFill>
              </a:rPr>
              <a:t>free RTPS</a:t>
            </a:r>
            <a:r>
              <a:rPr lang="en-US" sz="2400" b="1" dirty="0" smtClean="0"/>
              <a:t>, </a:t>
            </a:r>
            <a:r>
              <a:rPr lang="en-US" sz="2400" b="1" dirty="0" smtClean="0">
                <a:solidFill>
                  <a:srgbClr val="800000"/>
                </a:solidFill>
              </a:rPr>
              <a:t>free software platform for education of medical physicists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092" y="1607006"/>
            <a:ext cx="8630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frame of the project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#9903 of Science and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Technology 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in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Ukraine (STCU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1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versatile test platforms for research of radiation detectors for medical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applications” and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IAEA project 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RER9147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sz="16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Enhancing Member States' Capabilities for Ensuring Radiation Protection of Individuals Undergoing Medical </a:t>
            </a:r>
            <a:r>
              <a:rPr lang="en-GB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Exposure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(Ukrainian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1663" y="2947748"/>
            <a:ext cx="846680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the Nuclear Physics Department, Faculty of Physics of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Shevchenko National University of Kyiv (Ukraine) the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Developments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were started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uk-UA" dirty="0" smtClean="0">
                <a:solidFill>
                  <a:srgbClr val="089C44"/>
                </a:solidFill>
              </a:rPr>
              <a:t>3</a:t>
            </a:r>
            <a:r>
              <a:rPr lang="en-US" dirty="0" smtClean="0">
                <a:solidFill>
                  <a:srgbClr val="089C44"/>
                </a:solidFill>
              </a:rPr>
              <a:t>D </a:t>
            </a:r>
            <a:r>
              <a:rPr lang="en-US" dirty="0">
                <a:solidFill>
                  <a:srgbClr val="089C44"/>
                </a:solidFill>
              </a:rPr>
              <a:t>printing system for </a:t>
            </a:r>
            <a:r>
              <a:rPr lang="en-US" dirty="0" smtClean="0">
                <a:solidFill>
                  <a:srgbClr val="089C44"/>
                </a:solidFill>
              </a:rPr>
              <a:t>fast and cheap production </a:t>
            </a:r>
            <a:r>
              <a:rPr lang="en-US" dirty="0">
                <a:solidFill>
                  <a:srgbClr val="089C44"/>
                </a:solidFill>
              </a:rPr>
              <a:t>of anthropomorphic </a:t>
            </a:r>
            <a:r>
              <a:rPr lang="en-US" dirty="0" smtClean="0">
                <a:solidFill>
                  <a:srgbClr val="089C44"/>
                </a:solidFill>
              </a:rPr>
              <a:t>phantoms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>
                <a:solidFill>
                  <a:srgbClr val="089C44"/>
                </a:solidFill>
              </a:rPr>
              <a:t>Free Radiation Therapy Planning System for the education of students (specialties medical physics and clinical dosimetry</a:t>
            </a:r>
            <a:r>
              <a:rPr lang="en-US" dirty="0" smtClean="0">
                <a:solidFill>
                  <a:srgbClr val="089C44"/>
                </a:solidFill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dirty="0" smtClean="0">
                <a:solidFill>
                  <a:srgbClr val="089C44"/>
                </a:solidFill>
              </a:rPr>
              <a:t>Free </a:t>
            </a:r>
            <a:r>
              <a:rPr lang="en-US" dirty="0">
                <a:solidFill>
                  <a:srgbClr val="089C44"/>
                </a:solidFill>
              </a:rPr>
              <a:t>software platform for education of medical </a:t>
            </a:r>
            <a:r>
              <a:rPr lang="en-US" dirty="0" smtClean="0">
                <a:solidFill>
                  <a:srgbClr val="089C44"/>
                </a:solidFill>
              </a:rPr>
              <a:t>physicists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0374" y="5719871"/>
            <a:ext cx="5479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There are first first stages of Developments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1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6A43-22BC-4F83-A638-708C127A6657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7974" y="114171"/>
            <a:ext cx="861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uk-UA" sz="2400" b="1" dirty="0" smtClean="0"/>
              <a:t>3</a:t>
            </a:r>
            <a:r>
              <a:rPr lang="en-US" sz="2400" b="1" dirty="0" smtClean="0"/>
              <a:t>D fast printing system for production of </a:t>
            </a:r>
            <a:r>
              <a:rPr lang="en-US" sz="2400" b="1" dirty="0"/>
              <a:t>anthropomorphic </a:t>
            </a:r>
            <a:r>
              <a:rPr lang="en-US" sz="2400" b="1" dirty="0" smtClean="0"/>
              <a:t>phantoms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5513" y="931469"/>
            <a:ext cx="800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89C44"/>
                </a:solidFill>
              </a:rPr>
              <a:t>The main idea of this approach – using of </a:t>
            </a:r>
            <a:r>
              <a:rPr lang="en-US" dirty="0" smtClean="0">
                <a:solidFill>
                  <a:srgbClr val="FF0000"/>
                </a:solidFill>
              </a:rPr>
              <a:t>very fast </a:t>
            </a:r>
            <a:r>
              <a:rPr lang="en-US" dirty="0" smtClean="0">
                <a:solidFill>
                  <a:srgbClr val="089C44"/>
                </a:solidFill>
              </a:rPr>
              <a:t>3D </a:t>
            </a:r>
            <a:r>
              <a:rPr lang="en-US" dirty="0" smtClean="0">
                <a:solidFill>
                  <a:srgbClr val="FF0000"/>
                </a:solidFill>
              </a:rPr>
              <a:t>hybrid</a:t>
            </a:r>
            <a:r>
              <a:rPr lang="en-US" dirty="0" smtClean="0">
                <a:solidFill>
                  <a:srgbClr val="089C44"/>
                </a:solidFill>
              </a:rPr>
              <a:t> printer with precise </a:t>
            </a:r>
            <a:r>
              <a:rPr lang="en-US" dirty="0">
                <a:solidFill>
                  <a:srgbClr val="089C44"/>
                </a:solidFill>
              </a:rPr>
              <a:t>milling </a:t>
            </a:r>
            <a:r>
              <a:rPr lang="en-US" dirty="0" smtClean="0">
                <a:solidFill>
                  <a:srgbClr val="089C44"/>
                </a:solidFill>
              </a:rPr>
              <a:t>part </a:t>
            </a:r>
            <a:r>
              <a:rPr lang="en-US" dirty="0">
                <a:solidFill>
                  <a:srgbClr val="089C44"/>
                </a:solidFill>
              </a:rPr>
              <a:t>and </a:t>
            </a:r>
            <a:r>
              <a:rPr lang="en-US" dirty="0" smtClean="0">
                <a:solidFill>
                  <a:srgbClr val="089C44"/>
                </a:solidFill>
              </a:rPr>
              <a:t>inkjet heads with tissue equivalent materials</a:t>
            </a:r>
            <a:endParaRPr lang="en-US" dirty="0">
              <a:solidFill>
                <a:srgbClr val="089C4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34432" y="1624557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Hybrid</a:t>
            </a:r>
            <a:r>
              <a:rPr lang="en-US" b="1" dirty="0" smtClean="0">
                <a:solidFill>
                  <a:srgbClr val="089C44"/>
                </a:solidFill>
              </a:rPr>
              <a:t> monster </a:t>
            </a: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051720" y="1949725"/>
            <a:ext cx="4697110" cy="369332"/>
            <a:chOff x="1475656" y="2307928"/>
            <a:chExt cx="4697110" cy="369332"/>
          </a:xfrm>
        </p:grpSpPr>
        <p:sp>
          <p:nvSpPr>
            <p:cNvPr id="7" name="Rectangle 6"/>
            <p:cNvSpPr/>
            <p:nvPr/>
          </p:nvSpPr>
          <p:spPr>
            <a:xfrm>
              <a:off x="1475656" y="2307928"/>
              <a:ext cx="17748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89C44"/>
                  </a:solidFill>
                </a:rPr>
                <a:t>3D </a:t>
              </a:r>
              <a:r>
                <a:rPr lang="en-US" dirty="0" smtClean="0">
                  <a:solidFill>
                    <a:srgbClr val="089C44"/>
                  </a:solidFill>
                </a:rPr>
                <a:t>inkjet </a:t>
              </a:r>
              <a:r>
                <a:rPr lang="en-US" dirty="0">
                  <a:solidFill>
                    <a:srgbClr val="089C44"/>
                  </a:solidFill>
                </a:rPr>
                <a:t>heads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20988" y="2307928"/>
              <a:ext cx="341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089C44"/>
                  </a:solidFill>
                </a:rPr>
                <a:t>+</a:t>
              </a: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33664" y="2307928"/>
              <a:ext cx="2339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89C44"/>
                  </a:solidFill>
                </a:rPr>
                <a:t>p</a:t>
              </a:r>
              <a:r>
                <a:rPr lang="en-US" dirty="0" smtClean="0">
                  <a:solidFill>
                    <a:srgbClr val="089C44"/>
                  </a:solidFill>
                </a:rPr>
                <a:t>recise </a:t>
              </a:r>
              <a:r>
                <a:rPr lang="en-US" dirty="0" smtClean="0">
                  <a:solidFill>
                    <a:srgbClr val="FF0000"/>
                  </a:solidFill>
                </a:rPr>
                <a:t>milling heads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934617" y="6060559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Prototype of movement system</a:t>
            </a:r>
            <a:endParaRPr lang="en-US" i="1" dirty="0"/>
          </a:p>
        </p:txBody>
      </p:sp>
      <p:pic>
        <p:nvPicPr>
          <p:cNvPr id="6" name="Video_Versta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639" y="2345571"/>
            <a:ext cx="6372200" cy="358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1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6A43-22BC-4F83-A638-708C127A6657}" type="slidenum">
              <a:rPr lang="ru-RU" altLang="ru-RU" smtClean="0"/>
              <a:pPr/>
              <a:t>12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07974" y="114171"/>
            <a:ext cx="861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uk-UA" sz="2400" b="1" dirty="0" smtClean="0"/>
              <a:t>3</a:t>
            </a:r>
            <a:r>
              <a:rPr lang="en-US" sz="2400" b="1" dirty="0" smtClean="0"/>
              <a:t>D fast printing system for production of </a:t>
            </a:r>
            <a:r>
              <a:rPr lang="en-US" sz="2400" b="1" dirty="0"/>
              <a:t>anthropomorphic </a:t>
            </a:r>
            <a:r>
              <a:rPr lang="en-US" sz="2400" b="1" dirty="0" smtClean="0"/>
              <a:t>phantoms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15513" y="931469"/>
            <a:ext cx="800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89C44"/>
                </a:solidFill>
              </a:rPr>
              <a:t>Plans for future stages (after 2D hybrid printer) – development of cheap clinical Reader for TLD and scanner for </a:t>
            </a:r>
            <a:r>
              <a:rPr lang="en-US" dirty="0" err="1" smtClean="0">
                <a:solidFill>
                  <a:srgbClr val="089C44"/>
                </a:solidFill>
              </a:rPr>
              <a:t>radiochromic</a:t>
            </a:r>
            <a:r>
              <a:rPr lang="en-US" dirty="0" smtClean="0">
                <a:solidFill>
                  <a:srgbClr val="089C44"/>
                </a:solidFill>
              </a:rPr>
              <a:t> films</a:t>
            </a:r>
            <a:endParaRPr lang="en-US" dirty="0">
              <a:solidFill>
                <a:srgbClr val="089C4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1825455"/>
            <a:ext cx="7935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Our  estimation and hope </a:t>
            </a:r>
            <a:r>
              <a:rPr lang="en-US" dirty="0">
                <a:solidFill>
                  <a:srgbClr val="7030A0"/>
                </a:solidFill>
              </a:rPr>
              <a:t>– to decrease the cost </a:t>
            </a:r>
            <a:r>
              <a:rPr lang="en-US" dirty="0"/>
              <a:t>of dosimetry systems on the base of anthropomorphic phantoms, </a:t>
            </a:r>
            <a:r>
              <a:rPr lang="en-US" dirty="0">
                <a:solidFill>
                  <a:srgbClr val="FF0000"/>
                </a:solidFill>
              </a:rPr>
              <a:t>reduce by an order of magnitude </a:t>
            </a:r>
          </a:p>
        </p:txBody>
      </p:sp>
      <p:pic>
        <p:nvPicPr>
          <p:cNvPr id="8198" name="Picture 6" descr="Ð ÐµÐ·ÑÐ»ÑÑÐ°Ñ Ð¿Ð¾ÑÑÐºÑ Ð·Ð¾Ð±ÑÐ°Ð¶ÐµÐ½Ñ Ð·Ð° Ð·Ð°Ð¿Ð¸ÑÐ¾Ð¼ &quot;3D printe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34448"/>
            <a:ext cx="1383382" cy="138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2026447" y="328904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6" descr="Ð ÐµÐ·ÑÐ»ÑÑÐ°Ñ Ð¿Ð¾ÑÑÐºÑ Ð·Ð¾Ð±ÑÐ°Ð¶ÐµÐ½Ñ Ð·Ð° Ð·Ð°Ð¿Ð¸ÑÐ¾Ð¼ &quot;anthropomorphic phantoms Radiation therap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348" y="2911470"/>
            <a:ext cx="1423528" cy="104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8" descr="Ð ÐµÐ·ÑÐ»ÑÑÐ°Ñ Ð¿Ð¾ÑÑÐºÑ Ð·Ð¾Ð±ÑÐ°Ð¶ÐµÐ½Ñ Ð·Ð° Ð·Ð°Ð¿Ð¸ÑÐ¾Ð¼ &quot;TLD Reader therapy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Ð ÐµÐ·ÑÐ»ÑÑÐ°Ñ Ð¿Ð¾ÑÑÐºÑ Ð·Ð¾Ð±ÑÐ°Ð¶ÐµÐ½Ñ Ð·Ð° Ð·Ð°Ð¿Ð¸ÑÐ¾Ð¼ &quot;TLD Reader therapy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58" y="2536352"/>
            <a:ext cx="1104057" cy="102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28758" y="2816603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TLD Reader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4488974" y="2739711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57956" y="425280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Film Scanner</a:t>
            </a:r>
            <a:endParaRPr lang="en-US" dirty="0"/>
          </a:p>
        </p:txBody>
      </p:sp>
      <p:pic>
        <p:nvPicPr>
          <p:cNvPr id="8206" name="Picture 14" descr="Ð ÐµÐ·ÑÐ»ÑÑÐ°Ñ Ð¿Ð¾ÑÑÐºÑ Ð·Ð¾Ð±ÑÐ°Ð¶ÐµÐ½Ñ Ð·Ð° Ð·Ð°Ð¿Ð¸ÑÐ¾Ð¼ &quot;film scanner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68" y="3944932"/>
            <a:ext cx="2184177" cy="120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ight Arrow 25"/>
          <p:cNvSpPr/>
          <p:nvPr/>
        </p:nvSpPr>
        <p:spPr>
          <a:xfrm rot="717715">
            <a:off x="4118409" y="4141115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0853" y="5127292"/>
            <a:ext cx="81162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 study the possibility to build in Ukraine the pilot project of systems for education in cancer hospital and audits in hospitals of therapeutic dose (check of all chain: methods-equipment-personal) by regulatory officers and inspectors using </a:t>
            </a:r>
            <a:r>
              <a:rPr lang="en-US" dirty="0" err="1">
                <a:solidFill>
                  <a:srgbClr val="55555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detectorized</a:t>
            </a:r>
            <a:r>
              <a:rPr lang="en-US" dirty="0">
                <a:solidFill>
                  <a:srgbClr val="55555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anthropomorphic phantoms, produced by 3D printer.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81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6A43-22BC-4F83-A638-708C127A6657}" type="slidenum">
              <a:rPr lang="ru-RU" altLang="ru-RU" smtClean="0"/>
              <a:pPr/>
              <a:t>13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84446" y="102962"/>
            <a:ext cx="8618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</a:rPr>
              <a:t>F</a:t>
            </a:r>
            <a:r>
              <a:rPr lang="en-US" sz="2400" b="1" dirty="0" smtClean="0">
                <a:solidFill>
                  <a:srgbClr val="800000"/>
                </a:solidFill>
              </a:rPr>
              <a:t>ree software platform for education of medical physicists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0829" y="999429"/>
            <a:ext cx="8466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Special open source software tools for computer aided education of medical physicists and radiation protection specialists are based on the MOODLE </a:t>
            </a:r>
            <a:r>
              <a:rPr lang="en-US" dirty="0" smtClean="0"/>
              <a:t>platform</a:t>
            </a:r>
          </a:p>
          <a:p>
            <a:endParaRPr lang="en-US" dirty="0">
              <a:solidFill>
                <a:srgbClr val="089C44"/>
              </a:solidFill>
            </a:endParaRPr>
          </a:p>
          <a:p>
            <a:r>
              <a:rPr lang="en-US" dirty="0" smtClean="0">
                <a:solidFill>
                  <a:srgbClr val="089C44"/>
                </a:solidFill>
              </a:rPr>
              <a:t>System of collective translation of education information is in the plans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330" y="2337512"/>
            <a:ext cx="4441427" cy="2493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11" y="2265228"/>
            <a:ext cx="3231754" cy="1841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984602"/>
            <a:ext cx="2461605" cy="13741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446" y="3871038"/>
            <a:ext cx="4359562" cy="244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349080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A6A43-22BC-4F83-A638-708C127A6657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200441"/>
            <a:ext cx="2698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333CC"/>
                </a:solidFill>
              </a:rPr>
              <a:t>F</a:t>
            </a:r>
            <a:r>
              <a:rPr lang="en-US" sz="2400" b="1" dirty="0" smtClean="0">
                <a:solidFill>
                  <a:srgbClr val="3333CC"/>
                </a:solidFill>
              </a:rPr>
              <a:t>ree RTPS</a:t>
            </a:r>
            <a:r>
              <a:rPr lang="en-US" sz="2400" b="1" dirty="0" smtClean="0"/>
              <a:t>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092" y="1607006"/>
            <a:ext cx="8630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Will be written </a:t>
            </a:r>
            <a:r>
              <a:rPr lang="en-US" dirty="0"/>
              <a:t>on the C++ and </a:t>
            </a:r>
            <a:r>
              <a:rPr lang="en-US" dirty="0" smtClean="0"/>
              <a:t>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QT framework with the modern graphical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using GPU </a:t>
            </a:r>
            <a:r>
              <a:rPr lang="en-US" dirty="0" smtClean="0"/>
              <a:t>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Artificial </a:t>
            </a:r>
            <a:r>
              <a:rPr lang="en-US" dirty="0"/>
              <a:t>Intelligence algorithms for dose </a:t>
            </a:r>
            <a:r>
              <a:rPr lang="en-US" dirty="0" smtClean="0"/>
              <a:t>calculation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semi-empirical algorithms and Monte Carlo methods are applied to obtain balance between of speed and precision of </a:t>
            </a:r>
            <a:r>
              <a:rPr lang="en-US" dirty="0" smtClean="0"/>
              <a:t>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orward </a:t>
            </a:r>
            <a:r>
              <a:rPr lang="en-US" dirty="0"/>
              <a:t>and inverse planning</a:t>
            </a:r>
          </a:p>
        </p:txBody>
      </p:sp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9870" y="750902"/>
            <a:ext cx="7130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Development  only in the first stage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5039248"/>
            <a:ext cx="2429930" cy="1520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504" y="5039248"/>
            <a:ext cx="2385956" cy="146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75480" y="6170486"/>
            <a:ext cx="2133600" cy="476250"/>
          </a:xfrm>
        </p:spPr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15</a:t>
            </a:fld>
            <a:endParaRPr lang="ru-RU" altLang="ru-RU" sz="1800" dirty="0"/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511308" y="6562304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79712" y="0"/>
            <a:ext cx="4752528" cy="1143000"/>
          </a:xfrm>
        </p:spPr>
        <p:txBody>
          <a:bodyPr/>
          <a:lstStyle/>
          <a:p>
            <a:r>
              <a:rPr lang="en-US" i="1" dirty="0" smtClean="0"/>
              <a:t>Conclusions</a:t>
            </a:r>
            <a:endParaRPr lang="ru-RU" i="1" dirty="0"/>
          </a:p>
        </p:txBody>
      </p:sp>
      <p:sp>
        <p:nvSpPr>
          <p:cNvPr id="7" name="Rectangle 6"/>
          <p:cNvSpPr/>
          <p:nvPr/>
        </p:nvSpPr>
        <p:spPr>
          <a:xfrm>
            <a:off x="295284" y="1334193"/>
            <a:ext cx="842493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1800"/>
              </a:spcAft>
              <a:buFont typeface="+mj-lt"/>
              <a:buAutoNum type="arabicPeriod"/>
            </a:pPr>
            <a:r>
              <a:rPr lang="en-US" sz="2200" i="1" dirty="0" smtClean="0">
                <a:latin typeface="+mj-lt"/>
              </a:rPr>
              <a:t>The new </a:t>
            </a:r>
            <a:r>
              <a:rPr lang="en-US" sz="2200" i="1" dirty="0">
                <a:latin typeface="+mj-lt"/>
              </a:rPr>
              <a:t>capabilities </a:t>
            </a:r>
            <a:r>
              <a:rPr lang="en-US" sz="2200" i="1" dirty="0" smtClean="0">
                <a:latin typeface="+mj-lt"/>
              </a:rPr>
              <a:t>for </a:t>
            </a:r>
            <a:r>
              <a:rPr lang="en-US" sz="2200" i="1" dirty="0">
                <a:latin typeface="+mj-lt"/>
              </a:rPr>
              <a:t>ensuring radiation protection of </a:t>
            </a:r>
            <a:r>
              <a:rPr lang="en-US" sz="2200" i="1" dirty="0" smtClean="0">
                <a:latin typeface="+mj-lt"/>
              </a:rPr>
              <a:t>individuals, </a:t>
            </a:r>
            <a:r>
              <a:rPr lang="en-US" sz="2200" i="1" dirty="0">
                <a:latin typeface="+mj-lt"/>
              </a:rPr>
              <a:t>undergoing medical </a:t>
            </a:r>
            <a:r>
              <a:rPr lang="en-US" sz="2200" i="1" dirty="0" smtClean="0">
                <a:latin typeface="+mj-lt"/>
              </a:rPr>
              <a:t>exposure </a:t>
            </a:r>
            <a:r>
              <a:rPr lang="en-US" sz="2200" i="1" dirty="0"/>
              <a:t>were considered </a:t>
            </a:r>
            <a:endParaRPr lang="en-US" sz="22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200" i="1" dirty="0" smtClean="0">
                <a:latin typeface="+mj-lt"/>
                <a:cs typeface="Times New Roman" panose="02020603050405020304" pitchFamily="18" charset="0"/>
              </a:rPr>
              <a:t>The Hybrid 3D Printing </a:t>
            </a:r>
            <a:r>
              <a:rPr lang="en-US" sz="2200" i="1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2200" i="1" dirty="0" smtClean="0">
                <a:latin typeface="+mj-lt"/>
                <a:cs typeface="Times New Roman" panose="02020603050405020304" pitchFamily="18" charset="0"/>
              </a:rPr>
              <a:t>echnique for fast and inexpensive creation of Anthropomorphic </a:t>
            </a:r>
            <a:r>
              <a:rPr lang="en-US" sz="2200" i="1" dirty="0" err="1" smtClean="0">
                <a:latin typeface="+mj-lt"/>
                <a:cs typeface="Times New Roman" panose="02020603050405020304" pitchFamily="18" charset="0"/>
              </a:rPr>
              <a:t>Dosimetric</a:t>
            </a:r>
            <a:r>
              <a:rPr lang="en-US" sz="2200" i="1" dirty="0" smtClean="0">
                <a:latin typeface="+mj-lt"/>
                <a:cs typeface="Times New Roman" panose="02020603050405020304" pitchFamily="18" charset="0"/>
              </a:rPr>
              <a:t> Phantoms </a:t>
            </a:r>
            <a:r>
              <a:rPr lang="en-US" sz="2200" i="1" dirty="0">
                <a:cs typeface="Times New Roman" panose="02020603050405020304" pitchFamily="18" charset="0"/>
              </a:rPr>
              <a:t>was proposed </a:t>
            </a:r>
            <a:endParaRPr lang="en-US" sz="2200" i="1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200" i="1" dirty="0" smtClean="0"/>
              <a:t>Main challenges </a:t>
            </a:r>
            <a:r>
              <a:rPr lang="en-US" sz="2200" i="1" dirty="0"/>
              <a:t>and trends of development  </a:t>
            </a:r>
            <a:r>
              <a:rPr lang="en-US" sz="2200" i="1" dirty="0" smtClean="0"/>
              <a:t>for Radiation Therapy Planning systems were considered</a:t>
            </a:r>
            <a:endParaRPr lang="uk-UA" sz="2200" i="1" dirty="0" smtClean="0"/>
          </a:p>
          <a:p>
            <a:pPr marL="342900" indent="-342900" algn="just">
              <a:spcAft>
                <a:spcPts val="2400"/>
              </a:spcAft>
              <a:buFontTx/>
              <a:buAutoNum type="arabicPeriod"/>
            </a:pPr>
            <a:r>
              <a:rPr lang="en-US" sz="2200" i="1" dirty="0">
                <a:cs typeface="Times New Roman" panose="02020603050405020304" pitchFamily="18" charset="0"/>
              </a:rPr>
              <a:t>Educational software tools  to support a high professional  level of medical physicists were </a:t>
            </a:r>
            <a:r>
              <a:rPr lang="en-US" sz="2200" i="1" dirty="0" smtClean="0">
                <a:cs typeface="Times New Roman" panose="02020603050405020304" pitchFamily="18" charset="0"/>
              </a:rPr>
              <a:t>considered. </a:t>
            </a:r>
            <a:r>
              <a:rPr lang="en-US" sz="2200" i="1" dirty="0" smtClean="0">
                <a:latin typeface="+mj-lt"/>
                <a:cs typeface="Times New Roman" panose="02020603050405020304" pitchFamily="18" charset="0"/>
              </a:rPr>
              <a:t>Short information about development of Open </a:t>
            </a:r>
            <a:r>
              <a:rPr lang="en-US" sz="2200" i="1" dirty="0">
                <a:latin typeface="+mj-lt"/>
                <a:cs typeface="Times New Roman" panose="02020603050405020304" pitchFamily="18" charset="0"/>
              </a:rPr>
              <a:t>RTPS </a:t>
            </a:r>
            <a:r>
              <a:rPr lang="en-US" sz="2200" i="1" dirty="0" smtClean="0">
                <a:latin typeface="+mj-lt"/>
                <a:cs typeface="Times New Roman" panose="02020603050405020304" pitchFamily="18" charset="0"/>
              </a:rPr>
              <a:t>was represented</a:t>
            </a:r>
          </a:p>
        </p:txBody>
      </p:sp>
    </p:spTree>
    <p:extLst>
      <p:ext uri="{BB962C8B-B14F-4D97-AF65-F5344CB8AC3E}">
        <p14:creationId xmlns:p14="http://schemas.microsoft.com/office/powerpoint/2010/main" val="8145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dirty="0" smtClean="0">
                <a:solidFill>
                  <a:srgbClr val="800000"/>
                </a:solidFill>
              </a:rPr>
              <a:t>Oleg Bezshyyko</a:t>
            </a:r>
            <a:r>
              <a:rPr lang="en-US" sz="1200" b="1" i="1" dirty="0">
                <a:solidFill>
                  <a:srgbClr val="800000"/>
                </a:solidFill>
              </a:rPr>
              <a:t>, </a:t>
            </a:r>
            <a:r>
              <a:rPr lang="en-US" sz="1200" dirty="0">
                <a:solidFill>
                  <a:srgbClr val="800000"/>
                </a:solidFill>
              </a:rPr>
              <a:t>3</a:t>
            </a:r>
            <a:r>
              <a:rPr lang="en-US" sz="1200" baseline="30000" dirty="0">
                <a:solidFill>
                  <a:srgbClr val="800000"/>
                </a:solidFill>
              </a:rPr>
              <a:t>rd</a:t>
            </a:r>
            <a:r>
              <a:rPr lang="en-US" sz="1200" dirty="0">
                <a:solidFill>
                  <a:srgbClr val="800000"/>
                </a:solidFill>
              </a:rPr>
              <a:t> </a:t>
            </a:r>
            <a:r>
              <a:rPr lang="en-US" sz="1200" dirty="0" err="1">
                <a:solidFill>
                  <a:srgbClr val="800000"/>
                </a:solidFill>
              </a:rPr>
              <a:t>Jagiellonian</a:t>
            </a:r>
            <a:r>
              <a:rPr lang="en-US" sz="12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2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8132" name="Picture 4" descr="Giving thanks 24/7 is receiving 24/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888" y="836712"/>
            <a:ext cx="5557292" cy="555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hank you for your attention !!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1" y="50499"/>
            <a:ext cx="2476855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encrypted-tbn1.gstatic.com/images?q=tbn:ANd9GcQSgYZh51OQWpiUyfMtA5DYp59rpIU1FHzUjYghwEOHIAt9LlMUx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45773"/>
            <a:ext cx="28194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06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2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3281129" y="64612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/>
                </a:solidFill>
              </a:rPr>
              <a:t>Outlines</a:t>
            </a:r>
            <a:endParaRPr lang="ru-RU" sz="40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793" y="920690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600" dirty="0" smtClean="0"/>
              <a:t>Radiation protection of patients – challenges for the modern Radiation Oncology 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600" dirty="0" smtClean="0"/>
              <a:t> QA of radiation therapy </a:t>
            </a:r>
            <a:r>
              <a:rPr lang="en-US" sz="2600" dirty="0"/>
              <a:t>– next steps up to a high treatment quality </a:t>
            </a:r>
            <a:endParaRPr lang="en-US" sz="2600" dirty="0" smtClean="0"/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600" dirty="0" smtClean="0"/>
              <a:t> Anthropomorphic </a:t>
            </a:r>
            <a:r>
              <a:rPr lang="en-US" sz="2600" dirty="0" err="1" smtClean="0"/>
              <a:t>dosimetric</a:t>
            </a:r>
            <a:r>
              <a:rPr lang="en-US" sz="2600" dirty="0" smtClean="0"/>
              <a:t> phantoms for control of </a:t>
            </a:r>
            <a:r>
              <a:rPr lang="en-US" sz="2600" dirty="0"/>
              <a:t>medical </a:t>
            </a:r>
            <a:r>
              <a:rPr lang="en-US" sz="2600" dirty="0" smtClean="0"/>
              <a:t>radiation exposure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sz="2600" dirty="0" smtClean="0"/>
              <a:t> Radiation Therapy Planning </a:t>
            </a:r>
            <a:r>
              <a:rPr lang="en-US" sz="2600" dirty="0"/>
              <a:t>S</a:t>
            </a:r>
            <a:r>
              <a:rPr lang="en-US" sz="2600" dirty="0" smtClean="0"/>
              <a:t>ystems (</a:t>
            </a:r>
            <a:r>
              <a:rPr lang="en-US" sz="2600" dirty="0"/>
              <a:t>RTPS) – challenges and trends of development </a:t>
            </a:r>
            <a:endParaRPr lang="uk-UA" sz="2600" dirty="0" smtClean="0"/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uk-UA" sz="2600" dirty="0" smtClean="0"/>
              <a:t> </a:t>
            </a:r>
            <a:r>
              <a:rPr lang="en-US" sz="2600" dirty="0"/>
              <a:t>Education of medical physicists in Radiation Oncology – problems and solving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57256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3</a:t>
            </a:fld>
            <a:endParaRPr lang="ru-RU" alt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373590"/>
            <a:ext cx="86409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global </a:t>
            </a:r>
            <a:r>
              <a:rPr lang="en-US" dirty="0"/>
              <a:t>cancer burden is estimated to have risen to </a:t>
            </a:r>
            <a:r>
              <a:rPr lang="en-US" b="1" dirty="0"/>
              <a:t>18.1 million </a:t>
            </a:r>
            <a:r>
              <a:rPr lang="en-US" dirty="0"/>
              <a:t>new cases and </a:t>
            </a:r>
            <a:r>
              <a:rPr lang="en-US" b="1" dirty="0"/>
              <a:t>9.6</a:t>
            </a:r>
            <a:r>
              <a:rPr lang="en-US" dirty="0"/>
              <a:t> </a:t>
            </a:r>
            <a:r>
              <a:rPr lang="en-US" b="1" dirty="0"/>
              <a:t>million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deaths</a:t>
            </a:r>
            <a:r>
              <a:rPr lang="en-US" dirty="0"/>
              <a:t> in 2018</a:t>
            </a:r>
            <a:r>
              <a:rPr lang="en-US" dirty="0" smtClean="0"/>
              <a:t>.</a:t>
            </a:r>
            <a:endParaRPr lang="uk-UA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One in </a:t>
            </a:r>
            <a:r>
              <a:rPr lang="en-US" b="1" dirty="0"/>
              <a:t>5</a:t>
            </a:r>
            <a:r>
              <a:rPr lang="en-US" dirty="0"/>
              <a:t> men and one in </a:t>
            </a:r>
            <a:r>
              <a:rPr lang="en-US" b="1" dirty="0"/>
              <a:t>6</a:t>
            </a:r>
            <a:r>
              <a:rPr lang="en-US" dirty="0"/>
              <a:t> women </a:t>
            </a:r>
            <a:r>
              <a:rPr lang="en-US" dirty="0">
                <a:solidFill>
                  <a:srgbClr val="FF0000"/>
                </a:solidFill>
              </a:rPr>
              <a:t>worldwide develop cancer during their lifetime</a:t>
            </a:r>
            <a:r>
              <a:rPr lang="en-US" dirty="0"/>
              <a:t>, </a:t>
            </a:r>
            <a:endParaRPr lang="uk-UA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in </a:t>
            </a:r>
            <a:r>
              <a:rPr lang="en-US" b="1" dirty="0"/>
              <a:t>8</a:t>
            </a:r>
            <a:r>
              <a:rPr lang="en-US" dirty="0"/>
              <a:t> men and one in </a:t>
            </a:r>
            <a:r>
              <a:rPr lang="en-US" b="1" dirty="0"/>
              <a:t>11</a:t>
            </a:r>
            <a:r>
              <a:rPr lang="en-US" dirty="0"/>
              <a:t> women </a:t>
            </a:r>
            <a:r>
              <a:rPr lang="en-US" dirty="0">
                <a:solidFill>
                  <a:srgbClr val="FF0000"/>
                </a:solidFill>
              </a:rPr>
              <a:t>die</a:t>
            </a:r>
            <a:r>
              <a:rPr lang="en-US" dirty="0"/>
              <a:t> from the disease</a:t>
            </a:r>
            <a:r>
              <a:rPr lang="en-US" dirty="0" smtClean="0"/>
              <a:t>.</a:t>
            </a:r>
            <a:endParaRPr lang="uk-UA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Worldwide, the total number of people who are </a:t>
            </a:r>
            <a:r>
              <a:rPr lang="en-US" dirty="0">
                <a:solidFill>
                  <a:srgbClr val="FF0000"/>
                </a:solidFill>
              </a:rPr>
              <a:t>alive within 5 years of a cancer diagnosis,</a:t>
            </a:r>
            <a:r>
              <a:rPr lang="en-US" dirty="0"/>
              <a:t> called the </a:t>
            </a:r>
            <a:r>
              <a:rPr lang="en-US" dirty="0">
                <a:solidFill>
                  <a:srgbClr val="FF0000"/>
                </a:solidFill>
              </a:rPr>
              <a:t>5-year prevalence</a:t>
            </a:r>
            <a:r>
              <a:rPr lang="en-US" dirty="0"/>
              <a:t>, is estimated to be </a:t>
            </a:r>
            <a:r>
              <a:rPr lang="en-US" b="1" dirty="0"/>
              <a:t>43.8 million.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Rectangle 3"/>
          <p:cNvSpPr/>
          <p:nvPr/>
        </p:nvSpPr>
        <p:spPr>
          <a:xfrm>
            <a:off x="754155" y="963711"/>
            <a:ext cx="1134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World 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2824" y="-14403"/>
            <a:ext cx="427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Cancer</a:t>
            </a:r>
            <a:r>
              <a:rPr lang="uk-UA" sz="3600" dirty="0" smtClean="0">
                <a:solidFill>
                  <a:schemeClr val="accent2"/>
                </a:solidFill>
              </a:rPr>
              <a:t> </a:t>
            </a:r>
            <a:r>
              <a:rPr lang="uk-UA" sz="3200" dirty="0" smtClean="0">
                <a:solidFill>
                  <a:schemeClr val="accent2"/>
                </a:solidFill>
              </a:rPr>
              <a:t>- </a:t>
            </a:r>
            <a:r>
              <a:rPr lang="en-US" dirty="0">
                <a:solidFill>
                  <a:schemeClr val="accent2"/>
                </a:solidFill>
              </a:rPr>
              <a:t>Horrible figures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298" y="559738"/>
            <a:ext cx="41376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GLOBOCAN </a:t>
            </a:r>
            <a:r>
              <a:rPr lang="en-US" sz="2400" b="1" dirty="0">
                <a:solidFill>
                  <a:srgbClr val="7030A0"/>
                </a:solidFill>
              </a:rPr>
              <a:t>2018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smtClean="0">
                <a:solidFill>
                  <a:srgbClr val="7030A0"/>
                </a:solidFill>
              </a:rPr>
              <a:t>database </a:t>
            </a:r>
            <a:endParaRPr lang="en-US" sz="2400" dirty="0">
              <a:solidFill>
                <a:srgbClr val="7030A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2213" y="4117555"/>
            <a:ext cx="7680108" cy="1700052"/>
            <a:chOff x="512213" y="4117555"/>
            <a:chExt cx="7680108" cy="1700052"/>
          </a:xfrm>
        </p:grpSpPr>
        <p:sp>
          <p:nvSpPr>
            <p:cNvPr id="11" name="Rectangle 10"/>
            <p:cNvSpPr/>
            <p:nvPr/>
          </p:nvSpPr>
          <p:spPr>
            <a:xfrm>
              <a:off x="5076056" y="4130104"/>
              <a:ext cx="12939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Poland </a:t>
              </a:r>
              <a:endParaRPr lang="en-US" sz="2400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792579" y="4117555"/>
              <a:ext cx="139974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 smtClean="0"/>
                <a:t>Ukraine </a:t>
              </a:r>
              <a:endParaRPr lang="en-US" sz="24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2213" y="4763094"/>
              <a:ext cx="6098538" cy="1054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dirty="0"/>
                <a:t>Number of </a:t>
              </a:r>
              <a:r>
                <a:rPr lang="en-US" dirty="0">
                  <a:solidFill>
                    <a:srgbClr val="FF0000"/>
                  </a:solidFill>
                </a:rPr>
                <a:t>new </a:t>
              </a:r>
              <a:r>
                <a:rPr lang="en-US" dirty="0" smtClean="0">
                  <a:solidFill>
                    <a:srgbClr val="FF0000"/>
                  </a:solidFill>
                </a:rPr>
                <a:t>cases </a:t>
              </a:r>
              <a:r>
                <a:rPr lang="en-US" dirty="0" smtClean="0"/>
                <a:t>			– </a:t>
              </a:r>
              <a:r>
                <a:rPr lang="en-US" b="1" dirty="0" smtClean="0"/>
                <a:t>185 630</a:t>
              </a:r>
            </a:p>
            <a:p>
              <a:pPr>
                <a:lnSpc>
                  <a:spcPts val="2500"/>
                </a:lnSpc>
              </a:pPr>
              <a:r>
                <a:rPr lang="en-US" dirty="0"/>
                <a:t>Number of </a:t>
              </a:r>
              <a:r>
                <a:rPr lang="en-US" dirty="0" smtClean="0">
                  <a:solidFill>
                    <a:srgbClr val="FF0000"/>
                  </a:solidFill>
                </a:rPr>
                <a:t>deaths</a:t>
              </a:r>
              <a:r>
                <a:rPr lang="en-US" dirty="0" smtClean="0"/>
                <a:t> 			– </a:t>
              </a:r>
              <a:r>
                <a:rPr lang="en-US" b="1" dirty="0" smtClean="0"/>
                <a:t>113 388</a:t>
              </a:r>
            </a:p>
            <a:p>
              <a:pPr>
                <a:lnSpc>
                  <a:spcPts val="2500"/>
                </a:lnSpc>
              </a:pPr>
              <a:r>
                <a:rPr lang="en-US" dirty="0"/>
                <a:t>Number of </a:t>
              </a:r>
              <a:r>
                <a:rPr lang="en-US" dirty="0">
                  <a:solidFill>
                    <a:srgbClr val="FF0000"/>
                  </a:solidFill>
                </a:rPr>
                <a:t>prevalent cases </a:t>
              </a:r>
              <a:r>
                <a:rPr lang="en-US" dirty="0"/>
                <a:t>(5-year) </a:t>
              </a:r>
              <a:r>
                <a:rPr lang="en-US" dirty="0" smtClean="0"/>
                <a:t>	– </a:t>
              </a:r>
              <a:r>
                <a:rPr lang="en-US" b="1" dirty="0" smtClean="0"/>
                <a:t>490 121</a:t>
              </a:r>
              <a:endParaRPr lang="en-US" b="1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87156" y="4763472"/>
              <a:ext cx="1210588" cy="10541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dirty="0" smtClean="0"/>
                <a:t>– </a:t>
              </a:r>
              <a:r>
                <a:rPr lang="en-US" b="1" dirty="0" smtClean="0"/>
                <a:t>169</a:t>
              </a:r>
              <a:r>
                <a:rPr lang="uk-UA" b="1" dirty="0" smtClean="0"/>
                <a:t> </a:t>
              </a:r>
              <a:r>
                <a:rPr lang="en-US" b="1" dirty="0" smtClean="0"/>
                <a:t>817</a:t>
              </a:r>
            </a:p>
            <a:p>
              <a:pPr>
                <a:lnSpc>
                  <a:spcPts val="2500"/>
                </a:lnSpc>
              </a:pPr>
              <a:r>
                <a:rPr lang="en-US" dirty="0" smtClean="0"/>
                <a:t>– </a:t>
              </a:r>
              <a:r>
                <a:rPr lang="en-US" b="1" dirty="0"/>
                <a:t>98 </a:t>
              </a:r>
              <a:r>
                <a:rPr lang="en-US" b="1" dirty="0" smtClean="0"/>
                <a:t>226</a:t>
              </a:r>
              <a:endParaRPr lang="uk-UA" b="1" dirty="0" smtClean="0"/>
            </a:p>
            <a:p>
              <a:pPr>
                <a:lnSpc>
                  <a:spcPts val="2500"/>
                </a:lnSpc>
              </a:pPr>
              <a:r>
                <a:rPr lang="en-US" dirty="0" smtClean="0"/>
                <a:t>– </a:t>
              </a:r>
              <a:r>
                <a:rPr lang="en-US" b="1" dirty="0"/>
                <a:t>391 171</a:t>
              </a:r>
            </a:p>
          </p:txBody>
        </p:sp>
      </p:grpSp>
      <p:sp>
        <p:nvSpPr>
          <p:cNvPr id="19" name="AutoShape 10" descr="Ð ÐµÐ·ÑÐ»ÑÑÐ°Ñ Ð¿Ð¾ÑÑÐºÑ Ð·Ð¾Ð±ÑÐ°Ð¶ÐµÐ½Ñ Ð·Ð° Ð·Ð°Ð¿Ð¸ÑÐ¾Ð¼ &quot;ÑÐµÑÐµÐ¿ Ð¸ ÐºÐ¾ÑÑÐ¸ ÑÐ°Ðº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14" descr="https://upload.wikimedia.org/wikipedia/commons/thumb/0/06/Skull_and_Crossbones.svg/220px-Skull_and_Crossbones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0338"/>
            <a:ext cx="535017" cy="51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8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4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693238" y="188640"/>
            <a:ext cx="768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Radiation </a:t>
            </a:r>
            <a:r>
              <a:rPr lang="en-US" sz="3200" dirty="0" smtClean="0">
                <a:solidFill>
                  <a:schemeClr val="accent2"/>
                </a:solidFill>
              </a:rPr>
              <a:t>Oncology, radiation therapy – dramatic increase  the role of physicists</a:t>
            </a:r>
            <a:endParaRPr lang="ru-RU" sz="3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922" y="1862715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than </a:t>
            </a:r>
            <a:r>
              <a:rPr lang="en-US" dirty="0">
                <a:solidFill>
                  <a:srgbClr val="FF0000"/>
                </a:solidFill>
              </a:rPr>
              <a:t>60%</a:t>
            </a:r>
            <a:r>
              <a:rPr lang="en-US" dirty="0"/>
              <a:t> of cancer patients will receive </a:t>
            </a:r>
            <a:r>
              <a:rPr lang="en-US" dirty="0">
                <a:solidFill>
                  <a:srgbClr val="FF0000"/>
                </a:solidFill>
              </a:rPr>
              <a:t>radiation therapy </a:t>
            </a:r>
            <a:r>
              <a:rPr lang="en-US" dirty="0"/>
              <a:t>- either alone or in combination with other treatment approaches, such as surgery and </a:t>
            </a:r>
            <a:r>
              <a:rPr lang="en-US" dirty="0" smtClean="0"/>
              <a:t>chemotherapy.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00000"/>
                </a:solidFill>
              </a:rPr>
              <a:t>The fast development of new methods </a:t>
            </a:r>
            <a:r>
              <a:rPr lang="en-US" dirty="0" smtClean="0">
                <a:solidFill>
                  <a:srgbClr val="800000"/>
                </a:solidFill>
              </a:rPr>
              <a:t>in </a:t>
            </a:r>
            <a:r>
              <a:rPr lang="en-US" dirty="0">
                <a:solidFill>
                  <a:srgbClr val="800000"/>
                </a:solidFill>
              </a:rPr>
              <a:t>radiation oncology, in particular, radiation </a:t>
            </a:r>
            <a:r>
              <a:rPr lang="en-US" dirty="0" smtClean="0">
                <a:solidFill>
                  <a:srgbClr val="800000"/>
                </a:solidFill>
              </a:rPr>
              <a:t>therapy</a:t>
            </a:r>
            <a:r>
              <a:rPr lang="ru-RU" dirty="0" smtClean="0">
                <a:solidFill>
                  <a:srgbClr val="800000"/>
                </a:solidFill>
              </a:rPr>
              <a:t> (</a:t>
            </a:r>
            <a:r>
              <a:rPr lang="en-US" dirty="0" smtClean="0">
                <a:solidFill>
                  <a:srgbClr val="800000"/>
                </a:solidFill>
              </a:rPr>
              <a:t>very complex physics and technics)</a:t>
            </a:r>
            <a:r>
              <a:rPr lang="uk-UA" dirty="0" smtClean="0">
                <a:solidFill>
                  <a:srgbClr val="800000"/>
                </a:solidFill>
              </a:rPr>
              <a:t>: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IMRT - Intensity-Modulated </a:t>
            </a:r>
            <a:r>
              <a:rPr lang="en-US" dirty="0"/>
              <a:t>R</a:t>
            </a:r>
            <a:r>
              <a:rPr lang="en-US" dirty="0" smtClean="0"/>
              <a:t>adiation Therapy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IGRT -</a:t>
            </a:r>
            <a:r>
              <a:rPr lang="en-US" b="1" dirty="0" smtClean="0"/>
              <a:t> </a:t>
            </a:r>
            <a:r>
              <a:rPr lang="en-US" dirty="0" smtClean="0"/>
              <a:t>Image-Guided </a:t>
            </a:r>
            <a:r>
              <a:rPr lang="en-US" dirty="0"/>
              <a:t>R</a:t>
            </a:r>
            <a:r>
              <a:rPr lang="en-US" dirty="0" smtClean="0"/>
              <a:t>adiation </a:t>
            </a:r>
            <a:r>
              <a:rPr lang="en-US" dirty="0"/>
              <a:t>T</a:t>
            </a:r>
            <a:r>
              <a:rPr lang="en-US" dirty="0" smtClean="0"/>
              <a:t>herapy</a:t>
            </a:r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VMAT - </a:t>
            </a:r>
            <a:r>
              <a:rPr lang="en-US" dirty="0" smtClean="0"/>
              <a:t>Volumetric-Modulated </a:t>
            </a:r>
            <a:r>
              <a:rPr lang="en-US" dirty="0"/>
              <a:t>A</a:t>
            </a:r>
            <a:r>
              <a:rPr lang="en-US" dirty="0" smtClean="0"/>
              <a:t>rc </a:t>
            </a:r>
            <a:r>
              <a:rPr lang="en-US" dirty="0"/>
              <a:t>T</a:t>
            </a:r>
            <a:r>
              <a:rPr lang="en-US" dirty="0" smtClean="0"/>
              <a:t>herapy </a:t>
            </a:r>
            <a:r>
              <a:rPr lang="en-US" dirty="0"/>
              <a:t> </a:t>
            </a:r>
            <a:endParaRPr lang="en-US" dirty="0" smtClean="0"/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Tomotherapy</a:t>
            </a:r>
            <a:endParaRPr lang="en-US" dirty="0" smtClean="0"/>
          </a:p>
          <a:p>
            <a:pPr marL="1200150" lvl="2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Charged Particle </a:t>
            </a:r>
            <a:r>
              <a:rPr lang="en-US" dirty="0" smtClean="0"/>
              <a:t>Therapy (proton and </a:t>
            </a:r>
            <a:r>
              <a:rPr lang="en-US" dirty="0"/>
              <a:t>12C </a:t>
            </a:r>
            <a:r>
              <a:rPr lang="en-US" dirty="0" smtClean="0"/>
              <a:t>ion therapy)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8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5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923271" y="-97670"/>
            <a:ext cx="71911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2"/>
                </a:solidFill>
              </a:rPr>
              <a:t>Radiation </a:t>
            </a:r>
            <a:r>
              <a:rPr lang="en-US" sz="3000" dirty="0" smtClean="0">
                <a:solidFill>
                  <a:schemeClr val="accent2"/>
                </a:solidFill>
              </a:rPr>
              <a:t>Oncology, radiation therapy – </a:t>
            </a:r>
            <a:r>
              <a:rPr lang="en-US" sz="3000" b="1" u="sng" dirty="0" smtClean="0">
                <a:solidFill>
                  <a:srgbClr val="FF0000"/>
                </a:solidFill>
              </a:rPr>
              <a:t>dramatic</a:t>
            </a:r>
            <a:r>
              <a:rPr lang="en-US" sz="3000" dirty="0" smtClean="0">
                <a:solidFill>
                  <a:schemeClr val="accent2"/>
                </a:solidFill>
              </a:rPr>
              <a:t> </a:t>
            </a:r>
            <a:r>
              <a:rPr lang="en-US" sz="3000" dirty="0" smtClean="0">
                <a:solidFill>
                  <a:srgbClr val="FF0000"/>
                </a:solidFill>
              </a:rPr>
              <a:t>increase  the role of physicists</a:t>
            </a:r>
            <a:endParaRPr lang="ru-RU" sz="3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368" y="917912"/>
            <a:ext cx="8424936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89C44"/>
                </a:solidFill>
              </a:rPr>
              <a:t>The </a:t>
            </a:r>
            <a:r>
              <a:rPr lang="en-US" b="1" dirty="0">
                <a:solidFill>
                  <a:srgbClr val="089C44"/>
                </a:solidFill>
              </a:rPr>
              <a:t>fast development of new methods </a:t>
            </a:r>
            <a:r>
              <a:rPr lang="en-US" b="1" dirty="0" smtClean="0">
                <a:solidFill>
                  <a:srgbClr val="089C44"/>
                </a:solidFill>
              </a:rPr>
              <a:t>in </a:t>
            </a:r>
            <a:r>
              <a:rPr lang="en-US" b="1" dirty="0">
                <a:solidFill>
                  <a:srgbClr val="089C44"/>
                </a:solidFill>
              </a:rPr>
              <a:t>radiation oncology, in particular, radiation </a:t>
            </a:r>
            <a:r>
              <a:rPr lang="en-US" b="1" dirty="0" smtClean="0">
                <a:solidFill>
                  <a:srgbClr val="089C44"/>
                </a:solidFill>
              </a:rPr>
              <a:t>therapy</a:t>
            </a:r>
            <a:r>
              <a:rPr lang="ru-RU" b="1" dirty="0" smtClean="0">
                <a:solidFill>
                  <a:srgbClr val="089C44"/>
                </a:solidFill>
              </a:rPr>
              <a:t> (</a:t>
            </a:r>
            <a:r>
              <a:rPr lang="en-US" b="1" dirty="0" smtClean="0">
                <a:solidFill>
                  <a:srgbClr val="089C44"/>
                </a:solidFill>
              </a:rPr>
              <a:t>very complex physics and technics)</a:t>
            </a:r>
            <a:r>
              <a:rPr lang="uk-UA" b="1" dirty="0" smtClean="0">
                <a:solidFill>
                  <a:srgbClr val="089C44"/>
                </a:solidFill>
              </a:rPr>
              <a:t>:</a:t>
            </a:r>
            <a:r>
              <a:rPr lang="en-US" b="1" dirty="0" smtClean="0">
                <a:solidFill>
                  <a:srgbClr val="089C44"/>
                </a:solidFill>
              </a:rPr>
              <a:t> </a:t>
            </a:r>
          </a:p>
          <a:p>
            <a:pPr marL="2114550" lvl="4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IMRT, IGRT, VMAT, </a:t>
            </a:r>
            <a:r>
              <a:rPr lang="en-US" dirty="0" err="1" smtClean="0"/>
              <a:t>Tomotherapy</a:t>
            </a:r>
            <a:r>
              <a:rPr lang="en-US" dirty="0" smtClean="0"/>
              <a:t>, PET, </a:t>
            </a:r>
            <a:r>
              <a:rPr lang="en-US" dirty="0"/>
              <a:t>Charged Particle Therapy (proton and 12C ion therapy)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89C44"/>
                </a:solidFill>
              </a:rPr>
              <a:t>From other side – requirements of high precision:</a:t>
            </a:r>
          </a:p>
          <a:p>
            <a:pPr marL="2114550" lvl="4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N</a:t>
            </a:r>
            <a:r>
              <a:rPr lang="en-US" b="1" dirty="0" smtClean="0"/>
              <a:t>arrow </a:t>
            </a:r>
            <a:r>
              <a:rPr lang="en-US" b="1" dirty="0"/>
              <a:t>therapeutic window</a:t>
            </a:r>
            <a:r>
              <a:rPr lang="en-US" dirty="0" smtClean="0"/>
              <a:t> in gamma radiation therapy -  precision of delivered dose </a:t>
            </a:r>
            <a:r>
              <a:rPr lang="en-US" dirty="0" smtClean="0">
                <a:solidFill>
                  <a:srgbClr val="FF0000"/>
                </a:solidFill>
              </a:rPr>
              <a:t>better than </a:t>
            </a:r>
            <a:r>
              <a:rPr lang="en-US" b="1" dirty="0" smtClean="0">
                <a:solidFill>
                  <a:srgbClr val="FF0000"/>
                </a:solidFill>
              </a:rPr>
              <a:t>5%</a:t>
            </a:r>
          </a:p>
          <a:p>
            <a:pPr marL="2114550" lvl="4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lvl="4">
              <a:spcAft>
                <a:spcPts val="1200"/>
              </a:spcAft>
            </a:pPr>
            <a:endParaRPr lang="en-US" dirty="0"/>
          </a:p>
          <a:p>
            <a:pPr lvl="4">
              <a:spcAft>
                <a:spcPts val="1200"/>
              </a:spcAft>
            </a:pPr>
            <a:endParaRPr lang="en-US" dirty="0" smtClean="0"/>
          </a:p>
          <a:p>
            <a:pPr marL="2114550" lvl="4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Stereotactic radiosurgery (SRS)</a:t>
            </a:r>
            <a:r>
              <a:rPr lang="en-US" dirty="0" smtClean="0"/>
              <a:t> </a:t>
            </a:r>
            <a:r>
              <a:rPr lang="en-US" dirty="0"/>
              <a:t>-  </a:t>
            </a:r>
            <a:r>
              <a:rPr lang="en-US" dirty="0" smtClean="0"/>
              <a:t>spatial</a:t>
            </a:r>
            <a:r>
              <a:rPr lang="uk-UA" dirty="0" smtClean="0"/>
              <a:t> </a:t>
            </a:r>
            <a:r>
              <a:rPr lang="en-US" dirty="0"/>
              <a:t>precision </a:t>
            </a:r>
            <a:r>
              <a:rPr lang="en-US" dirty="0">
                <a:solidFill>
                  <a:srgbClr val="FF0000"/>
                </a:solidFill>
              </a:rPr>
              <a:t>better </a:t>
            </a:r>
            <a:r>
              <a:rPr lang="en-US" dirty="0" smtClean="0">
                <a:solidFill>
                  <a:srgbClr val="FF0000"/>
                </a:solidFill>
              </a:rPr>
              <a:t>than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1 мм</a:t>
            </a:r>
            <a:endParaRPr lang="en-US" b="1" dirty="0">
              <a:solidFill>
                <a:srgbClr val="FF0000"/>
              </a:solidFill>
            </a:endParaRPr>
          </a:p>
          <a:p>
            <a:pPr marL="2114550" lvl="4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uk-UA" dirty="0" smtClean="0">
              <a:solidFill>
                <a:srgbClr val="8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uk-UA" dirty="0">
              <a:solidFill>
                <a:srgbClr val="8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uk-UA" dirty="0" smtClean="0">
              <a:solidFill>
                <a:srgbClr val="800000"/>
              </a:solidFill>
            </a:endParaRPr>
          </a:p>
        </p:txBody>
      </p:sp>
      <p:pic>
        <p:nvPicPr>
          <p:cNvPr id="3074" name="Picture 2" descr="https://upload.wikimedia.org/wikipedia/commons/thumb/0/00/Gamma_Knife_Graphic.jpg/220px-Gamma_Knife_Graph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55" y="5209130"/>
            <a:ext cx="1032049" cy="133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 ÐµÐ·ÑÐ»ÑÑÐ°Ñ Ð¿Ð¾ÑÑÐºÑ Ð·Ð¾Ð±ÑÐ°Ð¶ÐµÐ½Ñ Ð·Ð° Ð·Ð°Ð¿Ð¸ÑÐ¾Ð¼ &quot;Radiosurgery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20" y="5348837"/>
            <a:ext cx="1461582" cy="117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Documents and Settings\Gianca\Desktop\Beltramo Giancarlo\robot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70" y="5118649"/>
            <a:ext cx="1252886" cy="134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976" y="5171280"/>
            <a:ext cx="1296144" cy="123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5696" y="3350778"/>
            <a:ext cx="1559834" cy="1205947"/>
          </a:xfrm>
          <a:prstGeom prst="rect">
            <a:avLst/>
          </a:prstGeom>
        </p:spPr>
      </p:pic>
      <p:pic>
        <p:nvPicPr>
          <p:cNvPr id="3090" name="Picture 18" descr="https://media.springernature.com/original/springer-static/image/chp%3A10.1007%2F978-3-319-06841-1_27/MediaObjects/312821_1_En_27_Fig3_HTML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21104"/>
            <a:ext cx="1638495" cy="121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Ð ÐµÐ·ÑÐ»ÑÑÐ°Ñ Ð¿Ð¾ÑÑÐºÑ Ð·Ð¾Ð±ÑÐ°Ð¶ÐµÐ½Ñ Ð·Ð° Ð·Ð°Ð¿Ð¸ÑÐ¾Ð¼ &quot;therapeutic window radiation therapy&quot;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37061"/>
            <a:ext cx="1404156" cy="111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5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6</a:t>
            </a:fld>
            <a:endParaRPr lang="ru-RU" altLang="ru-RU" sz="1800" dirty="0"/>
          </a:p>
        </p:txBody>
      </p:sp>
      <p:pic>
        <p:nvPicPr>
          <p:cNvPr id="1028" name="Picture 4" descr="https://www.iaea.org/sites/default/files/styles/hd_1920x1080/public/cn255-radprotection111217-1140x640.jpg?itok=CL8nbVy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75" y="188640"/>
            <a:ext cx="3718447" cy="20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 ÐµÐ·ÑÐ»ÑÑÐ°Ñ Ð¿Ð¾ÑÑÐºÑ Ð·Ð¾Ð±ÑÐ°Ð¶ÐµÐ½Ñ Ð·Ð° Ð·Ð°Ð¿Ð¸ÑÐ¾Ð¼ &quot;IAEA Radiation Protection of Individuals Undergoing Medical Exposure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20" y="326738"/>
            <a:ext cx="3768353" cy="28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 ÐµÐ·ÑÐ»ÑÑÐ°Ñ Ð¿Ð¾ÑÑÐºÑ Ð·Ð¾Ð±ÑÐ°Ð¶ÐµÐ½Ñ Ð·Ð° Ð·Ð°Ð¿Ð¸ÑÐ¾Ð¼ &quot;IAEA Radiation Protection of Individuals Undergoing Medical Exposur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71632"/>
            <a:ext cx="2832249" cy="212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 ÐµÐ·ÑÐ»ÑÑÐ°Ñ Ð¿Ð¾ÑÑÐºÑ Ð·Ð¾Ð±ÑÐ°Ð¶ÐµÐ½Ñ Ð·Ð° Ð·Ð°Ð¿Ð¸ÑÐ¾Ð¼ &quot;IAEA Radiation Protection of Individuals Undergoing Medical Exposure&quot;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12" y="3458536"/>
            <a:ext cx="4156405" cy="311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6335" y="228850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http://www.radiation-therapy-review.com/Radiation_Protection.html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17319" r="19288"/>
          <a:stretch/>
        </p:blipFill>
        <p:spPr>
          <a:xfrm>
            <a:off x="427572" y="2923699"/>
            <a:ext cx="4104456" cy="364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7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87227"/>
            <a:ext cx="8496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B</a:t>
            </a:r>
            <a:r>
              <a:rPr lang="en-US" sz="2000" dirty="0" smtClean="0">
                <a:solidFill>
                  <a:schemeClr val="accent2"/>
                </a:solidFill>
              </a:rPr>
              <a:t>ut </a:t>
            </a:r>
            <a:r>
              <a:rPr lang="en-US" sz="2000" dirty="0">
                <a:solidFill>
                  <a:schemeClr val="accent2"/>
                </a:solidFill>
              </a:rPr>
              <a:t>so far, in many cases, for the needs of audits, testing of equipment, techniques, training of staff (medical physicists and physicians in radiation oncology) very simplified </a:t>
            </a:r>
            <a:r>
              <a:rPr lang="en-US" sz="2000" dirty="0" err="1">
                <a:solidFill>
                  <a:schemeClr val="accent2"/>
                </a:solidFill>
              </a:rPr>
              <a:t>dosimetric</a:t>
            </a:r>
            <a:r>
              <a:rPr lang="en-US" sz="2000" dirty="0">
                <a:solidFill>
                  <a:schemeClr val="accent2"/>
                </a:solidFill>
              </a:rPr>
              <a:t> phantoms are used, especially in countries with limited financial possibilities to support high quality in the cancer </a:t>
            </a:r>
            <a:r>
              <a:rPr lang="en-US" sz="2000" dirty="0" smtClean="0">
                <a:solidFill>
                  <a:schemeClr val="accent2"/>
                </a:solidFill>
              </a:rPr>
              <a:t>treatment: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1700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AutoNum type="arabicPeriod"/>
            </a:pPr>
            <a:r>
              <a:rPr lang="en-US" dirty="0" smtClean="0"/>
              <a:t>Basic water phantoms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628" y="429309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 smtClean="0"/>
              <a:t>   </a:t>
            </a:r>
            <a:r>
              <a:rPr lang="uk-UA" dirty="0" smtClean="0"/>
              <a:t>3.</a:t>
            </a:r>
            <a:r>
              <a:rPr lang="en-US" dirty="0" smtClean="0"/>
              <a:t> Plastic  phantoms with </a:t>
            </a:r>
            <a:r>
              <a:rPr lang="en-US" dirty="0"/>
              <a:t>simple heterogeneous </a:t>
            </a:r>
            <a:r>
              <a:rPr lang="en-US" dirty="0" smtClean="0"/>
              <a:t>insertions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5548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Simple phantoms for dosimetry</a:t>
            </a:r>
            <a:endParaRPr lang="ru-RU" sz="2800" dirty="0"/>
          </a:p>
        </p:txBody>
      </p:sp>
      <p:pic>
        <p:nvPicPr>
          <p:cNvPr id="5122" name="Picture 2" descr="Ð ÐµÐ·ÑÐ»ÑÑÐ°Ñ Ð¿Ð¾ÑÑÐºÑ Ð·Ð¾Ð±ÑÐ°Ð¶ÐµÐ½Ñ Ð·Ð° Ð·Ð°Ð¿Ð¸ÑÐ¾Ð¼ &quot;dosimetric phantoms water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3" y="2739726"/>
            <a:ext cx="2397635" cy="13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1" y="3517001"/>
            <a:ext cx="1210303" cy="12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meditron.ch/radiation-therapy/images/phantoms/18023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6" y="4834646"/>
            <a:ext cx="2168675" cy="14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950435"/>
            <a:ext cx="1841438" cy="121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QRM phant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95" y="4728338"/>
            <a:ext cx="1516887" cy="151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Ð ÐµÐ·ÑÐ»ÑÑÐ°Ñ Ð¿Ð¾ÑÑÐºÑ Ð·Ð¾Ð±ÑÐ°Ð¶ÐµÐ½Ñ Ð·Ð° Ð·Ð°Ð¿Ð¸ÑÐ¾Ð¼ &quot;phantoms radiation therapy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23906"/>
            <a:ext cx="2347656" cy="144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21688" y="2071810"/>
            <a:ext cx="365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uk-UA" dirty="0" smtClean="0"/>
              <a:t>2.</a:t>
            </a:r>
            <a:r>
              <a:rPr lang="en-US" dirty="0" smtClean="0"/>
              <a:t>   Homogeneous </a:t>
            </a:r>
            <a:r>
              <a:rPr lang="en-US" dirty="0"/>
              <a:t>plastic (solid) </a:t>
            </a:r>
            <a:r>
              <a:rPr lang="en-US" dirty="0" smtClean="0"/>
              <a:t> </a:t>
            </a:r>
            <a:r>
              <a:rPr lang="en-US" dirty="0"/>
              <a:t>phantoms </a:t>
            </a:r>
            <a:endParaRPr lang="ru-RU" dirty="0"/>
          </a:p>
        </p:txBody>
      </p:sp>
      <p:pic>
        <p:nvPicPr>
          <p:cNvPr id="5134" name="Picture 14" descr="https://indexsar.com/wp-content/uploads/2015/01/Indexsar-arms-150x1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012" y="265964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adiation therapy test phantom / general purpo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1" y="2621783"/>
            <a:ext cx="1080901" cy="76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radiation therapy test phantom / general purpos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088" y="2734997"/>
            <a:ext cx="1964191" cy="128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25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8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587227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</a:rPr>
              <a:t>Simple phantoms are very important for calibration purposes and basic test tasks, but they can’t provide the complex test and audit cases with maximal emulation of patient body peculiarities</a:t>
            </a:r>
            <a:endParaRPr lang="ru-RU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548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800" dirty="0"/>
              <a:t>A</a:t>
            </a:r>
            <a:r>
              <a:rPr lang="en-US" sz="2800" dirty="0" smtClean="0"/>
              <a:t>nthropomorphic phantoms for dosimetry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36050" y="1789773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these tasks complex anthropomorphic phantoms with the detailed structure of the patient body are used with places for inserted dosimetry detectors (TLD, </a:t>
            </a:r>
            <a:r>
              <a:rPr lang="en-US" sz="2000" dirty="0" err="1"/>
              <a:t>radiochromic</a:t>
            </a:r>
            <a:r>
              <a:rPr lang="en-US" sz="2000" dirty="0"/>
              <a:t> films etc.) </a:t>
            </a:r>
            <a:endParaRPr lang="ru-RU" sz="2000" dirty="0"/>
          </a:p>
        </p:txBody>
      </p:sp>
      <p:pic>
        <p:nvPicPr>
          <p:cNvPr id="6148" name="Picture 4" descr="Ð ÐµÐ·ÑÐ»ÑÑÐ°Ñ Ð¿Ð¾ÑÑÐºÑ Ð·Ð¾Ð±ÑÐ°Ð¶ÐµÐ½Ñ Ð·Ð° Ð·Ð°Ð¿Ð¸ÑÐ¾Ð¼ &quot;anthropomorphic phantom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96" y="2900512"/>
            <a:ext cx="3024336" cy="16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lderson Radiation Therapy Phantom (ART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31" y="2900511"/>
            <a:ext cx="1140061" cy="159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900511"/>
            <a:ext cx="2164212" cy="161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Ð ÐµÐ·ÑÐ»ÑÑÐ°Ñ Ð¿Ð¾ÑÑÐºÑ Ð·Ð¾Ð±ÑÐ°Ð¶ÐµÐ½Ñ Ð·Ð° Ð·Ð°Ð¿Ð¸ÑÐ¾Ð¼ &quot;anthropomorphic phantoms Radiation therapy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72" y="2984400"/>
            <a:ext cx="1824137" cy="13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7524" y="4948429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But a majority of anthropomorphic phantoms are very expensive for use at every oncology therapeutic  machine for training and testing purposes (especially for countries with a limited budget for medicine), </a:t>
            </a:r>
            <a:r>
              <a:rPr lang="en-US" sz="2000" dirty="0">
                <a:solidFill>
                  <a:srgbClr val="FF0000"/>
                </a:solidFill>
              </a:rPr>
              <a:t>prices start nearly from 20,000 dollars up to 100 and more thousand dollars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9" name="Text Box 45"/>
          <p:cNvSpPr txBox="1">
            <a:spLocks noChangeArrowheads="1"/>
          </p:cNvSpPr>
          <p:nvPr/>
        </p:nvSpPr>
        <p:spPr bwMode="auto">
          <a:xfrm>
            <a:off x="539552" y="6508749"/>
            <a:ext cx="82089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rgbClr val="800000"/>
                </a:solidFill>
              </a:rPr>
              <a:t>Oleg </a:t>
            </a:r>
            <a:r>
              <a:rPr lang="en-US" sz="1000" dirty="0" smtClean="0">
                <a:solidFill>
                  <a:srgbClr val="800000"/>
                </a:solidFill>
              </a:rPr>
              <a:t>Bezshyyko</a:t>
            </a:r>
            <a:r>
              <a:rPr lang="en-US" sz="1000" b="1" i="1" dirty="0">
                <a:solidFill>
                  <a:srgbClr val="800000"/>
                </a:solidFill>
              </a:rPr>
              <a:t>, </a:t>
            </a:r>
            <a:r>
              <a:rPr lang="en-US" sz="1000" dirty="0">
                <a:solidFill>
                  <a:srgbClr val="800000"/>
                </a:solidFill>
              </a:rPr>
              <a:t>3</a:t>
            </a:r>
            <a:r>
              <a:rPr lang="en-US" sz="1000" baseline="30000" dirty="0">
                <a:solidFill>
                  <a:srgbClr val="800000"/>
                </a:solidFill>
              </a:rPr>
              <a:t>rd</a:t>
            </a:r>
            <a:r>
              <a:rPr lang="en-US" sz="1000" dirty="0">
                <a:solidFill>
                  <a:srgbClr val="800000"/>
                </a:solidFill>
              </a:rPr>
              <a:t> </a:t>
            </a:r>
            <a:r>
              <a:rPr lang="en-US" sz="1000" dirty="0" err="1">
                <a:solidFill>
                  <a:srgbClr val="800000"/>
                </a:solidFill>
              </a:rPr>
              <a:t>Jagiellonian</a:t>
            </a:r>
            <a:r>
              <a:rPr lang="en-US" sz="1000" dirty="0">
                <a:solidFill>
                  <a:srgbClr val="800000"/>
                </a:solidFill>
              </a:rPr>
              <a:t> Symposium on Fundamental and Applied Subatomic Physics, June 23 – 28, 2019</a:t>
            </a:r>
            <a:endParaRPr lang="en-US" altLang="ru-RU" sz="1000" b="1" i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2049745" y="12284737"/>
            <a:ext cx="2133600" cy="476250"/>
          </a:xfrm>
        </p:spPr>
        <p:txBody>
          <a:bodyPr/>
          <a:lstStyle/>
          <a:p>
            <a:pPr>
              <a:defRPr/>
            </a:pPr>
            <a:fld id="{D7DA6A43-22BC-4F83-A638-708C127A6657}" type="slidenum">
              <a:rPr lang="ru-RU" altLang="ru-RU" sz="1800" smtClean="0"/>
              <a:pPr>
                <a:defRPr/>
              </a:pPr>
              <a:t>9</a:t>
            </a:fld>
            <a:endParaRPr lang="ru-RU" alt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260648"/>
            <a:ext cx="6912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b="1" dirty="0"/>
              <a:t>Radiation Therapy Planning </a:t>
            </a:r>
            <a:r>
              <a:rPr lang="en-US" sz="2400" b="1" dirty="0" smtClean="0"/>
              <a:t>Systems - RTPS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864" y="836712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en-US" b="1" dirty="0"/>
              <a:t>RTPS</a:t>
            </a:r>
            <a:r>
              <a:rPr lang="en-US" dirty="0"/>
              <a:t> – </a:t>
            </a:r>
            <a:r>
              <a:rPr lang="en-US" sz="1600" dirty="0"/>
              <a:t>very important element for support of the cancer medical treatment in the modern oncology facilities: dose calculations with high precision, choice of optimal parameters of therapeutic machines, minimization of irradiation of critical organs with a maximal dose on the tumor zone</a:t>
            </a:r>
            <a:endParaRPr lang="ru-RU" sz="1600" dirty="0"/>
          </a:p>
        </p:txBody>
      </p:sp>
      <p:sp>
        <p:nvSpPr>
          <p:cNvPr id="4" name="Rectangle 3"/>
          <p:cNvSpPr/>
          <p:nvPr/>
        </p:nvSpPr>
        <p:spPr>
          <a:xfrm>
            <a:off x="270181" y="1944708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The semi-empirical algorithms and Monte Carlo methods are applied to obtain a balance between speed and precision of work. Modern trends are using of GPU hardware and Artificial Intelligence algorithms for dose </a:t>
            </a:r>
            <a:r>
              <a:rPr lang="en-US" sz="1600" dirty="0" smtClean="0"/>
              <a:t>calculation.</a:t>
            </a:r>
          </a:p>
          <a:p>
            <a:pPr algn="just"/>
            <a:r>
              <a:rPr lang="en-US" sz="1600" dirty="0"/>
              <a:t>There are many very good commercial RTPS, but they, as a rule, are provided only as a complement to the purchased radiation-therapy equipment, which makes it inconvenient, expensive and often impossible to use such RTPS for training and education of personnel and especially students, as well as for independent checks.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864" y="3760590"/>
            <a:ext cx="8263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3333CC"/>
                </a:solidFill>
              </a:rPr>
              <a:t>Therefore, </a:t>
            </a:r>
            <a:r>
              <a:rPr lang="en-US" sz="1600" dirty="0">
                <a:solidFill>
                  <a:srgbClr val="FF0000"/>
                </a:solidFill>
              </a:rPr>
              <a:t>development of RTPS</a:t>
            </a:r>
            <a:r>
              <a:rPr lang="en-US" sz="1600" dirty="0">
                <a:solidFill>
                  <a:srgbClr val="3333CC"/>
                </a:solidFill>
              </a:rPr>
              <a:t>, independent on a specific vendor of the equipment for radiation therapy, potentially </a:t>
            </a:r>
            <a:r>
              <a:rPr lang="en-US" sz="1600" dirty="0">
                <a:solidFill>
                  <a:srgbClr val="FF0000"/>
                </a:solidFill>
              </a:rPr>
              <a:t>using an open source approach</a:t>
            </a:r>
            <a:r>
              <a:rPr lang="en-US" sz="1600" dirty="0">
                <a:solidFill>
                  <a:srgbClr val="3333CC"/>
                </a:solidFill>
              </a:rPr>
              <a:t>, is essential </a:t>
            </a:r>
            <a:r>
              <a:rPr lang="en-US" sz="1600" dirty="0">
                <a:solidFill>
                  <a:srgbClr val="FF0000"/>
                </a:solidFill>
              </a:rPr>
              <a:t>for improving the level of training and education as well as the quality standards</a:t>
            </a:r>
            <a:r>
              <a:rPr lang="en-US" sz="1600" dirty="0">
                <a:solidFill>
                  <a:srgbClr val="3333CC"/>
                </a:solidFill>
              </a:rPr>
              <a:t> in radiation therapy in Ukraine and in other similar countries.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69" y="4949710"/>
            <a:ext cx="1199661" cy="4818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45" y="5576472"/>
            <a:ext cx="1502707" cy="844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908" y="5350512"/>
            <a:ext cx="2071688" cy="107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552" y="5852651"/>
            <a:ext cx="1009988" cy="558562"/>
          </a:xfrm>
          <a:prstGeom prst="rect">
            <a:avLst/>
          </a:prstGeom>
        </p:spPr>
      </p:pic>
      <p:sp>
        <p:nvSpPr>
          <p:cNvPr id="12" name="AutoShape 4" descr="https://www.accuray.com/wp-content/uploads/precision-icon-white_r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Ð ÐµÐ·ÑÐ»ÑÑÐ°Ñ Ð¿Ð¾ÑÑÐºÑ Ð·Ð¾Ð±ÑÐ°Ð¶ÐµÐ½Ñ Ð·Ð° Ð·Ð°Ð¿Ð¸ÑÐ¾Ð¼ &quot;RayStation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908" y="4725242"/>
            <a:ext cx="1155588" cy="57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Ð ÐµÐ·ÑÐ»ÑÑÐ°Ñ Ð¿Ð¾ÑÑÐºÑ Ð·Ð¾Ð±ÑÐ°Ð¶ÐµÐ½Ñ Ð·Ð° Ð·Ð°Ð¿Ð¸ÑÐ¾Ð¼ &quot;Eclipse  Varian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540" y="4819942"/>
            <a:ext cx="1248073" cy="88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3207" y="4773658"/>
            <a:ext cx="1070086" cy="797970"/>
          </a:xfrm>
          <a:prstGeom prst="rect">
            <a:avLst/>
          </a:prstGeom>
        </p:spPr>
      </p:pic>
      <p:pic>
        <p:nvPicPr>
          <p:cNvPr id="7178" name="Picture 10" descr="https://img.trademed.com/members/3825/logo/313_philips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71" y="5716330"/>
            <a:ext cx="23812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6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9981</TotalTime>
  <Words>1345</Words>
  <Application>Microsoft Office PowerPoint</Application>
  <PresentationFormat>On-screen Show (4:3)</PresentationFormat>
  <Paragraphs>149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宋体</vt:lpstr>
      <vt:lpstr>Arial</vt:lpstr>
      <vt:lpstr>Calibri</vt:lpstr>
      <vt:lpstr>Times New Roman</vt:lpstr>
      <vt:lpstr>Оформление по умолчанию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XTreme</dc:creator>
  <cp:lastModifiedBy>Oleg</cp:lastModifiedBy>
  <cp:revision>557</cp:revision>
  <dcterms:created xsi:type="dcterms:W3CDTF">2009-05-21T12:36:23Z</dcterms:created>
  <dcterms:modified xsi:type="dcterms:W3CDTF">2019-06-24T04:19:01Z</dcterms:modified>
</cp:coreProperties>
</file>